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9" r:id="rId9"/>
    <p:sldId id="290" r:id="rId10"/>
    <p:sldId id="291" r:id="rId11"/>
    <p:sldId id="263" r:id="rId12"/>
    <p:sldId id="294" r:id="rId13"/>
    <p:sldId id="264" r:id="rId14"/>
    <p:sldId id="265" r:id="rId15"/>
    <p:sldId id="266" r:id="rId16"/>
    <p:sldId id="295" r:id="rId1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I5M7vKc7JsYTsZ/dGKVFTA==" hashData="QoIykkjF+IHM2mw/W3VR6mNSQOk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23A1"/>
    <a:srgbClr val="23643B"/>
    <a:srgbClr val="22B039"/>
    <a:srgbClr val="99FF4C"/>
    <a:srgbClr val="FF0000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9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AF06E-1507-7A4C-A691-95926EB6D5AF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CD3E5-2561-1E48-83C9-B9E988C51C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10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B167F8-1C09-4193-B8D2-4F6CFA4FAF5E}" type="slidenum">
              <a:rPr lang="fr-FR"/>
              <a:pPr/>
              <a:t>3</a:t>
            </a:fld>
            <a:endParaRPr lang="fr-FR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EAF590-3DB5-40FD-8368-95880BD7B9C3}" type="slidenum">
              <a:rPr lang="fr-FR"/>
              <a:pPr/>
              <a:t>5</a:t>
            </a:fld>
            <a:endParaRPr lang="fr-FR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0BA99-B08F-44DD-9DE9-DFAC612B3DEC}" type="slidenum">
              <a:rPr lang="fr-FR"/>
              <a:pPr/>
              <a:t>6</a:t>
            </a:fld>
            <a:endParaRPr lang="fr-F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2F2A1B-FEF5-4B6F-87E2-B5BBFF05AE30}" type="slidenum">
              <a:rPr lang="fr-FR"/>
              <a:pPr/>
              <a:t>14</a:t>
            </a:fld>
            <a:endParaRPr lang="fr-FR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C0565C-C8B9-4242-8A0B-1E0E4BA09A07}" type="slidenum">
              <a:rPr lang="fr-FR"/>
              <a:pPr/>
              <a:t>15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03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31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59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727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7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15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47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14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46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16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73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E925B-8737-4344-9CC0-2175BF08BC87}" type="datetimeFigureOut">
              <a:rPr lang="fr-FR" smtClean="0"/>
              <a:t>09/03/20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6EB7A-18C6-AD40-8FC6-B7F9D707D3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33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4" Type="http://schemas.openxmlformats.org/officeDocument/2006/relationships/audio" Target="../media/media18.wav"/><Relationship Id="rId5" Type="http://schemas.microsoft.com/office/2007/relationships/media" Target="../media/media19.wav"/><Relationship Id="rId6" Type="http://schemas.openxmlformats.org/officeDocument/2006/relationships/audio" Target="../media/media19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1.wav"/><Relationship Id="rId4" Type="http://schemas.openxmlformats.org/officeDocument/2006/relationships/audio" Target="../media/media21.wav"/><Relationship Id="rId5" Type="http://schemas.microsoft.com/office/2007/relationships/media" Target="../media/media22.wav"/><Relationship Id="rId6" Type="http://schemas.openxmlformats.org/officeDocument/2006/relationships/audio" Target="../media/media22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4.wav"/><Relationship Id="rId4" Type="http://schemas.openxmlformats.org/officeDocument/2006/relationships/audio" Target="../media/media24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6.wav"/><Relationship Id="rId4" Type="http://schemas.openxmlformats.org/officeDocument/2006/relationships/audio" Target="../media/media26.wav"/><Relationship Id="rId5" Type="http://schemas.microsoft.com/office/2007/relationships/media" Target="../media/media27.wav"/><Relationship Id="rId6" Type="http://schemas.openxmlformats.org/officeDocument/2006/relationships/audio" Target="../media/media27.wa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4.xml"/><Relationship Id="rId9" Type="http://schemas.openxmlformats.org/officeDocument/2006/relationships/image" Target="../media/image1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9.wav"/><Relationship Id="rId4" Type="http://schemas.openxmlformats.org/officeDocument/2006/relationships/audio" Target="../media/media29.wav"/><Relationship Id="rId5" Type="http://schemas.microsoft.com/office/2007/relationships/media" Target="../media/media30.wav"/><Relationship Id="rId6" Type="http://schemas.openxmlformats.org/officeDocument/2006/relationships/audio" Target="../media/media30.wa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5.xml"/><Relationship Id="rId9" Type="http://schemas.openxmlformats.org/officeDocument/2006/relationships/image" Target="../media/image1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4" Type="http://schemas.openxmlformats.org/officeDocument/2006/relationships/audio" Target="../media/media4.wav"/><Relationship Id="rId5" Type="http://schemas.microsoft.com/office/2007/relationships/media" Target="../media/media5.wav"/><Relationship Id="rId6" Type="http://schemas.openxmlformats.org/officeDocument/2006/relationships/audio" Target="../media/media5.wa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.xml"/><Relationship Id="rId9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3.xml"/><Relationship Id="rId13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Relationship Id="rId3" Type="http://schemas.microsoft.com/office/2007/relationships/media" Target="../media/media9.wav"/><Relationship Id="rId4" Type="http://schemas.openxmlformats.org/officeDocument/2006/relationships/audio" Target="../media/media9.wav"/><Relationship Id="rId5" Type="http://schemas.microsoft.com/office/2007/relationships/media" Target="../media/media10.wav"/><Relationship Id="rId6" Type="http://schemas.openxmlformats.org/officeDocument/2006/relationships/audio" Target="../media/media10.wav"/><Relationship Id="rId7" Type="http://schemas.microsoft.com/office/2007/relationships/media" Target="../media/media11.wav"/><Relationship Id="rId8" Type="http://schemas.openxmlformats.org/officeDocument/2006/relationships/audio" Target="../media/media11.wav"/><Relationship Id="rId9" Type="http://schemas.microsoft.com/office/2007/relationships/media" Target="../media/media12.wav"/><Relationship Id="rId10" Type="http://schemas.openxmlformats.org/officeDocument/2006/relationships/audio" Target="../media/media1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37050"/>
            <a:ext cx="7772400" cy="2650197"/>
          </a:xfrm>
        </p:spPr>
        <p:txBody>
          <a:bodyPr>
            <a:normAutofit fontScale="90000"/>
          </a:bodyPr>
          <a:lstStyle/>
          <a:p>
            <a:r>
              <a:rPr lang="fr-FR" sz="5300" b="1" dirty="0" smtClean="0">
                <a:solidFill>
                  <a:srgbClr val="FF0000"/>
                </a:solidFill>
                <a:latin typeface="Times New Roman"/>
              </a:rPr>
              <a:t>Génie des Procédés</a:t>
            </a:r>
            <a:br>
              <a:rPr lang="fr-FR" sz="5300" b="1" dirty="0" smtClean="0">
                <a:solidFill>
                  <a:srgbClr val="FF0000"/>
                </a:solidFill>
                <a:latin typeface="Times New Roman"/>
              </a:rPr>
            </a:br>
            <a:r>
              <a:rPr lang="fr-FR" b="1" dirty="0" smtClean="0">
                <a:solidFill>
                  <a:srgbClr val="FF0000"/>
                </a:solidFill>
                <a:latin typeface="Times New Roman"/>
              </a:rPr>
              <a:t>Chapitre 2</a:t>
            </a:r>
            <a:br>
              <a:rPr lang="fr-FR" b="1" dirty="0" smtClean="0">
                <a:solidFill>
                  <a:srgbClr val="FF0000"/>
                </a:solidFill>
                <a:latin typeface="Times New Roman"/>
              </a:rPr>
            </a:br>
            <a:r>
              <a:rPr lang="fr-FR" b="1" dirty="0" smtClean="0">
                <a:solidFill>
                  <a:srgbClr val="FF0000"/>
                </a:solidFill>
                <a:latin typeface="Times New Roman"/>
              </a:rPr>
              <a:t>Partie 1</a:t>
            </a:r>
            <a:br>
              <a:rPr lang="fr-FR" b="1" dirty="0" smtClean="0">
                <a:solidFill>
                  <a:srgbClr val="FF0000"/>
                </a:solidFill>
                <a:latin typeface="Times New Roman"/>
              </a:rPr>
            </a:br>
            <a:r>
              <a:rPr lang="fr-FR" b="1" dirty="0" smtClean="0">
                <a:solidFill>
                  <a:srgbClr val="FF0000"/>
                </a:solidFill>
                <a:latin typeface="Times New Roman"/>
              </a:rPr>
              <a:t/>
            </a:r>
            <a:br>
              <a:rPr lang="fr-FR" b="1" dirty="0" smtClean="0">
                <a:solidFill>
                  <a:srgbClr val="FF0000"/>
                </a:solidFill>
                <a:latin typeface="Times New Roman"/>
              </a:rPr>
            </a:br>
            <a:r>
              <a:rPr lang="fr-F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Dominique Pareau</a:t>
            </a:r>
            <a:endParaRPr lang="fr-FR" sz="5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721535"/>
            <a:ext cx="6400800" cy="1752600"/>
          </a:xfrm>
          <a:ln w="57150" cmpd="sng"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Notions fondamentales, bilans matière et énergie</a:t>
            </a:r>
            <a:endParaRPr lang="fr-FR" sz="40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4777" y="58614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4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66784" y="980728"/>
            <a:ext cx="5545375" cy="2303810"/>
            <a:chOff x="4374" y="0"/>
            <a:chExt cx="1976" cy="866"/>
          </a:xfrm>
        </p:grpSpPr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25" y="0"/>
              <a:ext cx="1114" cy="866"/>
            </a:xfrm>
            <a:custGeom>
              <a:avLst/>
              <a:gdLst/>
              <a:ahLst/>
              <a:cxnLst>
                <a:cxn ang="0">
                  <a:pos x="9" y="250"/>
                </a:cxn>
                <a:cxn ang="0">
                  <a:pos x="67" y="567"/>
                </a:cxn>
                <a:cxn ang="0">
                  <a:pos x="144" y="605"/>
                </a:cxn>
                <a:cxn ang="0">
                  <a:pos x="432" y="663"/>
                </a:cxn>
                <a:cxn ang="0">
                  <a:pos x="557" y="778"/>
                </a:cxn>
                <a:cxn ang="0">
                  <a:pos x="701" y="759"/>
                </a:cxn>
                <a:cxn ang="0">
                  <a:pos x="912" y="672"/>
                </a:cxn>
                <a:cxn ang="0">
                  <a:pos x="1017" y="615"/>
                </a:cxn>
                <a:cxn ang="0">
                  <a:pos x="1056" y="576"/>
                </a:cxn>
                <a:cxn ang="0">
                  <a:pos x="1094" y="519"/>
                </a:cxn>
                <a:cxn ang="0">
                  <a:pos x="1085" y="404"/>
                </a:cxn>
                <a:cxn ang="0">
                  <a:pos x="864" y="202"/>
                </a:cxn>
                <a:cxn ang="0">
                  <a:pos x="816" y="144"/>
                </a:cxn>
                <a:cxn ang="0">
                  <a:pos x="710" y="87"/>
                </a:cxn>
                <a:cxn ang="0">
                  <a:pos x="403" y="0"/>
                </a:cxn>
                <a:cxn ang="0">
                  <a:pos x="182" y="39"/>
                </a:cxn>
                <a:cxn ang="0">
                  <a:pos x="96" y="68"/>
                </a:cxn>
                <a:cxn ang="0">
                  <a:pos x="67" y="77"/>
                </a:cxn>
                <a:cxn ang="0">
                  <a:pos x="0" y="260"/>
                </a:cxn>
                <a:cxn ang="0">
                  <a:pos x="9" y="250"/>
                </a:cxn>
              </a:cxnLst>
              <a:rect l="0" t="0" r="r" b="b"/>
              <a:pathLst>
                <a:path w="1095" h="778">
                  <a:moveTo>
                    <a:pt x="9" y="250"/>
                  </a:moveTo>
                  <a:cubicBezTo>
                    <a:pt x="28" y="356"/>
                    <a:pt x="29" y="467"/>
                    <a:pt x="67" y="567"/>
                  </a:cubicBezTo>
                  <a:cubicBezTo>
                    <a:pt x="77" y="594"/>
                    <a:pt x="117" y="596"/>
                    <a:pt x="144" y="605"/>
                  </a:cubicBezTo>
                  <a:cubicBezTo>
                    <a:pt x="250" y="641"/>
                    <a:pt x="306" y="649"/>
                    <a:pt x="432" y="663"/>
                  </a:cubicBezTo>
                  <a:cubicBezTo>
                    <a:pt x="472" y="723"/>
                    <a:pt x="491" y="746"/>
                    <a:pt x="557" y="778"/>
                  </a:cubicBezTo>
                  <a:cubicBezTo>
                    <a:pt x="559" y="778"/>
                    <a:pt x="672" y="772"/>
                    <a:pt x="701" y="759"/>
                  </a:cubicBezTo>
                  <a:cubicBezTo>
                    <a:pt x="771" y="728"/>
                    <a:pt x="837" y="691"/>
                    <a:pt x="912" y="672"/>
                  </a:cubicBezTo>
                  <a:cubicBezTo>
                    <a:pt x="947" y="651"/>
                    <a:pt x="978" y="627"/>
                    <a:pt x="1017" y="615"/>
                  </a:cubicBezTo>
                  <a:cubicBezTo>
                    <a:pt x="1025" y="608"/>
                    <a:pt x="1050" y="585"/>
                    <a:pt x="1056" y="576"/>
                  </a:cubicBezTo>
                  <a:cubicBezTo>
                    <a:pt x="1070" y="558"/>
                    <a:pt x="1094" y="519"/>
                    <a:pt x="1094" y="519"/>
                  </a:cubicBezTo>
                  <a:cubicBezTo>
                    <a:pt x="1091" y="481"/>
                    <a:pt x="1095" y="441"/>
                    <a:pt x="1085" y="404"/>
                  </a:cubicBezTo>
                  <a:cubicBezTo>
                    <a:pt x="1061" y="317"/>
                    <a:pt x="922" y="260"/>
                    <a:pt x="864" y="202"/>
                  </a:cubicBezTo>
                  <a:cubicBezTo>
                    <a:pt x="846" y="184"/>
                    <a:pt x="835" y="160"/>
                    <a:pt x="816" y="144"/>
                  </a:cubicBezTo>
                  <a:cubicBezTo>
                    <a:pt x="793" y="125"/>
                    <a:pt x="739" y="96"/>
                    <a:pt x="710" y="87"/>
                  </a:cubicBezTo>
                  <a:cubicBezTo>
                    <a:pt x="624" y="31"/>
                    <a:pt x="502" y="12"/>
                    <a:pt x="403" y="0"/>
                  </a:cubicBezTo>
                  <a:cubicBezTo>
                    <a:pt x="329" y="11"/>
                    <a:pt x="254" y="17"/>
                    <a:pt x="182" y="39"/>
                  </a:cubicBezTo>
                  <a:cubicBezTo>
                    <a:pt x="117" y="59"/>
                    <a:pt x="196" y="34"/>
                    <a:pt x="96" y="68"/>
                  </a:cubicBezTo>
                  <a:cubicBezTo>
                    <a:pt x="86" y="71"/>
                    <a:pt x="67" y="77"/>
                    <a:pt x="67" y="77"/>
                  </a:cubicBezTo>
                  <a:cubicBezTo>
                    <a:pt x="47" y="135"/>
                    <a:pt x="0" y="195"/>
                    <a:pt x="0" y="260"/>
                  </a:cubicBezTo>
                  <a:cubicBezTo>
                    <a:pt x="0" y="264"/>
                    <a:pt x="6" y="253"/>
                    <a:pt x="9" y="25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4374" y="294"/>
              <a:ext cx="650" cy="0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>
              <a:off x="5914" y="244"/>
              <a:ext cx="436" cy="5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9" name="Grouper 38"/>
          <p:cNvGrpSpPr/>
          <p:nvPr/>
        </p:nvGrpSpPr>
        <p:grpSpPr>
          <a:xfrm>
            <a:off x="3563888" y="1844824"/>
            <a:ext cx="1024880" cy="664840"/>
            <a:chOff x="3563888" y="1844824"/>
            <a:chExt cx="1024880" cy="664840"/>
          </a:xfrm>
        </p:grpSpPr>
        <p:grpSp>
          <p:nvGrpSpPr>
            <p:cNvPr id="24" name="Grouper 23"/>
            <p:cNvGrpSpPr/>
            <p:nvPr/>
          </p:nvGrpSpPr>
          <p:grpSpPr>
            <a:xfrm>
              <a:off x="3563888" y="1844824"/>
              <a:ext cx="504056" cy="664840"/>
              <a:chOff x="6156176" y="2204864"/>
              <a:chExt cx="504056" cy="664840"/>
            </a:xfrm>
          </p:grpSpPr>
          <p:sp>
            <p:nvSpPr>
              <p:cNvPr id="18" name="Ellipse 17"/>
              <p:cNvSpPr/>
              <p:nvPr/>
            </p:nvSpPr>
            <p:spPr bwMode="auto">
              <a:xfrm>
                <a:off x="6156176" y="24208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Ellipse 18"/>
              <p:cNvSpPr/>
              <p:nvPr/>
            </p:nvSpPr>
            <p:spPr bwMode="auto">
              <a:xfrm>
                <a:off x="6308576" y="2204864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Ellipse 19"/>
              <p:cNvSpPr/>
              <p:nvPr/>
            </p:nvSpPr>
            <p:spPr bwMode="auto">
              <a:xfrm>
                <a:off x="6308576" y="25732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Ellipse 20"/>
              <p:cNvSpPr/>
              <p:nvPr/>
            </p:nvSpPr>
            <p:spPr bwMode="auto">
              <a:xfrm>
                <a:off x="6460976" y="2357264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 bwMode="auto">
              <a:xfrm>
                <a:off x="6228184" y="27256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Ellipse 22"/>
              <p:cNvSpPr/>
              <p:nvPr/>
            </p:nvSpPr>
            <p:spPr bwMode="auto">
              <a:xfrm>
                <a:off x="6516216" y="2636912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4" name="Grouper 33"/>
            <p:cNvGrpSpPr/>
            <p:nvPr/>
          </p:nvGrpSpPr>
          <p:grpSpPr>
            <a:xfrm>
              <a:off x="4139952" y="1916832"/>
              <a:ext cx="448816" cy="512440"/>
              <a:chOff x="6156176" y="2204864"/>
              <a:chExt cx="448816" cy="512440"/>
            </a:xfrm>
          </p:grpSpPr>
          <p:sp>
            <p:nvSpPr>
              <p:cNvPr id="35" name="Ellipse 34"/>
              <p:cNvSpPr/>
              <p:nvPr/>
            </p:nvSpPr>
            <p:spPr bwMode="auto">
              <a:xfrm>
                <a:off x="6156176" y="24208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Ellipse 35"/>
              <p:cNvSpPr/>
              <p:nvPr/>
            </p:nvSpPr>
            <p:spPr bwMode="auto">
              <a:xfrm>
                <a:off x="6308576" y="2204864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Ellipse 36"/>
              <p:cNvSpPr/>
              <p:nvPr/>
            </p:nvSpPr>
            <p:spPr bwMode="auto">
              <a:xfrm>
                <a:off x="6308576" y="25732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 bwMode="auto">
              <a:xfrm>
                <a:off x="6460976" y="2357264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50" name="Text Box 78"/>
          <p:cNvSpPr txBox="1">
            <a:spLocks noChangeArrowheads="1"/>
          </p:cNvSpPr>
          <p:nvPr/>
        </p:nvSpPr>
        <p:spPr bwMode="auto">
          <a:xfrm>
            <a:off x="5177227" y="4124841"/>
            <a:ext cx="332567" cy="3798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49263"/>
            <a:r>
              <a:rPr lang="fr-FR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</a:p>
        </p:txBody>
      </p:sp>
      <p:sp>
        <p:nvSpPr>
          <p:cNvPr id="51" name="Text Box 82"/>
          <p:cNvSpPr txBox="1">
            <a:spLocks noChangeArrowheads="1"/>
          </p:cNvSpPr>
          <p:nvPr/>
        </p:nvSpPr>
        <p:spPr bwMode="auto">
          <a:xfrm>
            <a:off x="5600375" y="3725340"/>
            <a:ext cx="1590889" cy="17093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49263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quantité de 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b="1" dirty="0">
                <a:solidFill>
                  <a:schemeClr val="tx1"/>
                </a:solidFill>
                <a:latin typeface="Times New Roman"/>
                <a:cs typeface="Times New Roman"/>
              </a:rPr>
              <a:t>produite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dans ΔV pendant </a:t>
            </a:r>
            <a:r>
              <a:rPr lang="fr-FR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Δt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 par réaction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2" name="Text Box 84"/>
          <p:cNvSpPr txBox="1">
            <a:spLocks noChangeArrowheads="1"/>
          </p:cNvSpPr>
          <p:nvPr/>
        </p:nvSpPr>
        <p:spPr bwMode="auto">
          <a:xfrm>
            <a:off x="1254647" y="3717032"/>
            <a:ext cx="1361750" cy="17093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49263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quantité de 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présente dans ΔV au </a:t>
            </a:r>
            <a:r>
              <a:rPr lang="fr-FR" b="1" dirty="0">
                <a:solidFill>
                  <a:schemeClr val="tx1"/>
                </a:solidFill>
                <a:latin typeface="Times New Roman"/>
                <a:cs typeface="Times New Roman"/>
              </a:rPr>
              <a:t>début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de </a:t>
            </a:r>
            <a:r>
              <a:rPr lang="fr-FR" dirty="0" err="1">
                <a:solidFill>
                  <a:schemeClr val="tx1"/>
                </a:solidFill>
                <a:latin typeface="Times New Roman"/>
                <a:cs typeface="Times New Roman"/>
              </a:rPr>
              <a:t>Δt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4" name="Text Box 83"/>
          <p:cNvSpPr txBox="1">
            <a:spLocks noChangeArrowheads="1"/>
          </p:cNvSpPr>
          <p:nvPr/>
        </p:nvSpPr>
        <p:spPr bwMode="auto">
          <a:xfrm>
            <a:off x="3445899" y="3691706"/>
            <a:ext cx="1608891" cy="17093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49263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quantité de 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b="1" dirty="0">
                <a:solidFill>
                  <a:schemeClr val="tx1"/>
                </a:solidFill>
                <a:latin typeface="Times New Roman"/>
                <a:cs typeface="Times New Roman"/>
              </a:rPr>
              <a:t>entrant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dans ΔV pendant </a:t>
            </a:r>
            <a:r>
              <a:rPr lang="fr-FR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Δt</a:t>
            </a:r>
            <a:endParaRPr lang="fr-FR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 defTabSz="449263"/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>
                <a:latin typeface="Times New Roman"/>
                <a:cs typeface="Times New Roman"/>
              </a:rPr>
              <a:t>p</a:t>
            </a:r>
            <a:r>
              <a:rPr lang="fr-FR" dirty="0" smtClean="0">
                <a:latin typeface="Times New Roman"/>
                <a:cs typeface="Times New Roman"/>
              </a:rPr>
              <a:t>ar convection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5" name="Text Box 85"/>
          <p:cNvSpPr txBox="1">
            <a:spLocks noChangeArrowheads="1"/>
          </p:cNvSpPr>
          <p:nvPr/>
        </p:nvSpPr>
        <p:spPr bwMode="auto">
          <a:xfrm>
            <a:off x="2889884" y="4124841"/>
            <a:ext cx="332567" cy="3798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49263"/>
            <a:r>
              <a:rPr lang="fr-FR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</a:p>
        </p:txBody>
      </p:sp>
      <p:sp>
        <p:nvSpPr>
          <p:cNvPr id="56" name="AutoShape 86"/>
          <p:cNvSpPr>
            <a:spLocks noChangeArrowheads="1"/>
          </p:cNvSpPr>
          <p:nvPr/>
        </p:nvSpPr>
        <p:spPr bwMode="auto">
          <a:xfrm>
            <a:off x="1254648" y="3609939"/>
            <a:ext cx="1468854" cy="1519382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sz="2000">
              <a:latin typeface="Times New Roman"/>
              <a:cs typeface="Times New Roman"/>
            </a:endParaRPr>
          </a:p>
        </p:txBody>
      </p:sp>
      <p:sp>
        <p:nvSpPr>
          <p:cNvPr id="57" name="AutoShape 87"/>
          <p:cNvSpPr>
            <a:spLocks noChangeArrowheads="1"/>
          </p:cNvSpPr>
          <p:nvPr/>
        </p:nvSpPr>
        <p:spPr bwMode="auto">
          <a:xfrm>
            <a:off x="3445900" y="3717032"/>
            <a:ext cx="1608890" cy="1412289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sz="2000">
              <a:latin typeface="Times New Roman"/>
              <a:cs typeface="Times New Roman"/>
            </a:endParaRPr>
          </a:p>
        </p:txBody>
      </p:sp>
      <p:sp>
        <p:nvSpPr>
          <p:cNvPr id="58" name="AutoShape 88"/>
          <p:cNvSpPr>
            <a:spLocks noChangeArrowheads="1"/>
          </p:cNvSpPr>
          <p:nvPr/>
        </p:nvSpPr>
        <p:spPr bwMode="auto">
          <a:xfrm>
            <a:off x="5600376" y="3717032"/>
            <a:ext cx="1590889" cy="1412289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sz="2000">
              <a:latin typeface="Times New Roman"/>
              <a:cs typeface="Times New Roman"/>
            </a:endParaRPr>
          </a:p>
        </p:txBody>
      </p:sp>
      <p:grpSp>
        <p:nvGrpSpPr>
          <p:cNvPr id="62" name="Grouper 61"/>
          <p:cNvGrpSpPr/>
          <p:nvPr/>
        </p:nvGrpSpPr>
        <p:grpSpPr>
          <a:xfrm>
            <a:off x="3203848" y="1196752"/>
            <a:ext cx="448816" cy="512440"/>
            <a:chOff x="6156176" y="2204864"/>
            <a:chExt cx="448816" cy="512440"/>
          </a:xfrm>
        </p:grpSpPr>
        <p:sp>
          <p:nvSpPr>
            <p:cNvPr id="63" name="Ellipse 62"/>
            <p:cNvSpPr/>
            <p:nvPr/>
          </p:nvSpPr>
          <p:spPr bwMode="auto">
            <a:xfrm>
              <a:off x="6156176" y="242088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Ellipse 63"/>
            <p:cNvSpPr/>
            <p:nvPr/>
          </p:nvSpPr>
          <p:spPr bwMode="auto">
            <a:xfrm>
              <a:off x="6308576" y="220486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Ellipse 64"/>
            <p:cNvSpPr/>
            <p:nvPr/>
          </p:nvSpPr>
          <p:spPr bwMode="auto">
            <a:xfrm>
              <a:off x="6308576" y="2573288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Ellipse 65"/>
            <p:cNvSpPr/>
            <p:nvPr/>
          </p:nvSpPr>
          <p:spPr bwMode="auto">
            <a:xfrm>
              <a:off x="6460976" y="2357264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7" name="Grouper 66"/>
          <p:cNvGrpSpPr/>
          <p:nvPr/>
        </p:nvGrpSpPr>
        <p:grpSpPr>
          <a:xfrm>
            <a:off x="3202687" y="1196752"/>
            <a:ext cx="448816" cy="512440"/>
            <a:chOff x="6156176" y="2204864"/>
            <a:chExt cx="448816" cy="512440"/>
          </a:xfrm>
        </p:grpSpPr>
        <p:sp>
          <p:nvSpPr>
            <p:cNvPr id="68" name="Ellipse 67"/>
            <p:cNvSpPr/>
            <p:nvPr/>
          </p:nvSpPr>
          <p:spPr bwMode="auto">
            <a:xfrm>
              <a:off x="6156176" y="24208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Ellipse 68"/>
            <p:cNvSpPr/>
            <p:nvPr/>
          </p:nvSpPr>
          <p:spPr bwMode="auto">
            <a:xfrm>
              <a:off x="6308576" y="22048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Ellipse 69"/>
            <p:cNvSpPr/>
            <p:nvPr/>
          </p:nvSpPr>
          <p:spPr bwMode="auto">
            <a:xfrm>
              <a:off x="6308576" y="25732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Ellipse 70"/>
            <p:cNvSpPr/>
            <p:nvPr/>
          </p:nvSpPr>
          <p:spPr bwMode="auto">
            <a:xfrm>
              <a:off x="6460976" y="23572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6491926" y="690392"/>
            <a:ext cx="230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EN POSITIF</a:t>
            </a:r>
            <a:endParaRPr lang="fr-FR" sz="28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47" name="Grouper 46"/>
          <p:cNvGrpSpPr/>
          <p:nvPr/>
        </p:nvGrpSpPr>
        <p:grpSpPr>
          <a:xfrm>
            <a:off x="2979440" y="1908448"/>
            <a:ext cx="448816" cy="512440"/>
            <a:chOff x="6156176" y="2204864"/>
            <a:chExt cx="448816" cy="512440"/>
          </a:xfrm>
        </p:grpSpPr>
        <p:sp>
          <p:nvSpPr>
            <p:cNvPr id="48" name="Ellipse 47"/>
            <p:cNvSpPr/>
            <p:nvPr/>
          </p:nvSpPr>
          <p:spPr bwMode="auto">
            <a:xfrm>
              <a:off x="6156176" y="24208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Ellipse 48"/>
            <p:cNvSpPr/>
            <p:nvPr/>
          </p:nvSpPr>
          <p:spPr bwMode="auto">
            <a:xfrm>
              <a:off x="6308576" y="22048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Ellipse 52"/>
            <p:cNvSpPr/>
            <p:nvPr/>
          </p:nvSpPr>
          <p:spPr bwMode="auto">
            <a:xfrm>
              <a:off x="6308576" y="25732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Ellipse 58"/>
            <p:cNvSpPr/>
            <p:nvPr/>
          </p:nvSpPr>
          <p:spPr bwMode="auto">
            <a:xfrm>
              <a:off x="6460976" y="23572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1" name="Son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3943" y="54346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1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2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746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0" grpId="0" animBg="1"/>
      <p:bldP spid="51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>
            <a:spLocks/>
          </p:cNvSpPr>
          <p:nvPr/>
        </p:nvSpPr>
        <p:spPr bwMode="auto">
          <a:xfrm>
            <a:off x="2293727" y="980728"/>
            <a:ext cx="3126289" cy="2303802"/>
          </a:xfrm>
          <a:custGeom>
            <a:avLst/>
            <a:gdLst/>
            <a:ahLst/>
            <a:cxnLst>
              <a:cxn ang="0">
                <a:pos x="9" y="250"/>
              </a:cxn>
              <a:cxn ang="0">
                <a:pos x="67" y="567"/>
              </a:cxn>
              <a:cxn ang="0">
                <a:pos x="144" y="605"/>
              </a:cxn>
              <a:cxn ang="0">
                <a:pos x="432" y="663"/>
              </a:cxn>
              <a:cxn ang="0">
                <a:pos x="557" y="778"/>
              </a:cxn>
              <a:cxn ang="0">
                <a:pos x="701" y="759"/>
              </a:cxn>
              <a:cxn ang="0">
                <a:pos x="912" y="672"/>
              </a:cxn>
              <a:cxn ang="0">
                <a:pos x="1017" y="615"/>
              </a:cxn>
              <a:cxn ang="0">
                <a:pos x="1056" y="576"/>
              </a:cxn>
              <a:cxn ang="0">
                <a:pos x="1094" y="519"/>
              </a:cxn>
              <a:cxn ang="0">
                <a:pos x="1085" y="404"/>
              </a:cxn>
              <a:cxn ang="0">
                <a:pos x="864" y="202"/>
              </a:cxn>
              <a:cxn ang="0">
                <a:pos x="816" y="144"/>
              </a:cxn>
              <a:cxn ang="0">
                <a:pos x="710" y="87"/>
              </a:cxn>
              <a:cxn ang="0">
                <a:pos x="403" y="0"/>
              </a:cxn>
              <a:cxn ang="0">
                <a:pos x="182" y="39"/>
              </a:cxn>
              <a:cxn ang="0">
                <a:pos x="96" y="68"/>
              </a:cxn>
              <a:cxn ang="0">
                <a:pos x="67" y="77"/>
              </a:cxn>
              <a:cxn ang="0">
                <a:pos x="0" y="260"/>
              </a:cxn>
              <a:cxn ang="0">
                <a:pos x="9" y="250"/>
              </a:cxn>
            </a:cxnLst>
            <a:rect l="0" t="0" r="r" b="b"/>
            <a:pathLst>
              <a:path w="1095" h="778">
                <a:moveTo>
                  <a:pt x="9" y="250"/>
                </a:moveTo>
                <a:cubicBezTo>
                  <a:pt x="28" y="356"/>
                  <a:pt x="29" y="467"/>
                  <a:pt x="67" y="567"/>
                </a:cubicBezTo>
                <a:cubicBezTo>
                  <a:pt x="77" y="594"/>
                  <a:pt x="117" y="596"/>
                  <a:pt x="144" y="605"/>
                </a:cubicBezTo>
                <a:cubicBezTo>
                  <a:pt x="250" y="641"/>
                  <a:pt x="306" y="649"/>
                  <a:pt x="432" y="663"/>
                </a:cubicBezTo>
                <a:cubicBezTo>
                  <a:pt x="472" y="723"/>
                  <a:pt x="491" y="746"/>
                  <a:pt x="557" y="778"/>
                </a:cubicBezTo>
                <a:cubicBezTo>
                  <a:pt x="559" y="778"/>
                  <a:pt x="672" y="772"/>
                  <a:pt x="701" y="759"/>
                </a:cubicBezTo>
                <a:cubicBezTo>
                  <a:pt x="771" y="728"/>
                  <a:pt x="837" y="691"/>
                  <a:pt x="912" y="672"/>
                </a:cubicBezTo>
                <a:cubicBezTo>
                  <a:pt x="947" y="651"/>
                  <a:pt x="978" y="627"/>
                  <a:pt x="1017" y="615"/>
                </a:cubicBezTo>
                <a:cubicBezTo>
                  <a:pt x="1025" y="608"/>
                  <a:pt x="1050" y="585"/>
                  <a:pt x="1056" y="576"/>
                </a:cubicBezTo>
                <a:cubicBezTo>
                  <a:pt x="1070" y="558"/>
                  <a:pt x="1094" y="519"/>
                  <a:pt x="1094" y="519"/>
                </a:cubicBezTo>
                <a:cubicBezTo>
                  <a:pt x="1091" y="481"/>
                  <a:pt x="1095" y="441"/>
                  <a:pt x="1085" y="404"/>
                </a:cubicBezTo>
                <a:cubicBezTo>
                  <a:pt x="1061" y="317"/>
                  <a:pt x="922" y="260"/>
                  <a:pt x="864" y="202"/>
                </a:cubicBezTo>
                <a:cubicBezTo>
                  <a:pt x="846" y="184"/>
                  <a:pt x="835" y="160"/>
                  <a:pt x="816" y="144"/>
                </a:cubicBezTo>
                <a:cubicBezTo>
                  <a:pt x="793" y="125"/>
                  <a:pt x="739" y="96"/>
                  <a:pt x="710" y="87"/>
                </a:cubicBezTo>
                <a:cubicBezTo>
                  <a:pt x="624" y="31"/>
                  <a:pt x="502" y="12"/>
                  <a:pt x="403" y="0"/>
                </a:cubicBezTo>
                <a:cubicBezTo>
                  <a:pt x="329" y="11"/>
                  <a:pt x="254" y="17"/>
                  <a:pt x="182" y="39"/>
                </a:cubicBezTo>
                <a:cubicBezTo>
                  <a:pt x="117" y="59"/>
                  <a:pt x="196" y="34"/>
                  <a:pt x="96" y="68"/>
                </a:cubicBezTo>
                <a:cubicBezTo>
                  <a:pt x="86" y="71"/>
                  <a:pt x="67" y="77"/>
                  <a:pt x="67" y="77"/>
                </a:cubicBezTo>
                <a:cubicBezTo>
                  <a:pt x="47" y="135"/>
                  <a:pt x="0" y="195"/>
                  <a:pt x="0" y="260"/>
                </a:cubicBezTo>
                <a:cubicBezTo>
                  <a:pt x="0" y="264"/>
                  <a:pt x="6" y="253"/>
                  <a:pt x="9" y="25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466784" y="1762850"/>
            <a:ext cx="1824137" cy="0"/>
          </a:xfrm>
          <a:prstGeom prst="line">
            <a:avLst/>
          </a:pr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4788584" y="1629836"/>
            <a:ext cx="1223575" cy="13301"/>
          </a:xfrm>
          <a:prstGeom prst="line">
            <a:avLst/>
          </a:pr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7" name="Ellipse 26"/>
          <p:cNvSpPr/>
          <p:nvPr/>
        </p:nvSpPr>
        <p:spPr bwMode="auto">
          <a:xfrm>
            <a:off x="2843808" y="2132856"/>
            <a:ext cx="144016" cy="14401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2996208" y="1916832"/>
            <a:ext cx="144016" cy="14401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Ellipse 28"/>
          <p:cNvSpPr/>
          <p:nvPr/>
        </p:nvSpPr>
        <p:spPr bwMode="auto">
          <a:xfrm>
            <a:off x="2996208" y="2285256"/>
            <a:ext cx="144016" cy="14401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Ellipse 29"/>
          <p:cNvSpPr/>
          <p:nvPr/>
        </p:nvSpPr>
        <p:spPr bwMode="auto">
          <a:xfrm>
            <a:off x="3148608" y="2069232"/>
            <a:ext cx="144016" cy="14401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24" name="Grouper 23"/>
          <p:cNvGrpSpPr/>
          <p:nvPr/>
        </p:nvGrpSpPr>
        <p:grpSpPr>
          <a:xfrm>
            <a:off x="3563888" y="1844824"/>
            <a:ext cx="504056" cy="664840"/>
            <a:chOff x="6156176" y="2204864"/>
            <a:chExt cx="504056" cy="664840"/>
          </a:xfrm>
        </p:grpSpPr>
        <p:sp>
          <p:nvSpPr>
            <p:cNvPr id="18" name="Ellipse 17"/>
            <p:cNvSpPr/>
            <p:nvPr/>
          </p:nvSpPr>
          <p:spPr bwMode="auto">
            <a:xfrm>
              <a:off x="6156176" y="24208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lipse 18"/>
            <p:cNvSpPr/>
            <p:nvPr/>
          </p:nvSpPr>
          <p:spPr bwMode="auto">
            <a:xfrm>
              <a:off x="6308576" y="22048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lipse 19"/>
            <p:cNvSpPr/>
            <p:nvPr/>
          </p:nvSpPr>
          <p:spPr bwMode="auto">
            <a:xfrm>
              <a:off x="6308576" y="25732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lipse 20"/>
            <p:cNvSpPr/>
            <p:nvPr/>
          </p:nvSpPr>
          <p:spPr bwMode="auto">
            <a:xfrm>
              <a:off x="6460976" y="23572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lipse 21"/>
            <p:cNvSpPr/>
            <p:nvPr/>
          </p:nvSpPr>
          <p:spPr bwMode="auto">
            <a:xfrm>
              <a:off x="6228184" y="27256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lipse 22"/>
            <p:cNvSpPr/>
            <p:nvPr/>
          </p:nvSpPr>
          <p:spPr bwMode="auto">
            <a:xfrm>
              <a:off x="6516216" y="2636912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4" name="Grouper 33"/>
          <p:cNvGrpSpPr/>
          <p:nvPr/>
        </p:nvGrpSpPr>
        <p:grpSpPr>
          <a:xfrm>
            <a:off x="4139952" y="1916832"/>
            <a:ext cx="448816" cy="512440"/>
            <a:chOff x="6156176" y="2204864"/>
            <a:chExt cx="448816" cy="512440"/>
          </a:xfrm>
        </p:grpSpPr>
        <p:sp>
          <p:nvSpPr>
            <p:cNvPr id="35" name="Ellipse 34"/>
            <p:cNvSpPr/>
            <p:nvPr/>
          </p:nvSpPr>
          <p:spPr bwMode="auto">
            <a:xfrm>
              <a:off x="6156176" y="24208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Ellipse 35"/>
            <p:cNvSpPr/>
            <p:nvPr/>
          </p:nvSpPr>
          <p:spPr bwMode="auto">
            <a:xfrm>
              <a:off x="6308576" y="22048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llipse 36"/>
            <p:cNvSpPr/>
            <p:nvPr/>
          </p:nvSpPr>
          <p:spPr bwMode="auto">
            <a:xfrm>
              <a:off x="6308576" y="25732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Ellipse 37"/>
            <p:cNvSpPr/>
            <p:nvPr/>
          </p:nvSpPr>
          <p:spPr bwMode="auto">
            <a:xfrm>
              <a:off x="6460976" y="23572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3" name="Ellipse 62"/>
          <p:cNvSpPr/>
          <p:nvPr/>
        </p:nvSpPr>
        <p:spPr bwMode="auto">
          <a:xfrm>
            <a:off x="3203848" y="1412776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4" name="Ellipse 63"/>
          <p:cNvSpPr/>
          <p:nvPr/>
        </p:nvSpPr>
        <p:spPr bwMode="auto">
          <a:xfrm>
            <a:off x="3356248" y="119675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5" name="Ellipse 64"/>
          <p:cNvSpPr/>
          <p:nvPr/>
        </p:nvSpPr>
        <p:spPr bwMode="auto">
          <a:xfrm>
            <a:off x="3356248" y="1565176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6" name="Ellipse 65"/>
          <p:cNvSpPr/>
          <p:nvPr/>
        </p:nvSpPr>
        <p:spPr bwMode="auto">
          <a:xfrm>
            <a:off x="3508648" y="134915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3203848" y="1196752"/>
            <a:ext cx="448816" cy="512440"/>
            <a:chOff x="3203848" y="1196752"/>
            <a:chExt cx="448816" cy="512440"/>
          </a:xfrm>
        </p:grpSpPr>
        <p:sp>
          <p:nvSpPr>
            <p:cNvPr id="68" name="Ellipse 67"/>
            <p:cNvSpPr/>
            <p:nvPr/>
          </p:nvSpPr>
          <p:spPr bwMode="auto">
            <a:xfrm>
              <a:off x="3203848" y="1412776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Ellipse 68"/>
            <p:cNvSpPr/>
            <p:nvPr/>
          </p:nvSpPr>
          <p:spPr bwMode="auto">
            <a:xfrm>
              <a:off x="3356248" y="1196752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Ellipse 69"/>
            <p:cNvSpPr/>
            <p:nvPr/>
          </p:nvSpPr>
          <p:spPr bwMode="auto">
            <a:xfrm>
              <a:off x="3356248" y="1565176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Ellipse 70"/>
            <p:cNvSpPr/>
            <p:nvPr/>
          </p:nvSpPr>
          <p:spPr bwMode="auto">
            <a:xfrm>
              <a:off x="3508648" y="1349152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0" name="ZoneTexte 59"/>
          <p:cNvSpPr txBox="1"/>
          <p:nvPr/>
        </p:nvSpPr>
        <p:spPr>
          <a:xfrm>
            <a:off x="6660232" y="476672"/>
            <a:ext cx="2462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EN NEGATIF</a:t>
            </a:r>
            <a:endParaRPr lang="fr-FR" sz="28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1" name="Text Box 77"/>
          <p:cNvSpPr txBox="1">
            <a:spLocks noChangeArrowheads="1"/>
          </p:cNvSpPr>
          <p:nvPr/>
        </p:nvSpPr>
        <p:spPr bwMode="auto">
          <a:xfrm flipH="1">
            <a:off x="3305845" y="3724099"/>
            <a:ext cx="360040" cy="3780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49263"/>
            <a:r>
              <a:rPr lang="fr-FR" sz="36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-</a:t>
            </a:r>
            <a:endParaRPr lang="fr-FR" sz="36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Son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2243" y="4649121"/>
            <a:ext cx="812800" cy="812800"/>
          </a:xfrm>
          <a:prstGeom prst="rect">
            <a:avLst/>
          </a:prstGeom>
        </p:spPr>
      </p:pic>
      <p:pic>
        <p:nvPicPr>
          <p:cNvPr id="17" name="Son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53832" y="1236737"/>
            <a:ext cx="812800" cy="812800"/>
          </a:xfrm>
          <a:prstGeom prst="rect">
            <a:avLst/>
          </a:prstGeom>
        </p:spPr>
      </p:pic>
      <p:pic>
        <p:nvPicPr>
          <p:cNvPr id="25" name="Son 2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85843" y="2605626"/>
            <a:ext cx="812800" cy="812800"/>
          </a:xfrm>
          <a:prstGeom prst="rect">
            <a:avLst/>
          </a:prstGeom>
        </p:spPr>
      </p:pic>
      <p:sp>
        <p:nvSpPr>
          <p:cNvPr id="39" name="Text Box 78"/>
          <p:cNvSpPr txBox="1">
            <a:spLocks noChangeArrowheads="1"/>
          </p:cNvSpPr>
          <p:nvPr/>
        </p:nvSpPr>
        <p:spPr bwMode="auto">
          <a:xfrm>
            <a:off x="3811977" y="3807341"/>
            <a:ext cx="332567" cy="3798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49263"/>
            <a:r>
              <a:rPr lang="fr-FR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</a:p>
        </p:txBody>
      </p:sp>
      <p:sp>
        <p:nvSpPr>
          <p:cNvPr id="40" name="Text Box 82"/>
          <p:cNvSpPr txBox="1">
            <a:spLocks noChangeArrowheads="1"/>
          </p:cNvSpPr>
          <p:nvPr/>
        </p:nvSpPr>
        <p:spPr bwMode="auto">
          <a:xfrm>
            <a:off x="4183484" y="3407840"/>
            <a:ext cx="1590889" cy="17093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49263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quantité de 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b="1" dirty="0">
                <a:solidFill>
                  <a:schemeClr val="tx1"/>
                </a:solidFill>
                <a:latin typeface="Times New Roman"/>
                <a:cs typeface="Times New Roman"/>
              </a:rPr>
              <a:t>produite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dans ΔV pendant </a:t>
            </a:r>
            <a:r>
              <a:rPr lang="fr-FR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Δt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 par réaction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1" name="Text Box 84"/>
          <p:cNvSpPr txBox="1">
            <a:spLocks noChangeArrowheads="1"/>
          </p:cNvSpPr>
          <p:nvPr/>
        </p:nvSpPr>
        <p:spPr bwMode="auto">
          <a:xfrm>
            <a:off x="302147" y="3399532"/>
            <a:ext cx="1361750" cy="17093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49263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quantité de 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présente dans ΔV au </a:t>
            </a:r>
            <a:r>
              <a:rPr lang="fr-FR" b="1" dirty="0">
                <a:solidFill>
                  <a:schemeClr val="tx1"/>
                </a:solidFill>
                <a:latin typeface="Times New Roman"/>
                <a:cs typeface="Times New Roman"/>
              </a:rPr>
              <a:t>début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de </a:t>
            </a:r>
            <a:r>
              <a:rPr lang="fr-FR" dirty="0" err="1">
                <a:solidFill>
                  <a:schemeClr val="tx1"/>
                </a:solidFill>
                <a:latin typeface="Times New Roman"/>
                <a:cs typeface="Times New Roman"/>
              </a:rPr>
              <a:t>Δt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2" name="Text Box 83"/>
          <p:cNvSpPr txBox="1">
            <a:spLocks noChangeArrowheads="1"/>
          </p:cNvSpPr>
          <p:nvPr/>
        </p:nvSpPr>
        <p:spPr bwMode="auto">
          <a:xfrm>
            <a:off x="2223524" y="3374206"/>
            <a:ext cx="1608891" cy="17093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49263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quantité de 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b="1" dirty="0">
                <a:solidFill>
                  <a:schemeClr val="tx1"/>
                </a:solidFill>
                <a:latin typeface="Times New Roman"/>
                <a:cs typeface="Times New Roman"/>
              </a:rPr>
              <a:t>entrant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dans ΔV pendant </a:t>
            </a:r>
            <a:r>
              <a:rPr lang="fr-FR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Δt</a:t>
            </a:r>
            <a:endParaRPr lang="fr-FR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 defTabSz="449263"/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>
                <a:latin typeface="Times New Roman"/>
                <a:cs typeface="Times New Roman"/>
              </a:rPr>
              <a:t>p</a:t>
            </a:r>
            <a:r>
              <a:rPr lang="fr-FR" dirty="0" smtClean="0">
                <a:latin typeface="Times New Roman"/>
                <a:cs typeface="Times New Roman"/>
              </a:rPr>
              <a:t>ar convection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5" name="Text Box 85"/>
          <p:cNvSpPr txBox="1">
            <a:spLocks noChangeArrowheads="1"/>
          </p:cNvSpPr>
          <p:nvPr/>
        </p:nvSpPr>
        <p:spPr bwMode="auto">
          <a:xfrm>
            <a:off x="1778634" y="3807341"/>
            <a:ext cx="332567" cy="3798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49263"/>
            <a:r>
              <a:rPr lang="fr-FR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302148" y="3292439"/>
            <a:ext cx="1468854" cy="1519382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sz="2000">
              <a:latin typeface="Times New Roman"/>
              <a:cs typeface="Times New Roman"/>
            </a:endParaRPr>
          </a:p>
        </p:txBody>
      </p:sp>
      <p:sp>
        <p:nvSpPr>
          <p:cNvPr id="47" name="AutoShape 87"/>
          <p:cNvSpPr>
            <a:spLocks noChangeArrowheads="1"/>
          </p:cNvSpPr>
          <p:nvPr/>
        </p:nvSpPr>
        <p:spPr bwMode="auto">
          <a:xfrm>
            <a:off x="2223525" y="3399532"/>
            <a:ext cx="1608890" cy="1412289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sz="2000">
              <a:latin typeface="Times New Roman"/>
              <a:cs typeface="Times New Roman"/>
            </a:endParaRPr>
          </a:p>
        </p:txBody>
      </p:sp>
      <p:sp>
        <p:nvSpPr>
          <p:cNvPr id="48" name="AutoShape 88"/>
          <p:cNvSpPr>
            <a:spLocks noChangeArrowheads="1"/>
          </p:cNvSpPr>
          <p:nvPr/>
        </p:nvSpPr>
        <p:spPr bwMode="auto">
          <a:xfrm>
            <a:off x="4210768" y="3374206"/>
            <a:ext cx="1590889" cy="1412289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sz="2000">
              <a:latin typeface="Times New Roman"/>
              <a:cs typeface="Times New Roman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730250" y="5083511"/>
            <a:ext cx="2134921" cy="1553016"/>
            <a:chOff x="730250" y="5083511"/>
            <a:chExt cx="2134921" cy="1553016"/>
          </a:xfrm>
        </p:grpSpPr>
        <p:sp>
          <p:nvSpPr>
            <p:cNvPr id="43" name="Text Box 79"/>
            <p:cNvSpPr txBox="1">
              <a:spLocks noChangeArrowheads="1"/>
            </p:cNvSpPr>
            <p:nvPr/>
          </p:nvSpPr>
          <p:spPr bwMode="auto">
            <a:xfrm>
              <a:off x="1357231" y="5117145"/>
              <a:ext cx="1507940" cy="15193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449263"/>
              <a:r>
                <a:rPr lang="fr-FR" dirty="0">
                  <a:solidFill>
                    <a:srgbClr val="FF0000"/>
                  </a:solidFill>
                  <a:latin typeface="Times New Roman"/>
                  <a:cs typeface="Times New Roman"/>
                </a:rPr>
                <a:t>quantité </a:t>
              </a:r>
            </a:p>
            <a:p>
              <a:pPr algn="ctr" defTabSz="449263"/>
              <a:r>
                <a:rPr lang="fr-FR" dirty="0">
                  <a:solidFill>
                    <a:srgbClr val="FF0000"/>
                  </a:solidFill>
                  <a:latin typeface="Times New Roman"/>
                  <a:cs typeface="Times New Roman"/>
                </a:rPr>
                <a:t>de </a:t>
              </a:r>
              <a:r>
                <a:rPr lang="fr-FR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 </a:t>
              </a:r>
              <a:r>
                <a:rPr lang="fr-FR" b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consom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- </a:t>
              </a:r>
              <a:r>
                <a:rPr lang="fr-FR" b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mée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dirty="0">
                  <a:solidFill>
                    <a:srgbClr val="FF0000"/>
                  </a:solidFill>
                  <a:latin typeface="Times New Roman"/>
                  <a:cs typeface="Times New Roman"/>
                </a:rPr>
                <a:t>dans ΔV pendant </a:t>
              </a:r>
              <a:r>
                <a:rPr lang="fr-FR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Δt</a:t>
              </a:r>
              <a:endParaRPr lang="fr-FR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4" name="AutoShape 91"/>
            <p:cNvSpPr>
              <a:spLocks noChangeArrowheads="1"/>
            </p:cNvSpPr>
            <p:nvPr/>
          </p:nvSpPr>
          <p:spPr bwMode="auto">
            <a:xfrm>
              <a:off x="1357232" y="5083511"/>
              <a:ext cx="1507939" cy="139349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000">
                <a:latin typeface="Times New Roman"/>
                <a:cs typeface="Times New Roman"/>
              </a:endParaRPr>
            </a:p>
          </p:txBody>
        </p:sp>
        <p:sp>
          <p:nvSpPr>
            <p:cNvPr id="49" name="Text Box 85"/>
            <p:cNvSpPr txBox="1">
              <a:spLocks noChangeArrowheads="1"/>
            </p:cNvSpPr>
            <p:nvPr/>
          </p:nvSpPr>
          <p:spPr bwMode="auto">
            <a:xfrm>
              <a:off x="730250" y="5341553"/>
              <a:ext cx="310976" cy="75536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49263"/>
              <a:r>
                <a:rPr lang="fr-FR" sz="28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89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815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81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8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6496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6996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8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>
            <a:spLocks/>
          </p:cNvSpPr>
          <p:nvPr/>
        </p:nvSpPr>
        <p:spPr bwMode="auto">
          <a:xfrm>
            <a:off x="2305543" y="999892"/>
            <a:ext cx="3126289" cy="2303802"/>
          </a:xfrm>
          <a:custGeom>
            <a:avLst/>
            <a:gdLst/>
            <a:ahLst/>
            <a:cxnLst>
              <a:cxn ang="0">
                <a:pos x="9" y="250"/>
              </a:cxn>
              <a:cxn ang="0">
                <a:pos x="67" y="567"/>
              </a:cxn>
              <a:cxn ang="0">
                <a:pos x="144" y="605"/>
              </a:cxn>
              <a:cxn ang="0">
                <a:pos x="432" y="663"/>
              </a:cxn>
              <a:cxn ang="0">
                <a:pos x="557" y="778"/>
              </a:cxn>
              <a:cxn ang="0">
                <a:pos x="701" y="759"/>
              </a:cxn>
              <a:cxn ang="0">
                <a:pos x="912" y="672"/>
              </a:cxn>
              <a:cxn ang="0">
                <a:pos x="1017" y="615"/>
              </a:cxn>
              <a:cxn ang="0">
                <a:pos x="1056" y="576"/>
              </a:cxn>
              <a:cxn ang="0">
                <a:pos x="1094" y="519"/>
              </a:cxn>
              <a:cxn ang="0">
                <a:pos x="1085" y="404"/>
              </a:cxn>
              <a:cxn ang="0">
                <a:pos x="864" y="202"/>
              </a:cxn>
              <a:cxn ang="0">
                <a:pos x="816" y="144"/>
              </a:cxn>
              <a:cxn ang="0">
                <a:pos x="710" y="87"/>
              </a:cxn>
              <a:cxn ang="0">
                <a:pos x="403" y="0"/>
              </a:cxn>
              <a:cxn ang="0">
                <a:pos x="182" y="39"/>
              </a:cxn>
              <a:cxn ang="0">
                <a:pos x="96" y="68"/>
              </a:cxn>
              <a:cxn ang="0">
                <a:pos x="67" y="77"/>
              </a:cxn>
              <a:cxn ang="0">
                <a:pos x="0" y="260"/>
              </a:cxn>
              <a:cxn ang="0">
                <a:pos x="9" y="250"/>
              </a:cxn>
            </a:cxnLst>
            <a:rect l="0" t="0" r="r" b="b"/>
            <a:pathLst>
              <a:path w="1095" h="778">
                <a:moveTo>
                  <a:pt x="9" y="250"/>
                </a:moveTo>
                <a:cubicBezTo>
                  <a:pt x="28" y="356"/>
                  <a:pt x="29" y="467"/>
                  <a:pt x="67" y="567"/>
                </a:cubicBezTo>
                <a:cubicBezTo>
                  <a:pt x="77" y="594"/>
                  <a:pt x="117" y="596"/>
                  <a:pt x="144" y="605"/>
                </a:cubicBezTo>
                <a:cubicBezTo>
                  <a:pt x="250" y="641"/>
                  <a:pt x="306" y="649"/>
                  <a:pt x="432" y="663"/>
                </a:cubicBezTo>
                <a:cubicBezTo>
                  <a:pt x="472" y="723"/>
                  <a:pt x="491" y="746"/>
                  <a:pt x="557" y="778"/>
                </a:cubicBezTo>
                <a:cubicBezTo>
                  <a:pt x="559" y="778"/>
                  <a:pt x="672" y="772"/>
                  <a:pt x="701" y="759"/>
                </a:cubicBezTo>
                <a:cubicBezTo>
                  <a:pt x="771" y="728"/>
                  <a:pt x="837" y="691"/>
                  <a:pt x="912" y="672"/>
                </a:cubicBezTo>
                <a:cubicBezTo>
                  <a:pt x="947" y="651"/>
                  <a:pt x="978" y="627"/>
                  <a:pt x="1017" y="615"/>
                </a:cubicBezTo>
                <a:cubicBezTo>
                  <a:pt x="1025" y="608"/>
                  <a:pt x="1050" y="585"/>
                  <a:pt x="1056" y="576"/>
                </a:cubicBezTo>
                <a:cubicBezTo>
                  <a:pt x="1070" y="558"/>
                  <a:pt x="1094" y="519"/>
                  <a:pt x="1094" y="519"/>
                </a:cubicBezTo>
                <a:cubicBezTo>
                  <a:pt x="1091" y="481"/>
                  <a:pt x="1095" y="441"/>
                  <a:pt x="1085" y="404"/>
                </a:cubicBezTo>
                <a:cubicBezTo>
                  <a:pt x="1061" y="317"/>
                  <a:pt x="922" y="260"/>
                  <a:pt x="864" y="202"/>
                </a:cubicBezTo>
                <a:cubicBezTo>
                  <a:pt x="846" y="184"/>
                  <a:pt x="835" y="160"/>
                  <a:pt x="816" y="144"/>
                </a:cubicBezTo>
                <a:cubicBezTo>
                  <a:pt x="793" y="125"/>
                  <a:pt x="739" y="96"/>
                  <a:pt x="710" y="87"/>
                </a:cubicBezTo>
                <a:cubicBezTo>
                  <a:pt x="624" y="31"/>
                  <a:pt x="502" y="12"/>
                  <a:pt x="403" y="0"/>
                </a:cubicBezTo>
                <a:cubicBezTo>
                  <a:pt x="329" y="11"/>
                  <a:pt x="254" y="17"/>
                  <a:pt x="182" y="39"/>
                </a:cubicBezTo>
                <a:cubicBezTo>
                  <a:pt x="117" y="59"/>
                  <a:pt x="196" y="34"/>
                  <a:pt x="96" y="68"/>
                </a:cubicBezTo>
                <a:cubicBezTo>
                  <a:pt x="86" y="71"/>
                  <a:pt x="67" y="77"/>
                  <a:pt x="67" y="77"/>
                </a:cubicBezTo>
                <a:cubicBezTo>
                  <a:pt x="47" y="135"/>
                  <a:pt x="0" y="195"/>
                  <a:pt x="0" y="260"/>
                </a:cubicBezTo>
                <a:cubicBezTo>
                  <a:pt x="0" y="264"/>
                  <a:pt x="6" y="253"/>
                  <a:pt x="9" y="25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466784" y="1762850"/>
            <a:ext cx="1824137" cy="0"/>
          </a:xfrm>
          <a:prstGeom prst="line">
            <a:avLst/>
          </a:pr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4788584" y="1629836"/>
            <a:ext cx="1223575" cy="13301"/>
          </a:xfrm>
          <a:prstGeom prst="line">
            <a:avLst/>
          </a:pr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4" name="Grouper 3"/>
          <p:cNvGrpSpPr/>
          <p:nvPr/>
        </p:nvGrpSpPr>
        <p:grpSpPr>
          <a:xfrm>
            <a:off x="2843808" y="1916832"/>
            <a:ext cx="448816" cy="512440"/>
            <a:chOff x="2843808" y="1916832"/>
            <a:chExt cx="448816" cy="512440"/>
          </a:xfrm>
        </p:grpSpPr>
        <p:sp>
          <p:nvSpPr>
            <p:cNvPr id="27" name="Ellipse 26"/>
            <p:cNvSpPr/>
            <p:nvPr/>
          </p:nvSpPr>
          <p:spPr bwMode="auto">
            <a:xfrm>
              <a:off x="2843808" y="2132856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lipse 27"/>
            <p:cNvSpPr/>
            <p:nvPr/>
          </p:nvSpPr>
          <p:spPr bwMode="auto">
            <a:xfrm>
              <a:off x="2996208" y="1916832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2996208" y="2285256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Ellipse 29"/>
            <p:cNvSpPr/>
            <p:nvPr/>
          </p:nvSpPr>
          <p:spPr bwMode="auto">
            <a:xfrm>
              <a:off x="3148608" y="2069232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4" name="Grouper 23"/>
          <p:cNvGrpSpPr/>
          <p:nvPr/>
        </p:nvGrpSpPr>
        <p:grpSpPr>
          <a:xfrm>
            <a:off x="3563888" y="1844824"/>
            <a:ext cx="504056" cy="664840"/>
            <a:chOff x="6156176" y="2204864"/>
            <a:chExt cx="504056" cy="664840"/>
          </a:xfrm>
        </p:grpSpPr>
        <p:sp>
          <p:nvSpPr>
            <p:cNvPr id="18" name="Ellipse 17"/>
            <p:cNvSpPr/>
            <p:nvPr/>
          </p:nvSpPr>
          <p:spPr bwMode="auto">
            <a:xfrm>
              <a:off x="6156176" y="24208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lipse 18"/>
            <p:cNvSpPr/>
            <p:nvPr/>
          </p:nvSpPr>
          <p:spPr bwMode="auto">
            <a:xfrm>
              <a:off x="6308576" y="22048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lipse 19"/>
            <p:cNvSpPr/>
            <p:nvPr/>
          </p:nvSpPr>
          <p:spPr bwMode="auto">
            <a:xfrm>
              <a:off x="6308576" y="25732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lipse 20"/>
            <p:cNvSpPr/>
            <p:nvPr/>
          </p:nvSpPr>
          <p:spPr bwMode="auto">
            <a:xfrm>
              <a:off x="6460976" y="23572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lipse 21"/>
            <p:cNvSpPr/>
            <p:nvPr/>
          </p:nvSpPr>
          <p:spPr bwMode="auto">
            <a:xfrm>
              <a:off x="6228184" y="27256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lipse 22"/>
            <p:cNvSpPr/>
            <p:nvPr/>
          </p:nvSpPr>
          <p:spPr bwMode="auto">
            <a:xfrm>
              <a:off x="6516216" y="2636912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4" name="Grouper 33"/>
          <p:cNvGrpSpPr/>
          <p:nvPr/>
        </p:nvGrpSpPr>
        <p:grpSpPr>
          <a:xfrm>
            <a:off x="4139952" y="1916832"/>
            <a:ext cx="448816" cy="512440"/>
            <a:chOff x="6156176" y="2204864"/>
            <a:chExt cx="448816" cy="512440"/>
          </a:xfrm>
        </p:grpSpPr>
        <p:sp>
          <p:nvSpPr>
            <p:cNvPr id="35" name="Ellipse 34"/>
            <p:cNvSpPr/>
            <p:nvPr/>
          </p:nvSpPr>
          <p:spPr bwMode="auto">
            <a:xfrm>
              <a:off x="6156176" y="24208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Ellipse 35"/>
            <p:cNvSpPr/>
            <p:nvPr/>
          </p:nvSpPr>
          <p:spPr bwMode="auto">
            <a:xfrm>
              <a:off x="6308576" y="22048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llipse 36"/>
            <p:cNvSpPr/>
            <p:nvPr/>
          </p:nvSpPr>
          <p:spPr bwMode="auto">
            <a:xfrm>
              <a:off x="6308576" y="25732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Ellipse 37"/>
            <p:cNvSpPr/>
            <p:nvPr/>
          </p:nvSpPr>
          <p:spPr bwMode="auto">
            <a:xfrm>
              <a:off x="6460976" y="23572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3218770" y="1151769"/>
            <a:ext cx="448816" cy="512440"/>
            <a:chOff x="3203848" y="1196752"/>
            <a:chExt cx="448816" cy="512440"/>
          </a:xfrm>
        </p:grpSpPr>
        <p:sp>
          <p:nvSpPr>
            <p:cNvPr id="63" name="Ellipse 62"/>
            <p:cNvSpPr/>
            <p:nvPr/>
          </p:nvSpPr>
          <p:spPr bwMode="auto">
            <a:xfrm>
              <a:off x="3203848" y="1412776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Ellipse 63"/>
            <p:cNvSpPr/>
            <p:nvPr/>
          </p:nvSpPr>
          <p:spPr bwMode="auto">
            <a:xfrm>
              <a:off x="3356248" y="119675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Ellipse 64"/>
            <p:cNvSpPr/>
            <p:nvPr/>
          </p:nvSpPr>
          <p:spPr bwMode="auto">
            <a:xfrm>
              <a:off x="3356248" y="1565176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Ellipse 65"/>
            <p:cNvSpPr/>
            <p:nvPr/>
          </p:nvSpPr>
          <p:spPr bwMode="auto">
            <a:xfrm>
              <a:off x="3508648" y="1349152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0" name="ZoneTexte 59"/>
          <p:cNvSpPr txBox="1"/>
          <p:nvPr/>
        </p:nvSpPr>
        <p:spPr>
          <a:xfrm>
            <a:off x="6660232" y="476672"/>
            <a:ext cx="2462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EN NEGATIF</a:t>
            </a:r>
            <a:endParaRPr lang="fr-FR" sz="28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1" name="Text Box 77"/>
          <p:cNvSpPr txBox="1">
            <a:spLocks noChangeArrowheads="1"/>
          </p:cNvSpPr>
          <p:nvPr/>
        </p:nvSpPr>
        <p:spPr bwMode="auto">
          <a:xfrm flipH="1">
            <a:off x="3305845" y="3724099"/>
            <a:ext cx="360040" cy="3780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49263"/>
            <a:r>
              <a:rPr lang="fr-FR" sz="36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-</a:t>
            </a:r>
            <a:endParaRPr lang="fr-FR" sz="36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9" name="Text Box 78"/>
          <p:cNvSpPr txBox="1">
            <a:spLocks noChangeArrowheads="1"/>
          </p:cNvSpPr>
          <p:nvPr/>
        </p:nvSpPr>
        <p:spPr bwMode="auto">
          <a:xfrm>
            <a:off x="3811977" y="3807341"/>
            <a:ext cx="332567" cy="3798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49263"/>
            <a:r>
              <a:rPr lang="fr-FR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</a:p>
        </p:txBody>
      </p:sp>
      <p:sp>
        <p:nvSpPr>
          <p:cNvPr id="40" name="Text Box 82"/>
          <p:cNvSpPr txBox="1">
            <a:spLocks noChangeArrowheads="1"/>
          </p:cNvSpPr>
          <p:nvPr/>
        </p:nvSpPr>
        <p:spPr bwMode="auto">
          <a:xfrm>
            <a:off x="4183484" y="3407840"/>
            <a:ext cx="1590889" cy="17093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49263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quantité de 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b="1" dirty="0">
                <a:solidFill>
                  <a:schemeClr val="tx1"/>
                </a:solidFill>
                <a:latin typeface="Times New Roman"/>
                <a:cs typeface="Times New Roman"/>
              </a:rPr>
              <a:t>produite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dans ΔV pendant </a:t>
            </a:r>
            <a:r>
              <a:rPr lang="fr-FR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Δt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 par réaction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1" name="Text Box 84"/>
          <p:cNvSpPr txBox="1">
            <a:spLocks noChangeArrowheads="1"/>
          </p:cNvSpPr>
          <p:nvPr/>
        </p:nvSpPr>
        <p:spPr bwMode="auto">
          <a:xfrm>
            <a:off x="302147" y="3399532"/>
            <a:ext cx="1361750" cy="17093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49263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quantité de 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présente dans ΔV au </a:t>
            </a:r>
            <a:r>
              <a:rPr lang="fr-FR" b="1" dirty="0">
                <a:solidFill>
                  <a:schemeClr val="tx1"/>
                </a:solidFill>
                <a:latin typeface="Times New Roman"/>
                <a:cs typeface="Times New Roman"/>
              </a:rPr>
              <a:t>début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de </a:t>
            </a:r>
            <a:r>
              <a:rPr lang="fr-FR" dirty="0" err="1">
                <a:solidFill>
                  <a:schemeClr val="tx1"/>
                </a:solidFill>
                <a:latin typeface="Times New Roman"/>
                <a:cs typeface="Times New Roman"/>
              </a:rPr>
              <a:t>Δt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2" name="Text Box 83"/>
          <p:cNvSpPr txBox="1">
            <a:spLocks noChangeArrowheads="1"/>
          </p:cNvSpPr>
          <p:nvPr/>
        </p:nvSpPr>
        <p:spPr bwMode="auto">
          <a:xfrm>
            <a:off x="2223524" y="3374206"/>
            <a:ext cx="1608891" cy="17093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49263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quantité de 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b="1" dirty="0">
                <a:solidFill>
                  <a:schemeClr val="tx1"/>
                </a:solidFill>
                <a:latin typeface="Times New Roman"/>
                <a:cs typeface="Times New Roman"/>
              </a:rPr>
              <a:t>entrant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dans ΔV pendant </a:t>
            </a:r>
            <a:r>
              <a:rPr lang="fr-FR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Δt</a:t>
            </a:r>
            <a:endParaRPr lang="fr-FR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 defTabSz="449263"/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>
                <a:latin typeface="Times New Roman"/>
                <a:cs typeface="Times New Roman"/>
              </a:rPr>
              <a:t>p</a:t>
            </a:r>
            <a:r>
              <a:rPr lang="fr-FR" dirty="0" smtClean="0">
                <a:latin typeface="Times New Roman"/>
                <a:cs typeface="Times New Roman"/>
              </a:rPr>
              <a:t>ar convection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5" name="Text Box 85"/>
          <p:cNvSpPr txBox="1">
            <a:spLocks noChangeArrowheads="1"/>
          </p:cNvSpPr>
          <p:nvPr/>
        </p:nvSpPr>
        <p:spPr bwMode="auto">
          <a:xfrm>
            <a:off x="1778634" y="3807341"/>
            <a:ext cx="332567" cy="3798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49263"/>
            <a:r>
              <a:rPr lang="fr-FR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302148" y="3292439"/>
            <a:ext cx="1468854" cy="1519382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sz="2000">
              <a:latin typeface="Times New Roman"/>
              <a:cs typeface="Times New Roman"/>
            </a:endParaRPr>
          </a:p>
        </p:txBody>
      </p:sp>
      <p:sp>
        <p:nvSpPr>
          <p:cNvPr id="47" name="AutoShape 87"/>
          <p:cNvSpPr>
            <a:spLocks noChangeArrowheads="1"/>
          </p:cNvSpPr>
          <p:nvPr/>
        </p:nvSpPr>
        <p:spPr bwMode="auto">
          <a:xfrm>
            <a:off x="2223525" y="3399532"/>
            <a:ext cx="1608890" cy="1412289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sz="2000">
              <a:latin typeface="Times New Roman"/>
              <a:cs typeface="Times New Roman"/>
            </a:endParaRPr>
          </a:p>
        </p:txBody>
      </p:sp>
      <p:sp>
        <p:nvSpPr>
          <p:cNvPr id="48" name="AutoShape 88"/>
          <p:cNvSpPr>
            <a:spLocks noChangeArrowheads="1"/>
          </p:cNvSpPr>
          <p:nvPr/>
        </p:nvSpPr>
        <p:spPr bwMode="auto">
          <a:xfrm>
            <a:off x="4210768" y="3374206"/>
            <a:ext cx="1590889" cy="1412289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sz="2000">
              <a:latin typeface="Times New Roman"/>
              <a:cs typeface="Times New Roman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1118358" y="5083511"/>
            <a:ext cx="1746813" cy="1553016"/>
            <a:chOff x="1357231" y="5083511"/>
            <a:chExt cx="1507940" cy="1553016"/>
          </a:xfrm>
        </p:grpSpPr>
        <p:sp>
          <p:nvSpPr>
            <p:cNvPr id="43" name="Text Box 79"/>
            <p:cNvSpPr txBox="1">
              <a:spLocks noChangeArrowheads="1"/>
            </p:cNvSpPr>
            <p:nvPr/>
          </p:nvSpPr>
          <p:spPr bwMode="auto">
            <a:xfrm>
              <a:off x="1357231" y="5117145"/>
              <a:ext cx="1507940" cy="15193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449263"/>
              <a:r>
                <a:rPr lang="fr-FR" dirty="0">
                  <a:solidFill>
                    <a:srgbClr val="FF0000"/>
                  </a:solidFill>
                  <a:latin typeface="Times New Roman"/>
                  <a:cs typeface="Times New Roman"/>
                </a:rPr>
                <a:t>quantité </a:t>
              </a:r>
            </a:p>
            <a:p>
              <a:pPr algn="ctr" defTabSz="449263"/>
              <a:r>
                <a:rPr lang="fr-FR" dirty="0">
                  <a:solidFill>
                    <a:srgbClr val="FF0000"/>
                  </a:solidFill>
                  <a:latin typeface="Times New Roman"/>
                  <a:cs typeface="Times New Roman"/>
                </a:rPr>
                <a:t>de </a:t>
              </a:r>
              <a:r>
                <a:rPr lang="fr-FR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 </a:t>
              </a:r>
              <a:r>
                <a:rPr lang="fr-FR" b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consom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- </a:t>
              </a:r>
              <a:r>
                <a:rPr lang="fr-FR" b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mée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dirty="0">
                  <a:solidFill>
                    <a:srgbClr val="FF0000"/>
                  </a:solidFill>
                  <a:latin typeface="Times New Roman"/>
                  <a:cs typeface="Times New Roman"/>
                </a:rPr>
                <a:t>dans ΔV pendant </a:t>
              </a:r>
              <a:r>
                <a:rPr lang="fr-FR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Δt</a:t>
              </a:r>
              <a:endParaRPr lang="fr-FR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  <a:p>
              <a:pPr algn="ctr" defTabSz="449263"/>
              <a:r>
                <a:rPr lang="fr-FR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Par réaction</a:t>
              </a:r>
              <a:endParaRPr lang="fr-FR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4" name="AutoShape 91"/>
            <p:cNvSpPr>
              <a:spLocks noChangeArrowheads="1"/>
            </p:cNvSpPr>
            <p:nvPr/>
          </p:nvSpPr>
          <p:spPr bwMode="auto">
            <a:xfrm>
              <a:off x="1357232" y="5083511"/>
              <a:ext cx="1507939" cy="139349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000">
                <a:latin typeface="Times New Roman"/>
                <a:cs typeface="Times New Roman"/>
              </a:endParaRPr>
            </a:p>
          </p:txBody>
        </p:sp>
      </p:grpSp>
      <p:grpSp>
        <p:nvGrpSpPr>
          <p:cNvPr id="50" name="Grouper 49"/>
          <p:cNvGrpSpPr/>
          <p:nvPr/>
        </p:nvGrpSpPr>
        <p:grpSpPr>
          <a:xfrm>
            <a:off x="3087951" y="5150692"/>
            <a:ext cx="2134924" cy="1421558"/>
            <a:chOff x="1899812" y="3858766"/>
            <a:chExt cx="1896799" cy="1421558"/>
          </a:xfrm>
        </p:grpSpPr>
        <p:grpSp>
          <p:nvGrpSpPr>
            <p:cNvPr id="51" name="Grouper 50"/>
            <p:cNvGrpSpPr/>
            <p:nvPr/>
          </p:nvGrpSpPr>
          <p:grpSpPr>
            <a:xfrm>
              <a:off x="1899812" y="3900895"/>
              <a:ext cx="1896799" cy="1379429"/>
              <a:chOff x="5868419" y="2415598"/>
              <a:chExt cx="1896799" cy="1379429"/>
            </a:xfrm>
          </p:grpSpPr>
          <p:sp>
            <p:nvSpPr>
              <p:cNvPr id="53" name="Text Box 77"/>
              <p:cNvSpPr txBox="1">
                <a:spLocks noChangeArrowheads="1"/>
              </p:cNvSpPr>
              <p:nvPr/>
            </p:nvSpPr>
            <p:spPr bwMode="auto">
              <a:xfrm>
                <a:off x="5868419" y="2649358"/>
                <a:ext cx="332567" cy="3798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449263"/>
                <a:r>
                  <a:rPr lang="fr-FR" sz="3600" b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-</a:t>
                </a:r>
                <a:endParaRPr lang="fr-FR" sz="3600" b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54" name="Text Box 80"/>
              <p:cNvSpPr txBox="1">
                <a:spLocks noChangeArrowheads="1"/>
              </p:cNvSpPr>
              <p:nvPr/>
            </p:nvSpPr>
            <p:spPr bwMode="auto">
              <a:xfrm>
                <a:off x="6318770" y="2415598"/>
                <a:ext cx="1446448" cy="137942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449263"/>
                <a:r>
                  <a:rPr lang="fr-FR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quantité de </a:t>
                </a:r>
                <a:r>
                  <a:rPr lang="fr-FR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A </a:t>
                </a:r>
                <a:r>
                  <a:rPr lang="fr-FR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sortant</a:t>
                </a:r>
                <a:r>
                  <a:rPr lang="fr-FR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de ΔV pendant </a:t>
                </a:r>
                <a:r>
                  <a:rPr lang="fr-FR" dirty="0" err="1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Δt</a:t>
                </a:r>
                <a:r>
                  <a:rPr lang="fr-FR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par convection</a:t>
                </a:r>
                <a:endParaRPr lang="fr-FR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52" name="AutoShape 90"/>
            <p:cNvSpPr>
              <a:spLocks noChangeArrowheads="1"/>
            </p:cNvSpPr>
            <p:nvPr/>
          </p:nvSpPr>
          <p:spPr bwMode="auto">
            <a:xfrm>
              <a:off x="2350163" y="3858766"/>
              <a:ext cx="1446448" cy="1326308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000">
                <a:latin typeface="Times New Roman"/>
                <a:cs typeface="Times New Roman"/>
              </a:endParaRPr>
            </a:p>
          </p:txBody>
        </p:sp>
      </p:grpSp>
      <p:sp>
        <p:nvSpPr>
          <p:cNvPr id="55" name="Text Box 77"/>
          <p:cNvSpPr txBox="1">
            <a:spLocks noChangeArrowheads="1"/>
          </p:cNvSpPr>
          <p:nvPr/>
        </p:nvSpPr>
        <p:spPr bwMode="auto">
          <a:xfrm>
            <a:off x="785791" y="5416984"/>
            <a:ext cx="332567" cy="3798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49263"/>
            <a:r>
              <a:rPr lang="fr-FR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endParaRPr lang="fr-FR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8475" y="1392064"/>
            <a:ext cx="812800" cy="812800"/>
          </a:xfrm>
          <a:prstGeom prst="rect">
            <a:avLst/>
          </a:prstGeom>
        </p:spPr>
      </p:pic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8475" y="2616200"/>
            <a:ext cx="812800" cy="812800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6244345" y="4880545"/>
            <a:ext cx="2455155" cy="1709305"/>
            <a:chOff x="5418845" y="5192821"/>
            <a:chExt cx="2082441" cy="1709305"/>
          </a:xfrm>
        </p:grpSpPr>
        <p:sp>
          <p:nvSpPr>
            <p:cNvPr id="56" name="Text Box 81"/>
            <p:cNvSpPr txBox="1">
              <a:spLocks noChangeArrowheads="1"/>
            </p:cNvSpPr>
            <p:nvPr/>
          </p:nvSpPr>
          <p:spPr bwMode="auto">
            <a:xfrm>
              <a:off x="6012159" y="5192821"/>
              <a:ext cx="1489127" cy="17093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449263"/>
              <a:r>
                <a:rPr lang="fr-FR" sz="2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quantité de </a:t>
              </a:r>
              <a:r>
                <a:rPr lang="fr-FR" sz="24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A </a:t>
              </a:r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restant </a:t>
              </a:r>
              <a:r>
                <a:rPr lang="fr-FR" sz="2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dans ΔV à la </a:t>
              </a:r>
              <a:r>
                <a:rPr lang="fr-FR" sz="24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fin </a:t>
              </a:r>
              <a:r>
                <a:rPr lang="fr-FR" sz="2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de </a:t>
              </a:r>
              <a:r>
                <a:rPr lang="fr-FR" sz="24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Δt</a:t>
              </a:r>
              <a:endParaRPr lang="fr-FR" sz="2400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7" name="Text Box 77"/>
            <p:cNvSpPr txBox="1">
              <a:spLocks noChangeArrowheads="1"/>
            </p:cNvSpPr>
            <p:nvPr/>
          </p:nvSpPr>
          <p:spPr bwMode="auto">
            <a:xfrm flipH="1">
              <a:off x="5418845" y="5357099"/>
              <a:ext cx="360040" cy="3780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49263"/>
              <a:r>
                <a:rPr lang="fr-FR" sz="44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=</a:t>
              </a:r>
            </a:p>
          </p:txBody>
        </p:sp>
      </p:grpSp>
      <p:grpSp>
        <p:nvGrpSpPr>
          <p:cNvPr id="62" name="Grouper 61"/>
          <p:cNvGrpSpPr/>
          <p:nvPr/>
        </p:nvGrpSpPr>
        <p:grpSpPr>
          <a:xfrm>
            <a:off x="3378870" y="1709192"/>
            <a:ext cx="3428603" cy="2950567"/>
            <a:chOff x="3419872" y="1700808"/>
            <a:chExt cx="3428603" cy="2950567"/>
          </a:xfrm>
        </p:grpSpPr>
        <p:cxnSp>
          <p:nvCxnSpPr>
            <p:cNvPr id="73" name="Connecteur droit avec flèche 72"/>
            <p:cNvCxnSpPr/>
            <p:nvPr/>
          </p:nvCxnSpPr>
          <p:spPr bwMode="auto">
            <a:xfrm flipH="1" flipV="1">
              <a:off x="4644009" y="2492897"/>
              <a:ext cx="2204466" cy="215847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sp>
          <p:nvSpPr>
            <p:cNvPr id="74" name="Ellipse 73"/>
            <p:cNvSpPr/>
            <p:nvPr/>
          </p:nvSpPr>
          <p:spPr bwMode="auto">
            <a:xfrm>
              <a:off x="3419872" y="1700808"/>
              <a:ext cx="1296144" cy="1008112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6244345" y="4786495"/>
            <a:ext cx="2693280" cy="1850032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Son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3850" y="38469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2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7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6143E-6 -3.72803E-6 L 0.21447 -0.1445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4" y="-723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27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54850" cy="914400"/>
          </a:xfrm>
        </p:spPr>
        <p:txBody>
          <a:bodyPr/>
          <a:lstStyle/>
          <a:p>
            <a:pPr defTabSz="912813"/>
            <a:r>
              <a:rPr lang="fr-F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Expression du bilan matière</a:t>
            </a: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5651502" y="71437"/>
            <a:ext cx="3267076" cy="1927226"/>
            <a:chOff x="4354" y="-346"/>
            <a:chExt cx="2058" cy="1214"/>
          </a:xfrm>
        </p:grpSpPr>
        <p:grpSp>
          <p:nvGrpSpPr>
            <p:cNvPr id="3" name="Group 68"/>
            <p:cNvGrpSpPr>
              <a:grpSpLocks/>
            </p:cNvGrpSpPr>
            <p:nvPr/>
          </p:nvGrpSpPr>
          <p:grpSpPr bwMode="auto">
            <a:xfrm>
              <a:off x="4990" y="-346"/>
              <a:ext cx="1422" cy="1214"/>
              <a:chOff x="954" y="1454"/>
              <a:chExt cx="1397" cy="1090"/>
            </a:xfrm>
          </p:grpSpPr>
          <p:sp>
            <p:nvSpPr>
              <p:cNvPr id="163909" name="Freeform 69"/>
              <p:cNvSpPr>
                <a:spLocks/>
              </p:cNvSpPr>
              <p:nvPr/>
            </p:nvSpPr>
            <p:spPr bwMode="auto">
              <a:xfrm>
                <a:off x="954" y="1766"/>
                <a:ext cx="1095" cy="778"/>
              </a:xfrm>
              <a:custGeom>
                <a:avLst/>
                <a:gdLst/>
                <a:ahLst/>
                <a:cxnLst>
                  <a:cxn ang="0">
                    <a:pos x="9" y="250"/>
                  </a:cxn>
                  <a:cxn ang="0">
                    <a:pos x="67" y="567"/>
                  </a:cxn>
                  <a:cxn ang="0">
                    <a:pos x="144" y="605"/>
                  </a:cxn>
                  <a:cxn ang="0">
                    <a:pos x="432" y="663"/>
                  </a:cxn>
                  <a:cxn ang="0">
                    <a:pos x="557" y="778"/>
                  </a:cxn>
                  <a:cxn ang="0">
                    <a:pos x="701" y="759"/>
                  </a:cxn>
                  <a:cxn ang="0">
                    <a:pos x="912" y="672"/>
                  </a:cxn>
                  <a:cxn ang="0">
                    <a:pos x="1017" y="615"/>
                  </a:cxn>
                  <a:cxn ang="0">
                    <a:pos x="1056" y="576"/>
                  </a:cxn>
                  <a:cxn ang="0">
                    <a:pos x="1094" y="519"/>
                  </a:cxn>
                  <a:cxn ang="0">
                    <a:pos x="1085" y="404"/>
                  </a:cxn>
                  <a:cxn ang="0">
                    <a:pos x="864" y="202"/>
                  </a:cxn>
                  <a:cxn ang="0">
                    <a:pos x="816" y="144"/>
                  </a:cxn>
                  <a:cxn ang="0">
                    <a:pos x="710" y="87"/>
                  </a:cxn>
                  <a:cxn ang="0">
                    <a:pos x="403" y="0"/>
                  </a:cxn>
                  <a:cxn ang="0">
                    <a:pos x="182" y="39"/>
                  </a:cxn>
                  <a:cxn ang="0">
                    <a:pos x="96" y="68"/>
                  </a:cxn>
                  <a:cxn ang="0">
                    <a:pos x="67" y="77"/>
                  </a:cxn>
                  <a:cxn ang="0">
                    <a:pos x="0" y="260"/>
                  </a:cxn>
                  <a:cxn ang="0">
                    <a:pos x="9" y="250"/>
                  </a:cxn>
                </a:cxnLst>
                <a:rect l="0" t="0" r="r" b="b"/>
                <a:pathLst>
                  <a:path w="1095" h="778">
                    <a:moveTo>
                      <a:pt x="9" y="250"/>
                    </a:moveTo>
                    <a:cubicBezTo>
                      <a:pt x="28" y="356"/>
                      <a:pt x="29" y="467"/>
                      <a:pt x="67" y="567"/>
                    </a:cubicBezTo>
                    <a:cubicBezTo>
                      <a:pt x="77" y="594"/>
                      <a:pt x="117" y="596"/>
                      <a:pt x="144" y="605"/>
                    </a:cubicBezTo>
                    <a:cubicBezTo>
                      <a:pt x="250" y="641"/>
                      <a:pt x="306" y="649"/>
                      <a:pt x="432" y="663"/>
                    </a:cubicBezTo>
                    <a:cubicBezTo>
                      <a:pt x="472" y="723"/>
                      <a:pt x="491" y="746"/>
                      <a:pt x="557" y="778"/>
                    </a:cubicBezTo>
                    <a:cubicBezTo>
                      <a:pt x="559" y="778"/>
                      <a:pt x="672" y="772"/>
                      <a:pt x="701" y="759"/>
                    </a:cubicBezTo>
                    <a:cubicBezTo>
                      <a:pt x="771" y="728"/>
                      <a:pt x="837" y="691"/>
                      <a:pt x="912" y="672"/>
                    </a:cubicBezTo>
                    <a:cubicBezTo>
                      <a:pt x="947" y="651"/>
                      <a:pt x="978" y="627"/>
                      <a:pt x="1017" y="615"/>
                    </a:cubicBezTo>
                    <a:cubicBezTo>
                      <a:pt x="1025" y="608"/>
                      <a:pt x="1050" y="585"/>
                      <a:pt x="1056" y="576"/>
                    </a:cubicBezTo>
                    <a:cubicBezTo>
                      <a:pt x="1070" y="558"/>
                      <a:pt x="1094" y="519"/>
                      <a:pt x="1094" y="519"/>
                    </a:cubicBezTo>
                    <a:cubicBezTo>
                      <a:pt x="1091" y="481"/>
                      <a:pt x="1095" y="441"/>
                      <a:pt x="1085" y="404"/>
                    </a:cubicBezTo>
                    <a:cubicBezTo>
                      <a:pt x="1061" y="317"/>
                      <a:pt x="922" y="260"/>
                      <a:pt x="864" y="202"/>
                    </a:cubicBezTo>
                    <a:cubicBezTo>
                      <a:pt x="846" y="184"/>
                      <a:pt x="835" y="160"/>
                      <a:pt x="816" y="144"/>
                    </a:cubicBezTo>
                    <a:cubicBezTo>
                      <a:pt x="793" y="125"/>
                      <a:pt x="739" y="96"/>
                      <a:pt x="710" y="87"/>
                    </a:cubicBezTo>
                    <a:cubicBezTo>
                      <a:pt x="624" y="31"/>
                      <a:pt x="502" y="12"/>
                      <a:pt x="403" y="0"/>
                    </a:cubicBezTo>
                    <a:cubicBezTo>
                      <a:pt x="329" y="11"/>
                      <a:pt x="254" y="17"/>
                      <a:pt x="182" y="39"/>
                    </a:cubicBezTo>
                    <a:cubicBezTo>
                      <a:pt x="117" y="59"/>
                      <a:pt x="196" y="34"/>
                      <a:pt x="96" y="68"/>
                    </a:cubicBezTo>
                    <a:cubicBezTo>
                      <a:pt x="86" y="71"/>
                      <a:pt x="67" y="77"/>
                      <a:pt x="67" y="77"/>
                    </a:cubicBezTo>
                    <a:cubicBezTo>
                      <a:pt x="47" y="135"/>
                      <a:pt x="0" y="195"/>
                      <a:pt x="0" y="260"/>
                    </a:cubicBezTo>
                    <a:cubicBezTo>
                      <a:pt x="0" y="264"/>
                      <a:pt x="6" y="253"/>
                      <a:pt x="9" y="25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163910" name="Text Box 70"/>
              <p:cNvSpPr txBox="1">
                <a:spLocks noChangeArrowheads="1"/>
              </p:cNvSpPr>
              <p:nvPr/>
            </p:nvSpPr>
            <p:spPr bwMode="auto">
              <a:xfrm>
                <a:off x="1654" y="1454"/>
                <a:ext cx="697" cy="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defTabSz="1008063" hangingPunct="1">
                  <a:lnSpc>
                    <a:spcPct val="100000"/>
                  </a:lnSpc>
                  <a:buClrTx/>
                  <a:buSzTx/>
                  <a:buFont typeface="Symbol" pitchFamily="18" charset="2"/>
                  <a:buChar char="D"/>
                </a:pPr>
                <a:r>
                  <a:rPr lang="fr-FR" sz="2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V entre </a:t>
                </a:r>
              </a:p>
              <a:p>
                <a:pPr defTabSz="1008063" hangingPunct="1">
                  <a:lnSpc>
                    <a:spcPct val="100000"/>
                  </a:lnSpc>
                  <a:buClrTx/>
                  <a:buSzTx/>
                  <a:buFont typeface="Symbol" pitchFamily="18" charset="2"/>
                  <a:buNone/>
                </a:pPr>
                <a:r>
                  <a:rPr lang="fr-FR" sz="2000" dirty="0" err="1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sz="2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 et </a:t>
                </a:r>
                <a:r>
                  <a:rPr lang="fr-FR" sz="2000" dirty="0" err="1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sz="2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 +</a:t>
                </a:r>
                <a:r>
                  <a:rPr lang="fr-FR" sz="2000" dirty="0">
                    <a:solidFill>
                      <a:schemeClr val="tx1"/>
                    </a:solidFill>
                    <a:latin typeface="Times New Roman"/>
                    <a:cs typeface="Times New Roman"/>
                    <a:sym typeface="Symbol" pitchFamily="18" charset="2"/>
                  </a:rPr>
                  <a:t></a:t>
                </a:r>
                <a:r>
                  <a:rPr lang="fr-FR" sz="2000" dirty="0" err="1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</a:t>
                </a:r>
                <a:endParaRPr lang="fr-FR" sz="2000" baseline="-25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163911" name="Line 71"/>
            <p:cNvSpPr>
              <a:spLocks noChangeShapeType="1"/>
            </p:cNvSpPr>
            <p:nvPr/>
          </p:nvSpPr>
          <p:spPr bwMode="auto">
            <a:xfrm>
              <a:off x="4354" y="294"/>
              <a:ext cx="6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163912" name="Line 72"/>
            <p:cNvSpPr>
              <a:spLocks noChangeShapeType="1"/>
            </p:cNvSpPr>
            <p:nvPr/>
          </p:nvSpPr>
          <p:spPr bwMode="auto">
            <a:xfrm>
              <a:off x="5897" y="249"/>
              <a:ext cx="3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</p:grpSp>
      <p:sp>
        <p:nvSpPr>
          <p:cNvPr id="163914" name="AutoShape 74"/>
          <p:cNvSpPr>
            <a:spLocks noChangeAspect="1" noChangeArrowheads="1"/>
          </p:cNvSpPr>
          <p:nvPr/>
        </p:nvSpPr>
        <p:spPr bwMode="auto">
          <a:xfrm>
            <a:off x="0" y="2146300"/>
            <a:ext cx="914558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49263"/>
            <a:endParaRPr lang="fr-FR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pSp>
        <p:nvGrpSpPr>
          <p:cNvPr id="16" name="Grouper 15"/>
          <p:cNvGrpSpPr/>
          <p:nvPr/>
        </p:nvGrpSpPr>
        <p:grpSpPr>
          <a:xfrm>
            <a:off x="7423862" y="2336223"/>
            <a:ext cx="1555443" cy="1519382"/>
            <a:chOff x="7423862" y="2034598"/>
            <a:chExt cx="1555443" cy="1519382"/>
          </a:xfrm>
        </p:grpSpPr>
        <p:sp>
          <p:nvSpPr>
            <p:cNvPr id="163915" name="Text Box 75"/>
            <p:cNvSpPr txBox="1">
              <a:spLocks noChangeArrowheads="1"/>
            </p:cNvSpPr>
            <p:nvPr/>
          </p:nvSpPr>
          <p:spPr bwMode="auto">
            <a:xfrm>
              <a:off x="7423862" y="2607004"/>
              <a:ext cx="332567" cy="3798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49263"/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+</a:t>
              </a:r>
            </a:p>
          </p:txBody>
        </p:sp>
        <p:sp>
          <p:nvSpPr>
            <p:cNvPr id="163919" name="Text Box 79"/>
            <p:cNvSpPr txBox="1">
              <a:spLocks noChangeArrowheads="1"/>
            </p:cNvSpPr>
            <p:nvPr/>
          </p:nvSpPr>
          <p:spPr bwMode="auto">
            <a:xfrm>
              <a:off x="7815321" y="2034598"/>
              <a:ext cx="1163984" cy="15193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449263"/>
              <a:r>
                <a:rPr lang="fr-FR" sz="16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quantité </a:t>
              </a:r>
            </a:p>
            <a:p>
              <a:pPr algn="ctr" defTabSz="449263"/>
              <a:r>
                <a:rPr lang="fr-FR" sz="16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de </a:t>
              </a:r>
              <a:r>
                <a:rPr lang="fr-FR" sz="16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A </a:t>
              </a:r>
              <a:r>
                <a:rPr lang="fr-FR" sz="1600" b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consom</a:t>
              </a:r>
              <a:r>
                <a:rPr lang="fr-FR" sz="16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- </a:t>
              </a:r>
              <a:r>
                <a:rPr lang="fr-FR" sz="1600" b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mée</a:t>
              </a:r>
              <a:r>
                <a:rPr lang="fr-FR" sz="16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dans ΔV pendant </a:t>
              </a:r>
              <a:r>
                <a:rPr lang="fr-FR" sz="1600" dirty="0" err="1">
                  <a:solidFill>
                    <a:schemeClr val="tx1"/>
                  </a:solidFill>
                  <a:latin typeface="Times New Roman"/>
                  <a:cs typeface="Times New Roman"/>
                </a:rPr>
                <a:t>Δt</a:t>
              </a:r>
              <a:endParaRPr lang="fr-FR" sz="16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5868419" y="2336223"/>
            <a:ext cx="1448052" cy="1709305"/>
            <a:chOff x="5868419" y="2034598"/>
            <a:chExt cx="1448052" cy="1709305"/>
          </a:xfrm>
        </p:grpSpPr>
        <p:sp>
          <p:nvSpPr>
            <p:cNvPr id="163917" name="Text Box 77"/>
            <p:cNvSpPr txBox="1">
              <a:spLocks noChangeArrowheads="1"/>
            </p:cNvSpPr>
            <p:nvPr/>
          </p:nvSpPr>
          <p:spPr bwMode="auto">
            <a:xfrm>
              <a:off x="5868419" y="2637339"/>
              <a:ext cx="332567" cy="3798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49263"/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+</a:t>
              </a:r>
            </a:p>
          </p:txBody>
        </p:sp>
        <p:sp>
          <p:nvSpPr>
            <p:cNvPr id="163920" name="Text Box 80"/>
            <p:cNvSpPr txBox="1">
              <a:spLocks noChangeArrowheads="1"/>
            </p:cNvSpPr>
            <p:nvPr/>
          </p:nvSpPr>
          <p:spPr bwMode="auto">
            <a:xfrm>
              <a:off x="6318770" y="2034598"/>
              <a:ext cx="997701" cy="17093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449263"/>
              <a:r>
                <a:rPr lang="fr-FR" sz="16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quantité de </a:t>
              </a:r>
              <a:r>
                <a:rPr lang="fr-FR" sz="16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A </a:t>
              </a:r>
              <a:r>
                <a:rPr lang="fr-FR" sz="16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sortant</a:t>
              </a:r>
              <a:r>
                <a:rPr lang="fr-FR" sz="16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 de ΔV pendant </a:t>
              </a:r>
              <a:r>
                <a:rPr lang="fr-FR" sz="1600" dirty="0" err="1">
                  <a:solidFill>
                    <a:schemeClr val="tx1"/>
                  </a:solidFill>
                  <a:latin typeface="Times New Roman"/>
                  <a:cs typeface="Times New Roman"/>
                </a:rPr>
                <a:t>Δt</a:t>
              </a:r>
              <a:endParaRPr lang="fr-FR" sz="16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4284108" y="2336223"/>
            <a:ext cx="1535812" cy="1709305"/>
            <a:chOff x="4284108" y="2034598"/>
            <a:chExt cx="1535812" cy="1709305"/>
          </a:xfrm>
        </p:grpSpPr>
        <p:sp>
          <p:nvSpPr>
            <p:cNvPr id="163916" name="Text Box 76"/>
            <p:cNvSpPr txBox="1">
              <a:spLocks noChangeArrowheads="1"/>
            </p:cNvSpPr>
            <p:nvPr/>
          </p:nvSpPr>
          <p:spPr bwMode="auto">
            <a:xfrm>
              <a:off x="4284108" y="2637339"/>
              <a:ext cx="332567" cy="3798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49263"/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=</a:t>
              </a:r>
            </a:p>
          </p:txBody>
        </p:sp>
        <p:sp>
          <p:nvSpPr>
            <p:cNvPr id="163921" name="Text Box 81"/>
            <p:cNvSpPr txBox="1">
              <a:spLocks noChangeArrowheads="1"/>
            </p:cNvSpPr>
            <p:nvPr/>
          </p:nvSpPr>
          <p:spPr bwMode="auto">
            <a:xfrm>
              <a:off x="4822219" y="2034598"/>
              <a:ext cx="997701" cy="17093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449263"/>
              <a:r>
                <a:rPr lang="fr-FR" sz="16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quantité de </a:t>
              </a:r>
              <a:r>
                <a:rPr lang="fr-FR" sz="16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A 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restan</a:t>
              </a:r>
              <a:r>
                <a:rPr lang="fr-FR" sz="16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t </a:t>
              </a:r>
              <a:r>
                <a:rPr lang="fr-FR" sz="16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dans ΔV à la </a:t>
              </a:r>
              <a:r>
                <a:rPr lang="fr-FR" sz="16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fin </a:t>
              </a:r>
              <a:r>
                <a:rPr lang="fr-FR" sz="16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de </a:t>
              </a:r>
              <a:r>
                <a:rPr lang="fr-FR" sz="1600" dirty="0" err="1">
                  <a:solidFill>
                    <a:schemeClr val="tx1"/>
                  </a:solidFill>
                  <a:latin typeface="Times New Roman"/>
                  <a:cs typeface="Times New Roman"/>
                </a:rPr>
                <a:t>Δt</a:t>
              </a:r>
              <a:endParaRPr lang="fr-FR" sz="16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2699796" y="2336223"/>
            <a:ext cx="1457290" cy="1709305"/>
            <a:chOff x="2699796" y="2034598"/>
            <a:chExt cx="1457290" cy="1709305"/>
          </a:xfrm>
        </p:grpSpPr>
        <p:sp>
          <p:nvSpPr>
            <p:cNvPr id="163918" name="Text Box 78"/>
            <p:cNvSpPr txBox="1">
              <a:spLocks noChangeArrowheads="1"/>
            </p:cNvSpPr>
            <p:nvPr/>
          </p:nvSpPr>
          <p:spPr bwMode="auto">
            <a:xfrm>
              <a:off x="2699796" y="2564799"/>
              <a:ext cx="332567" cy="3798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49263"/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+</a:t>
              </a:r>
            </a:p>
          </p:txBody>
        </p:sp>
        <p:sp>
          <p:nvSpPr>
            <p:cNvPr id="163922" name="Text Box 82"/>
            <p:cNvSpPr txBox="1">
              <a:spLocks noChangeArrowheads="1"/>
            </p:cNvSpPr>
            <p:nvPr/>
          </p:nvSpPr>
          <p:spPr bwMode="auto">
            <a:xfrm>
              <a:off x="3159385" y="2034598"/>
              <a:ext cx="997701" cy="17093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449263"/>
              <a:r>
                <a:rPr lang="fr-FR" sz="16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quantité de </a:t>
              </a:r>
              <a:r>
                <a:rPr lang="fr-FR" sz="16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A </a:t>
              </a:r>
              <a:r>
                <a:rPr lang="fr-FR" sz="16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produite</a:t>
              </a:r>
              <a:r>
                <a:rPr lang="fr-FR" sz="16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dans ΔV pendant </a:t>
              </a:r>
              <a:r>
                <a:rPr lang="fr-FR" sz="1600" dirty="0" err="1">
                  <a:solidFill>
                    <a:schemeClr val="tx1"/>
                  </a:solidFill>
                  <a:latin typeface="Times New Roman"/>
                  <a:cs typeface="Times New Roman"/>
                </a:rPr>
                <a:t>Δt</a:t>
              </a:r>
              <a:endParaRPr lang="fr-FR" sz="16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63924" name="Text Box 84"/>
          <p:cNvSpPr txBox="1">
            <a:spLocks noChangeArrowheads="1"/>
          </p:cNvSpPr>
          <p:nvPr/>
        </p:nvSpPr>
        <p:spPr bwMode="auto">
          <a:xfrm>
            <a:off x="166283" y="2336223"/>
            <a:ext cx="997701" cy="17093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49263"/>
            <a:r>
              <a:rPr lang="fr-FR" sz="1600" dirty="0">
                <a:solidFill>
                  <a:schemeClr val="tx1"/>
                </a:solidFill>
                <a:latin typeface="Times New Roman"/>
                <a:cs typeface="Times New Roman"/>
              </a:rPr>
              <a:t>quantité de </a:t>
            </a:r>
            <a:r>
              <a:rPr lang="fr-FR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sz="1600" dirty="0">
                <a:solidFill>
                  <a:schemeClr val="tx1"/>
                </a:solidFill>
                <a:latin typeface="Times New Roman"/>
                <a:cs typeface="Times New Roman"/>
              </a:rPr>
              <a:t>présente dans ΔV au </a:t>
            </a:r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début</a:t>
            </a:r>
            <a:r>
              <a:rPr lang="fr-FR" sz="16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>
                <a:solidFill>
                  <a:schemeClr val="tx1"/>
                </a:solidFill>
                <a:latin typeface="Times New Roman"/>
                <a:cs typeface="Times New Roman"/>
              </a:rPr>
              <a:t>de </a:t>
            </a:r>
            <a:r>
              <a:rPr lang="fr-FR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Δt</a:t>
            </a:r>
            <a:endParaRPr lang="fr-FR" sz="16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1259828" y="2336223"/>
            <a:ext cx="1400707" cy="1709305"/>
            <a:chOff x="1259828" y="2034598"/>
            <a:chExt cx="1400707" cy="1709305"/>
          </a:xfrm>
        </p:grpSpPr>
        <p:sp>
          <p:nvSpPr>
            <p:cNvPr id="163923" name="Text Box 83"/>
            <p:cNvSpPr txBox="1">
              <a:spLocks noChangeArrowheads="1"/>
            </p:cNvSpPr>
            <p:nvPr/>
          </p:nvSpPr>
          <p:spPr bwMode="auto">
            <a:xfrm>
              <a:off x="1662834" y="2034598"/>
              <a:ext cx="997701" cy="17093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449263"/>
              <a:r>
                <a:rPr lang="fr-FR" sz="16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quantité de </a:t>
              </a:r>
              <a:r>
                <a:rPr lang="fr-FR" sz="16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A </a:t>
              </a:r>
              <a:r>
                <a:rPr lang="fr-FR" sz="16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entrant</a:t>
              </a:r>
              <a:r>
                <a:rPr lang="fr-FR" sz="16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dans ΔV pendant </a:t>
              </a:r>
              <a:r>
                <a:rPr lang="fr-FR" sz="1600" dirty="0" err="1">
                  <a:solidFill>
                    <a:schemeClr val="tx1"/>
                  </a:solidFill>
                  <a:latin typeface="Times New Roman"/>
                  <a:cs typeface="Times New Roman"/>
                </a:rPr>
                <a:t>Δt</a:t>
              </a:r>
              <a:endParaRPr lang="fr-FR" sz="16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63925" name="Text Box 85"/>
            <p:cNvSpPr txBox="1">
              <a:spLocks noChangeArrowheads="1"/>
            </p:cNvSpPr>
            <p:nvPr/>
          </p:nvSpPr>
          <p:spPr bwMode="auto">
            <a:xfrm>
              <a:off x="1259828" y="2564799"/>
              <a:ext cx="332567" cy="3798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49263"/>
              <a:r>
                <a:rPr lang="fr-FR" sz="24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+</a:t>
              </a:r>
            </a:p>
          </p:txBody>
        </p:sp>
      </p:grpSp>
      <p:sp>
        <p:nvSpPr>
          <p:cNvPr id="163926" name="AutoShape 86"/>
          <p:cNvSpPr>
            <a:spLocks noChangeArrowheads="1"/>
          </p:cNvSpPr>
          <p:nvPr/>
        </p:nvSpPr>
        <p:spPr bwMode="auto">
          <a:xfrm>
            <a:off x="166283" y="2336223"/>
            <a:ext cx="997701" cy="1519382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sp>
        <p:nvSpPr>
          <p:cNvPr id="163927" name="AutoShape 87"/>
          <p:cNvSpPr>
            <a:spLocks noChangeArrowheads="1"/>
          </p:cNvSpPr>
          <p:nvPr/>
        </p:nvSpPr>
        <p:spPr bwMode="auto">
          <a:xfrm>
            <a:off x="1662834" y="2336223"/>
            <a:ext cx="997701" cy="1519382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sp>
        <p:nvSpPr>
          <p:cNvPr id="163928" name="AutoShape 88"/>
          <p:cNvSpPr>
            <a:spLocks noChangeArrowheads="1"/>
          </p:cNvSpPr>
          <p:nvPr/>
        </p:nvSpPr>
        <p:spPr bwMode="auto">
          <a:xfrm>
            <a:off x="3159385" y="2336223"/>
            <a:ext cx="997701" cy="1519382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sp>
        <p:nvSpPr>
          <p:cNvPr id="163929" name="AutoShape 89"/>
          <p:cNvSpPr>
            <a:spLocks noChangeArrowheads="1"/>
          </p:cNvSpPr>
          <p:nvPr/>
        </p:nvSpPr>
        <p:spPr bwMode="auto">
          <a:xfrm>
            <a:off x="4822219" y="2336223"/>
            <a:ext cx="997701" cy="1519382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sp>
        <p:nvSpPr>
          <p:cNvPr id="163930" name="AutoShape 90"/>
          <p:cNvSpPr>
            <a:spLocks noChangeArrowheads="1"/>
          </p:cNvSpPr>
          <p:nvPr/>
        </p:nvSpPr>
        <p:spPr bwMode="auto">
          <a:xfrm>
            <a:off x="6318770" y="2336223"/>
            <a:ext cx="997701" cy="1519382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sp>
        <p:nvSpPr>
          <p:cNvPr id="163931" name="AutoShape 91"/>
          <p:cNvSpPr>
            <a:spLocks noChangeArrowheads="1"/>
          </p:cNvSpPr>
          <p:nvPr/>
        </p:nvSpPr>
        <p:spPr bwMode="auto">
          <a:xfrm>
            <a:off x="7815321" y="2336223"/>
            <a:ext cx="1163984" cy="1519382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sp>
        <p:nvSpPr>
          <p:cNvPr id="163934" name="Text Box 94"/>
          <p:cNvSpPr txBox="1">
            <a:spLocks noChangeArrowheads="1"/>
          </p:cNvSpPr>
          <p:nvPr/>
        </p:nvSpPr>
        <p:spPr bwMode="auto">
          <a:xfrm>
            <a:off x="330921" y="1087438"/>
            <a:ext cx="38261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49263">
              <a:spcBef>
                <a:spcPct val="50000"/>
              </a:spcBef>
            </a:pP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Pour le constituant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31" name="Text Box 42"/>
          <p:cNvSpPr txBox="1">
            <a:spLocks noChangeArrowheads="1"/>
          </p:cNvSpPr>
          <p:nvPr/>
        </p:nvSpPr>
        <p:spPr bwMode="auto">
          <a:xfrm>
            <a:off x="2411413" y="4738688"/>
            <a:ext cx="1293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2" rIns="91400" bIns="45702">
            <a:spAutoFit/>
          </a:bodyPr>
          <a:lstStyle/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endParaRPr lang="fr-FR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2" name="Rectangle 92"/>
          <p:cNvSpPr>
            <a:spLocks noChangeArrowheads="1"/>
          </p:cNvSpPr>
          <p:nvPr/>
        </p:nvSpPr>
        <p:spPr bwMode="auto">
          <a:xfrm>
            <a:off x="90712" y="5618759"/>
            <a:ext cx="9051925" cy="147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fr-FR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Accumulation dans </a:t>
            </a:r>
            <a:r>
              <a:rPr lang="fr-FR" sz="2800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</a:t>
            </a:r>
            <a:r>
              <a:rPr lang="fr-FR" sz="2800" dirty="0">
                <a:latin typeface="Times New Roman"/>
                <a:cs typeface="Times New Roman"/>
                <a:sym typeface="Symbol" pitchFamily="18" charset="2"/>
              </a:rPr>
              <a:t>V</a:t>
            </a:r>
            <a:r>
              <a:rPr lang="fr-FR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pendant </a:t>
            </a:r>
            <a:r>
              <a:rPr lang="fr-FR" sz="2800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</a:t>
            </a:r>
            <a:r>
              <a:rPr lang="fr-FR" sz="28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fr-FR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= F - D</a:t>
            </a:r>
          </a:p>
          <a:p>
            <a:endParaRPr lang="fr-FR" sz="2800" baseline="-25000" dirty="0">
              <a:latin typeface="Times New Roman"/>
              <a:cs typeface="Times New Roman"/>
            </a:endParaRPr>
          </a:p>
          <a:p>
            <a:endParaRPr lang="fr-FR" sz="2000" baseline="-250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fr-FR" baseline="-250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pSp>
        <p:nvGrpSpPr>
          <p:cNvPr id="5" name="Groupe 49"/>
          <p:cNvGrpSpPr/>
          <p:nvPr/>
        </p:nvGrpSpPr>
        <p:grpSpPr>
          <a:xfrm>
            <a:off x="539552" y="4378697"/>
            <a:ext cx="8177410" cy="658813"/>
            <a:chOff x="539552" y="3860800"/>
            <a:chExt cx="8177410" cy="658813"/>
          </a:xfrm>
        </p:grpSpPr>
        <p:grpSp>
          <p:nvGrpSpPr>
            <p:cNvPr id="6" name="Group 97"/>
            <p:cNvGrpSpPr>
              <a:grpSpLocks/>
            </p:cNvGrpSpPr>
            <p:nvPr/>
          </p:nvGrpSpPr>
          <p:grpSpPr bwMode="auto">
            <a:xfrm>
              <a:off x="539552" y="3860800"/>
              <a:ext cx="504825" cy="658813"/>
              <a:chOff x="295" y="2432"/>
              <a:chExt cx="318" cy="415"/>
            </a:xfrm>
          </p:grpSpPr>
          <p:sp>
            <p:nvSpPr>
              <p:cNvPr id="50" name="Text Box 95"/>
              <p:cNvSpPr txBox="1">
                <a:spLocks noChangeArrowheads="1"/>
              </p:cNvSpPr>
              <p:nvPr/>
            </p:nvSpPr>
            <p:spPr bwMode="auto">
              <a:xfrm>
                <a:off x="295" y="2614"/>
                <a:ext cx="3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449263"/>
                <a:r>
                  <a:rPr lang="fr-FR" b="1" dirty="0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[D]</a:t>
                </a:r>
              </a:p>
            </p:txBody>
          </p:sp>
          <p:sp>
            <p:nvSpPr>
              <p:cNvPr id="52" name="Line 96"/>
              <p:cNvSpPr>
                <a:spLocks noChangeShapeType="1"/>
              </p:cNvSpPr>
              <p:nvPr/>
            </p:nvSpPr>
            <p:spPr bwMode="auto">
              <a:xfrm flipV="1">
                <a:off x="431" y="2432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7" name="Group 98"/>
            <p:cNvGrpSpPr>
              <a:grpSpLocks/>
            </p:cNvGrpSpPr>
            <p:nvPr/>
          </p:nvGrpSpPr>
          <p:grpSpPr bwMode="auto">
            <a:xfrm>
              <a:off x="2050852" y="3860800"/>
              <a:ext cx="492125" cy="658813"/>
              <a:chOff x="295" y="2432"/>
              <a:chExt cx="310" cy="415"/>
            </a:xfrm>
          </p:grpSpPr>
          <p:sp>
            <p:nvSpPr>
              <p:cNvPr id="48" name="Text Box 99"/>
              <p:cNvSpPr txBox="1">
                <a:spLocks noChangeArrowheads="1"/>
              </p:cNvSpPr>
              <p:nvPr/>
            </p:nvSpPr>
            <p:spPr bwMode="auto">
              <a:xfrm>
                <a:off x="295" y="2614"/>
                <a:ext cx="31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449263"/>
                <a:r>
                  <a:rPr lang="fr-FR" b="1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[E]</a:t>
                </a:r>
              </a:p>
            </p:txBody>
          </p:sp>
          <p:sp>
            <p:nvSpPr>
              <p:cNvPr id="49" name="Line 100"/>
              <p:cNvSpPr>
                <a:spLocks noChangeShapeType="1"/>
              </p:cNvSpPr>
              <p:nvPr/>
            </p:nvSpPr>
            <p:spPr bwMode="auto">
              <a:xfrm flipV="1">
                <a:off x="431" y="2432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8101013" y="3860800"/>
              <a:ext cx="615949" cy="658813"/>
              <a:chOff x="295" y="2432"/>
              <a:chExt cx="388" cy="415"/>
            </a:xfrm>
          </p:grpSpPr>
          <p:sp>
            <p:nvSpPr>
              <p:cNvPr id="46" name="Text Box 102"/>
              <p:cNvSpPr txBox="1">
                <a:spLocks noChangeArrowheads="1"/>
              </p:cNvSpPr>
              <p:nvPr/>
            </p:nvSpPr>
            <p:spPr bwMode="auto">
              <a:xfrm>
                <a:off x="295" y="2614"/>
                <a:ext cx="38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449263"/>
                <a:r>
                  <a:rPr lang="fr-FR" b="1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[R</a:t>
                </a:r>
                <a:r>
                  <a:rPr lang="fr-FR" b="1" baseline="-25000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C</a:t>
                </a:r>
                <a:r>
                  <a:rPr lang="fr-FR" b="1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]</a:t>
                </a:r>
              </a:p>
            </p:txBody>
          </p:sp>
          <p:sp>
            <p:nvSpPr>
              <p:cNvPr id="47" name="Line 103"/>
              <p:cNvSpPr>
                <a:spLocks noChangeShapeType="1"/>
              </p:cNvSpPr>
              <p:nvPr/>
            </p:nvSpPr>
            <p:spPr bwMode="auto">
              <a:xfrm flipV="1">
                <a:off x="431" y="2432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9" name="Group 104"/>
            <p:cNvGrpSpPr>
              <a:grpSpLocks/>
            </p:cNvGrpSpPr>
            <p:nvPr/>
          </p:nvGrpSpPr>
          <p:grpSpPr bwMode="auto">
            <a:xfrm>
              <a:off x="5076825" y="3860800"/>
              <a:ext cx="479425" cy="658813"/>
              <a:chOff x="295" y="2432"/>
              <a:chExt cx="302" cy="415"/>
            </a:xfrm>
          </p:grpSpPr>
          <p:sp>
            <p:nvSpPr>
              <p:cNvPr id="44" name="Text Box 105"/>
              <p:cNvSpPr txBox="1">
                <a:spLocks noChangeArrowheads="1"/>
              </p:cNvSpPr>
              <p:nvPr/>
            </p:nvSpPr>
            <p:spPr bwMode="auto">
              <a:xfrm>
                <a:off x="295" y="2614"/>
                <a:ext cx="30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449263"/>
                <a:r>
                  <a:rPr lang="fr-FR" b="1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[F]</a:t>
                </a:r>
              </a:p>
            </p:txBody>
          </p:sp>
          <p:sp>
            <p:nvSpPr>
              <p:cNvPr id="45" name="Line 106"/>
              <p:cNvSpPr>
                <a:spLocks noChangeShapeType="1"/>
              </p:cNvSpPr>
              <p:nvPr/>
            </p:nvSpPr>
            <p:spPr bwMode="auto">
              <a:xfrm flipV="1">
                <a:off x="431" y="2432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0" name="Group 107"/>
            <p:cNvGrpSpPr>
              <a:grpSpLocks/>
            </p:cNvGrpSpPr>
            <p:nvPr/>
          </p:nvGrpSpPr>
          <p:grpSpPr bwMode="auto">
            <a:xfrm>
              <a:off x="3419475" y="3860800"/>
              <a:ext cx="598488" cy="658813"/>
              <a:chOff x="295" y="2432"/>
              <a:chExt cx="377" cy="415"/>
            </a:xfrm>
          </p:grpSpPr>
          <p:sp>
            <p:nvSpPr>
              <p:cNvPr id="42" name="Text Box 108"/>
              <p:cNvSpPr txBox="1">
                <a:spLocks noChangeArrowheads="1"/>
              </p:cNvSpPr>
              <p:nvPr/>
            </p:nvSpPr>
            <p:spPr bwMode="auto">
              <a:xfrm>
                <a:off x="295" y="2614"/>
                <a:ext cx="37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449263"/>
                <a:r>
                  <a:rPr lang="fr-FR" b="1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[R</a:t>
                </a:r>
                <a:r>
                  <a:rPr lang="fr-FR" b="1" baseline="-25000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P</a:t>
                </a:r>
                <a:r>
                  <a:rPr lang="fr-FR" b="1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]</a:t>
                </a:r>
              </a:p>
            </p:txBody>
          </p:sp>
          <p:sp>
            <p:nvSpPr>
              <p:cNvPr id="43" name="Line 109"/>
              <p:cNvSpPr>
                <a:spLocks noChangeShapeType="1"/>
              </p:cNvSpPr>
              <p:nvPr/>
            </p:nvSpPr>
            <p:spPr bwMode="auto">
              <a:xfrm flipV="1">
                <a:off x="431" y="2432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1" name="Group 110"/>
            <p:cNvGrpSpPr>
              <a:grpSpLocks/>
            </p:cNvGrpSpPr>
            <p:nvPr/>
          </p:nvGrpSpPr>
          <p:grpSpPr bwMode="auto">
            <a:xfrm>
              <a:off x="6659563" y="3860800"/>
              <a:ext cx="466725" cy="658813"/>
              <a:chOff x="295" y="2432"/>
              <a:chExt cx="294" cy="415"/>
            </a:xfrm>
          </p:grpSpPr>
          <p:sp>
            <p:nvSpPr>
              <p:cNvPr id="40" name="Text Box 111"/>
              <p:cNvSpPr txBox="1">
                <a:spLocks noChangeArrowheads="1"/>
              </p:cNvSpPr>
              <p:nvPr/>
            </p:nvSpPr>
            <p:spPr bwMode="auto">
              <a:xfrm>
                <a:off x="295" y="2614"/>
                <a:ext cx="29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449263"/>
                <a:r>
                  <a:rPr lang="fr-FR" b="1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[S]</a:t>
                </a:r>
              </a:p>
            </p:txBody>
          </p:sp>
          <p:sp>
            <p:nvSpPr>
              <p:cNvPr id="41" name="Line 112"/>
              <p:cNvSpPr>
                <a:spLocks noChangeShapeType="1"/>
              </p:cNvSpPr>
              <p:nvPr/>
            </p:nvSpPr>
            <p:spPr bwMode="auto">
              <a:xfrm flipV="1">
                <a:off x="431" y="2432"/>
                <a:ext cx="0" cy="181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</p:grp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7086" y="1142703"/>
            <a:ext cx="812800" cy="812800"/>
          </a:xfrm>
          <a:prstGeom prst="rect">
            <a:avLst/>
          </a:prstGeom>
        </p:spPr>
      </p:pic>
      <p:pic>
        <p:nvPicPr>
          <p:cNvPr id="17" name="Son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9888" y="57073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0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631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3131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5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42875"/>
            <a:ext cx="8220075" cy="113823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Systèmes particuliers intéressants</a:t>
            </a:r>
            <a:r>
              <a:rPr lang="fr-FR" sz="3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</p:txBody>
      </p:sp>
      <p:grpSp>
        <p:nvGrpSpPr>
          <p:cNvPr id="13" name="Grouper 12"/>
          <p:cNvGrpSpPr/>
          <p:nvPr/>
        </p:nvGrpSpPr>
        <p:grpSpPr>
          <a:xfrm>
            <a:off x="76505" y="963868"/>
            <a:ext cx="4360661" cy="3916672"/>
            <a:chOff x="0" y="963868"/>
            <a:chExt cx="4360661" cy="3916672"/>
          </a:xfrm>
        </p:grpSpPr>
        <p:grpSp>
          <p:nvGrpSpPr>
            <p:cNvPr id="9" name="Grouper 8"/>
            <p:cNvGrpSpPr/>
            <p:nvPr/>
          </p:nvGrpSpPr>
          <p:grpSpPr>
            <a:xfrm>
              <a:off x="250825" y="1138238"/>
              <a:ext cx="3876090" cy="3533775"/>
              <a:chOff x="250825" y="1138238"/>
              <a:chExt cx="3876090" cy="3533775"/>
            </a:xfrm>
          </p:grpSpPr>
          <p:sp>
            <p:nvSpPr>
              <p:cNvPr id="164869" name="Text Box 5"/>
              <p:cNvSpPr txBox="1">
                <a:spLocks noChangeArrowheads="1"/>
              </p:cNvSpPr>
              <p:nvPr/>
            </p:nvSpPr>
            <p:spPr bwMode="auto">
              <a:xfrm>
                <a:off x="250825" y="1138238"/>
                <a:ext cx="3851275" cy="707876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lIns="91430" tIns="45715" rIns="91430" bIns="45715">
                <a:spAutoFit/>
              </a:bodyPr>
              <a:lstStyle/>
              <a:p>
                <a:pPr defTabSz="449263">
                  <a:spcBef>
                    <a:spcPct val="50000"/>
                  </a:spcBef>
                  <a:buFontTx/>
                  <a:buNone/>
                </a:pPr>
                <a:r>
                  <a:rPr lang="fr-FR" sz="2000" b="1" dirty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Système fermé (pas d’échange de matière avec l’extérieur)</a:t>
                </a:r>
              </a:p>
            </p:txBody>
          </p:sp>
          <p:grpSp>
            <p:nvGrpSpPr>
              <p:cNvPr id="2" name="Group 38"/>
              <p:cNvGrpSpPr>
                <a:grpSpLocks/>
              </p:cNvGrpSpPr>
              <p:nvPr/>
            </p:nvGrpSpPr>
            <p:grpSpPr bwMode="auto">
              <a:xfrm>
                <a:off x="468313" y="2036678"/>
                <a:ext cx="2951163" cy="1150938"/>
                <a:chOff x="295" y="1480"/>
                <a:chExt cx="1904" cy="821"/>
              </a:xfrm>
            </p:grpSpPr>
            <p:grpSp>
              <p:nvGrpSpPr>
                <p:cNvPr id="3" name="Group 13"/>
                <p:cNvGrpSpPr>
                  <a:grpSpLocks/>
                </p:cNvGrpSpPr>
                <p:nvPr/>
              </p:nvGrpSpPr>
              <p:grpSpPr bwMode="auto">
                <a:xfrm>
                  <a:off x="295" y="1480"/>
                  <a:ext cx="1769" cy="821"/>
                  <a:chOff x="4400" y="0"/>
                  <a:chExt cx="1950" cy="866"/>
                </a:xfrm>
              </p:grpSpPr>
              <p:grpSp>
                <p:nvGrpSpPr>
                  <p:cNvPr id="4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5025" y="0"/>
                    <a:ext cx="1114" cy="866"/>
                    <a:chOff x="989" y="1766"/>
                    <a:chExt cx="1095" cy="778"/>
                  </a:xfrm>
                </p:grpSpPr>
                <p:sp>
                  <p:nvSpPr>
                    <p:cNvPr id="164879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989" y="1766"/>
                      <a:ext cx="1095" cy="778"/>
                    </a:xfrm>
                    <a:custGeom>
                      <a:avLst/>
                      <a:gdLst/>
                      <a:ahLst/>
                      <a:cxnLst>
                        <a:cxn ang="0">
                          <a:pos x="9" y="250"/>
                        </a:cxn>
                        <a:cxn ang="0">
                          <a:pos x="67" y="567"/>
                        </a:cxn>
                        <a:cxn ang="0">
                          <a:pos x="144" y="605"/>
                        </a:cxn>
                        <a:cxn ang="0">
                          <a:pos x="432" y="663"/>
                        </a:cxn>
                        <a:cxn ang="0">
                          <a:pos x="557" y="778"/>
                        </a:cxn>
                        <a:cxn ang="0">
                          <a:pos x="701" y="759"/>
                        </a:cxn>
                        <a:cxn ang="0">
                          <a:pos x="912" y="672"/>
                        </a:cxn>
                        <a:cxn ang="0">
                          <a:pos x="1017" y="615"/>
                        </a:cxn>
                        <a:cxn ang="0">
                          <a:pos x="1056" y="576"/>
                        </a:cxn>
                        <a:cxn ang="0">
                          <a:pos x="1094" y="519"/>
                        </a:cxn>
                        <a:cxn ang="0">
                          <a:pos x="1085" y="404"/>
                        </a:cxn>
                        <a:cxn ang="0">
                          <a:pos x="864" y="202"/>
                        </a:cxn>
                        <a:cxn ang="0">
                          <a:pos x="816" y="144"/>
                        </a:cxn>
                        <a:cxn ang="0">
                          <a:pos x="710" y="87"/>
                        </a:cxn>
                        <a:cxn ang="0">
                          <a:pos x="403" y="0"/>
                        </a:cxn>
                        <a:cxn ang="0">
                          <a:pos x="182" y="39"/>
                        </a:cxn>
                        <a:cxn ang="0">
                          <a:pos x="96" y="68"/>
                        </a:cxn>
                        <a:cxn ang="0">
                          <a:pos x="67" y="77"/>
                        </a:cxn>
                        <a:cxn ang="0">
                          <a:pos x="0" y="260"/>
                        </a:cxn>
                        <a:cxn ang="0">
                          <a:pos x="9" y="250"/>
                        </a:cxn>
                      </a:cxnLst>
                      <a:rect l="0" t="0" r="r" b="b"/>
                      <a:pathLst>
                        <a:path w="1095" h="778">
                          <a:moveTo>
                            <a:pt x="9" y="250"/>
                          </a:moveTo>
                          <a:cubicBezTo>
                            <a:pt x="28" y="356"/>
                            <a:pt x="29" y="467"/>
                            <a:pt x="67" y="567"/>
                          </a:cubicBezTo>
                          <a:cubicBezTo>
                            <a:pt x="77" y="594"/>
                            <a:pt x="117" y="596"/>
                            <a:pt x="144" y="605"/>
                          </a:cubicBezTo>
                          <a:cubicBezTo>
                            <a:pt x="250" y="641"/>
                            <a:pt x="306" y="649"/>
                            <a:pt x="432" y="663"/>
                          </a:cubicBezTo>
                          <a:cubicBezTo>
                            <a:pt x="472" y="723"/>
                            <a:pt x="491" y="746"/>
                            <a:pt x="557" y="778"/>
                          </a:cubicBezTo>
                          <a:cubicBezTo>
                            <a:pt x="559" y="778"/>
                            <a:pt x="672" y="772"/>
                            <a:pt x="701" y="759"/>
                          </a:cubicBezTo>
                          <a:cubicBezTo>
                            <a:pt x="771" y="728"/>
                            <a:pt x="837" y="691"/>
                            <a:pt x="912" y="672"/>
                          </a:cubicBezTo>
                          <a:cubicBezTo>
                            <a:pt x="947" y="651"/>
                            <a:pt x="978" y="627"/>
                            <a:pt x="1017" y="615"/>
                          </a:cubicBezTo>
                          <a:cubicBezTo>
                            <a:pt x="1025" y="608"/>
                            <a:pt x="1050" y="585"/>
                            <a:pt x="1056" y="576"/>
                          </a:cubicBezTo>
                          <a:cubicBezTo>
                            <a:pt x="1070" y="558"/>
                            <a:pt x="1094" y="519"/>
                            <a:pt x="1094" y="519"/>
                          </a:cubicBezTo>
                          <a:cubicBezTo>
                            <a:pt x="1091" y="481"/>
                            <a:pt x="1095" y="441"/>
                            <a:pt x="1085" y="404"/>
                          </a:cubicBezTo>
                          <a:cubicBezTo>
                            <a:pt x="1061" y="317"/>
                            <a:pt x="922" y="260"/>
                            <a:pt x="864" y="202"/>
                          </a:cubicBezTo>
                          <a:cubicBezTo>
                            <a:pt x="846" y="184"/>
                            <a:pt x="835" y="160"/>
                            <a:pt x="816" y="144"/>
                          </a:cubicBezTo>
                          <a:cubicBezTo>
                            <a:pt x="793" y="125"/>
                            <a:pt x="739" y="96"/>
                            <a:pt x="710" y="87"/>
                          </a:cubicBezTo>
                          <a:cubicBezTo>
                            <a:pt x="624" y="31"/>
                            <a:pt x="502" y="12"/>
                            <a:pt x="403" y="0"/>
                          </a:cubicBezTo>
                          <a:cubicBezTo>
                            <a:pt x="329" y="11"/>
                            <a:pt x="254" y="17"/>
                            <a:pt x="182" y="39"/>
                          </a:cubicBezTo>
                          <a:cubicBezTo>
                            <a:pt x="117" y="59"/>
                            <a:pt x="196" y="34"/>
                            <a:pt x="96" y="68"/>
                          </a:cubicBezTo>
                          <a:cubicBezTo>
                            <a:pt x="86" y="71"/>
                            <a:pt x="67" y="77"/>
                            <a:pt x="67" y="77"/>
                          </a:cubicBezTo>
                          <a:cubicBezTo>
                            <a:pt x="47" y="135"/>
                            <a:pt x="0" y="195"/>
                            <a:pt x="0" y="260"/>
                          </a:cubicBezTo>
                          <a:cubicBezTo>
                            <a:pt x="0" y="264"/>
                            <a:pt x="6" y="253"/>
                            <a:pt x="9" y="250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fr-FR" sz="2000" b="1"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164880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20" y="1901"/>
                      <a:ext cx="849" cy="48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lIns="100761" tIns="50382" rIns="100761" bIns="50382">
                      <a:spAutoFit/>
                    </a:bodyPr>
                    <a:lstStyle/>
                    <a:p>
                      <a:pPr defTabSz="1008063" hangingPunct="1">
                        <a:lnSpc>
                          <a:spcPct val="100000"/>
                        </a:lnSpc>
                        <a:buClrTx/>
                        <a:buSzTx/>
                        <a:buFont typeface="Symbol" pitchFamily="18" charset="2"/>
                        <a:buChar char="D"/>
                      </a:pPr>
                      <a:r>
                        <a:rPr lang="fr-FR" sz="20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V entre </a:t>
                      </a:r>
                    </a:p>
                    <a:p>
                      <a:pPr defTabSz="1008063" hangingPunct="1">
                        <a:lnSpc>
                          <a:spcPct val="100000"/>
                        </a:lnSpc>
                        <a:buClrTx/>
                        <a:buSzTx/>
                        <a:buFont typeface="Symbol" pitchFamily="18" charset="2"/>
                        <a:buNone/>
                      </a:pPr>
                      <a:r>
                        <a:rPr lang="fr-FR" sz="20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t et t +</a:t>
                      </a:r>
                      <a:r>
                        <a:rPr lang="fr-FR" sz="20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Symbol" pitchFamily="18" charset="2"/>
                        </a:rPr>
                        <a:t></a:t>
                      </a:r>
                      <a:r>
                        <a:rPr lang="fr-FR" sz="20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endParaRPr lang="fr-FR" sz="2000" b="1" baseline="-25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</p:grpSp>
              <p:sp>
                <p:nvSpPr>
                  <p:cNvPr id="164881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4400" y="294"/>
                    <a:ext cx="650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fr-FR" sz="2000" b="1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64882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5987" y="249"/>
                    <a:ext cx="3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fr-FR" sz="2000" b="1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5" name="Group 21"/>
                <p:cNvGrpSpPr>
                  <a:grpSpLocks/>
                </p:cNvGrpSpPr>
                <p:nvPr/>
              </p:nvGrpSpPr>
              <p:grpSpPr bwMode="auto">
                <a:xfrm>
                  <a:off x="385" y="1570"/>
                  <a:ext cx="317" cy="453"/>
                  <a:chOff x="3606" y="845"/>
                  <a:chExt cx="317" cy="453"/>
                </a:xfrm>
              </p:grpSpPr>
              <p:sp>
                <p:nvSpPr>
                  <p:cNvPr id="164883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06" y="845"/>
                    <a:ext cx="317" cy="453"/>
                  </a:xfrm>
                  <a:prstGeom prst="line">
                    <a:avLst/>
                  </a:prstGeom>
                  <a:noFill/>
                  <a:ln w="28575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000" b="1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64884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651" y="845"/>
                    <a:ext cx="272" cy="453"/>
                  </a:xfrm>
                  <a:prstGeom prst="line">
                    <a:avLst/>
                  </a:prstGeom>
                  <a:noFill/>
                  <a:ln w="28575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000" b="1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6" name="Group 22"/>
                <p:cNvGrpSpPr>
                  <a:grpSpLocks/>
                </p:cNvGrpSpPr>
                <p:nvPr/>
              </p:nvGrpSpPr>
              <p:grpSpPr bwMode="auto">
                <a:xfrm>
                  <a:off x="1882" y="1525"/>
                  <a:ext cx="317" cy="453"/>
                  <a:chOff x="3606" y="845"/>
                  <a:chExt cx="317" cy="453"/>
                </a:xfrm>
              </p:grpSpPr>
              <p:sp>
                <p:nvSpPr>
                  <p:cNvPr id="164887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06" y="845"/>
                    <a:ext cx="317" cy="453"/>
                  </a:xfrm>
                  <a:prstGeom prst="line">
                    <a:avLst/>
                  </a:prstGeom>
                  <a:noFill/>
                  <a:ln w="28575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000" b="1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64888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651" y="845"/>
                    <a:ext cx="272" cy="453"/>
                  </a:xfrm>
                  <a:prstGeom prst="line">
                    <a:avLst/>
                  </a:prstGeom>
                  <a:noFill/>
                  <a:ln w="28575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000" b="1">
                      <a:latin typeface="Times New Roman"/>
                      <a:cs typeface="Times New Roman"/>
                    </a:endParaRPr>
                  </a:p>
                </p:txBody>
              </p:sp>
            </p:grpSp>
          </p:grpSp>
          <p:sp>
            <p:nvSpPr>
              <p:cNvPr id="164889" name="Rectangle 25"/>
              <p:cNvSpPr>
                <a:spLocks noChangeArrowheads="1"/>
              </p:cNvSpPr>
              <p:nvPr/>
            </p:nvSpPr>
            <p:spPr bwMode="auto">
              <a:xfrm>
                <a:off x="755650" y="3357563"/>
                <a:ext cx="2364374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449263"/>
                <a:r>
                  <a:rPr lang="fr-FR" sz="2000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ni entrées, ni sorties </a:t>
                </a:r>
              </a:p>
              <a:p>
                <a:pPr defTabSz="449263"/>
                <a:endParaRPr lang="fr-FR" sz="2000" b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64900" name="Rectangle 36"/>
              <p:cNvSpPr>
                <a:spLocks noChangeArrowheads="1"/>
              </p:cNvSpPr>
              <p:nvPr/>
            </p:nvSpPr>
            <p:spPr bwMode="auto">
              <a:xfrm>
                <a:off x="347078" y="3964127"/>
                <a:ext cx="3779837" cy="707886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Production = </a:t>
                </a:r>
              </a:p>
              <a:p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Consommation + Accumulation</a:t>
                </a: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0" y="963868"/>
              <a:ext cx="4360661" cy="3916672"/>
            </a:xfrm>
            <a:prstGeom prst="rect">
              <a:avLst/>
            </a:prstGeom>
            <a:noFill/>
            <a:ln w="38100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4643438" y="1698244"/>
            <a:ext cx="4169687" cy="4429630"/>
            <a:chOff x="4643438" y="1698244"/>
            <a:chExt cx="4169687" cy="4429630"/>
          </a:xfrm>
        </p:grpSpPr>
        <p:grpSp>
          <p:nvGrpSpPr>
            <p:cNvPr id="10" name="Grouper 9"/>
            <p:cNvGrpSpPr/>
            <p:nvPr/>
          </p:nvGrpSpPr>
          <p:grpSpPr>
            <a:xfrm>
              <a:off x="4727575" y="2036678"/>
              <a:ext cx="3960813" cy="3854670"/>
              <a:chOff x="5003800" y="1268413"/>
              <a:chExt cx="3960813" cy="3854670"/>
            </a:xfrm>
          </p:grpSpPr>
          <p:sp>
            <p:nvSpPr>
              <p:cNvPr id="164891" name="Text Box 27"/>
              <p:cNvSpPr txBox="1">
                <a:spLocks noChangeArrowheads="1"/>
              </p:cNvSpPr>
              <p:nvPr/>
            </p:nvSpPr>
            <p:spPr bwMode="auto">
              <a:xfrm>
                <a:off x="5003800" y="1268413"/>
                <a:ext cx="3960813" cy="1015653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30" tIns="45715" rIns="91430" bIns="45715">
                <a:spAutoFit/>
              </a:bodyPr>
              <a:lstStyle/>
              <a:p>
                <a:pPr defTabSz="449263">
                  <a:spcBef>
                    <a:spcPct val="50000"/>
                  </a:spcBef>
                  <a:buFontTx/>
                  <a:buNone/>
                </a:pPr>
                <a:r>
                  <a:rPr lang="fr-FR" sz="2000" b="1" dirty="0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Système ouvert fonctionnant en régime stationnaire (paramètres constants dans le temps)</a:t>
                </a:r>
              </a:p>
            </p:txBody>
          </p:sp>
          <p:grpSp>
            <p:nvGrpSpPr>
              <p:cNvPr id="7" name="Group 29"/>
              <p:cNvGrpSpPr>
                <a:grpSpLocks/>
              </p:cNvGrpSpPr>
              <p:nvPr/>
            </p:nvGrpSpPr>
            <p:grpSpPr bwMode="auto">
              <a:xfrm>
                <a:off x="5580063" y="2420938"/>
                <a:ext cx="2808287" cy="1303337"/>
                <a:chOff x="4400" y="0"/>
                <a:chExt cx="1950" cy="866"/>
              </a:xfrm>
            </p:grpSpPr>
            <p:grpSp>
              <p:nvGrpSpPr>
                <p:cNvPr id="8" name="Group 30"/>
                <p:cNvGrpSpPr>
                  <a:grpSpLocks/>
                </p:cNvGrpSpPr>
                <p:nvPr/>
              </p:nvGrpSpPr>
              <p:grpSpPr bwMode="auto">
                <a:xfrm>
                  <a:off x="5025" y="0"/>
                  <a:ext cx="1114" cy="866"/>
                  <a:chOff x="989" y="1766"/>
                  <a:chExt cx="1095" cy="778"/>
                </a:xfrm>
              </p:grpSpPr>
              <p:sp>
                <p:nvSpPr>
                  <p:cNvPr id="164895" name="Freeform 31"/>
                  <p:cNvSpPr>
                    <a:spLocks/>
                  </p:cNvSpPr>
                  <p:nvPr/>
                </p:nvSpPr>
                <p:spPr bwMode="auto">
                  <a:xfrm>
                    <a:off x="989" y="1766"/>
                    <a:ext cx="1095" cy="778"/>
                  </a:xfrm>
                  <a:custGeom>
                    <a:avLst/>
                    <a:gdLst/>
                    <a:ahLst/>
                    <a:cxnLst>
                      <a:cxn ang="0">
                        <a:pos x="9" y="250"/>
                      </a:cxn>
                      <a:cxn ang="0">
                        <a:pos x="67" y="567"/>
                      </a:cxn>
                      <a:cxn ang="0">
                        <a:pos x="144" y="605"/>
                      </a:cxn>
                      <a:cxn ang="0">
                        <a:pos x="432" y="663"/>
                      </a:cxn>
                      <a:cxn ang="0">
                        <a:pos x="557" y="778"/>
                      </a:cxn>
                      <a:cxn ang="0">
                        <a:pos x="701" y="759"/>
                      </a:cxn>
                      <a:cxn ang="0">
                        <a:pos x="912" y="672"/>
                      </a:cxn>
                      <a:cxn ang="0">
                        <a:pos x="1017" y="615"/>
                      </a:cxn>
                      <a:cxn ang="0">
                        <a:pos x="1056" y="576"/>
                      </a:cxn>
                      <a:cxn ang="0">
                        <a:pos x="1094" y="519"/>
                      </a:cxn>
                      <a:cxn ang="0">
                        <a:pos x="1085" y="404"/>
                      </a:cxn>
                      <a:cxn ang="0">
                        <a:pos x="864" y="202"/>
                      </a:cxn>
                      <a:cxn ang="0">
                        <a:pos x="816" y="144"/>
                      </a:cxn>
                      <a:cxn ang="0">
                        <a:pos x="710" y="87"/>
                      </a:cxn>
                      <a:cxn ang="0">
                        <a:pos x="403" y="0"/>
                      </a:cxn>
                      <a:cxn ang="0">
                        <a:pos x="182" y="39"/>
                      </a:cxn>
                      <a:cxn ang="0">
                        <a:pos x="96" y="68"/>
                      </a:cxn>
                      <a:cxn ang="0">
                        <a:pos x="67" y="77"/>
                      </a:cxn>
                      <a:cxn ang="0">
                        <a:pos x="0" y="260"/>
                      </a:cxn>
                      <a:cxn ang="0">
                        <a:pos x="9" y="250"/>
                      </a:cxn>
                    </a:cxnLst>
                    <a:rect l="0" t="0" r="r" b="b"/>
                    <a:pathLst>
                      <a:path w="1095" h="778">
                        <a:moveTo>
                          <a:pt x="9" y="250"/>
                        </a:moveTo>
                        <a:cubicBezTo>
                          <a:pt x="28" y="356"/>
                          <a:pt x="29" y="467"/>
                          <a:pt x="67" y="567"/>
                        </a:cubicBezTo>
                        <a:cubicBezTo>
                          <a:pt x="77" y="594"/>
                          <a:pt x="117" y="596"/>
                          <a:pt x="144" y="605"/>
                        </a:cubicBezTo>
                        <a:cubicBezTo>
                          <a:pt x="250" y="641"/>
                          <a:pt x="306" y="649"/>
                          <a:pt x="432" y="663"/>
                        </a:cubicBezTo>
                        <a:cubicBezTo>
                          <a:pt x="472" y="723"/>
                          <a:pt x="491" y="746"/>
                          <a:pt x="557" y="778"/>
                        </a:cubicBezTo>
                        <a:cubicBezTo>
                          <a:pt x="559" y="778"/>
                          <a:pt x="672" y="772"/>
                          <a:pt x="701" y="759"/>
                        </a:cubicBezTo>
                        <a:cubicBezTo>
                          <a:pt x="771" y="728"/>
                          <a:pt x="837" y="691"/>
                          <a:pt x="912" y="672"/>
                        </a:cubicBezTo>
                        <a:cubicBezTo>
                          <a:pt x="947" y="651"/>
                          <a:pt x="978" y="627"/>
                          <a:pt x="1017" y="615"/>
                        </a:cubicBezTo>
                        <a:cubicBezTo>
                          <a:pt x="1025" y="608"/>
                          <a:pt x="1050" y="585"/>
                          <a:pt x="1056" y="576"/>
                        </a:cubicBezTo>
                        <a:cubicBezTo>
                          <a:pt x="1070" y="558"/>
                          <a:pt x="1094" y="519"/>
                          <a:pt x="1094" y="519"/>
                        </a:cubicBezTo>
                        <a:cubicBezTo>
                          <a:pt x="1091" y="481"/>
                          <a:pt x="1095" y="441"/>
                          <a:pt x="1085" y="404"/>
                        </a:cubicBezTo>
                        <a:cubicBezTo>
                          <a:pt x="1061" y="317"/>
                          <a:pt x="922" y="260"/>
                          <a:pt x="864" y="202"/>
                        </a:cubicBezTo>
                        <a:cubicBezTo>
                          <a:pt x="846" y="184"/>
                          <a:pt x="835" y="160"/>
                          <a:pt x="816" y="144"/>
                        </a:cubicBezTo>
                        <a:cubicBezTo>
                          <a:pt x="793" y="125"/>
                          <a:pt x="739" y="96"/>
                          <a:pt x="710" y="87"/>
                        </a:cubicBezTo>
                        <a:cubicBezTo>
                          <a:pt x="624" y="31"/>
                          <a:pt x="502" y="12"/>
                          <a:pt x="403" y="0"/>
                        </a:cubicBezTo>
                        <a:cubicBezTo>
                          <a:pt x="329" y="11"/>
                          <a:pt x="254" y="17"/>
                          <a:pt x="182" y="39"/>
                        </a:cubicBezTo>
                        <a:cubicBezTo>
                          <a:pt x="117" y="59"/>
                          <a:pt x="196" y="34"/>
                          <a:pt x="96" y="68"/>
                        </a:cubicBezTo>
                        <a:cubicBezTo>
                          <a:pt x="86" y="71"/>
                          <a:pt x="67" y="77"/>
                          <a:pt x="67" y="77"/>
                        </a:cubicBezTo>
                        <a:cubicBezTo>
                          <a:pt x="47" y="135"/>
                          <a:pt x="0" y="195"/>
                          <a:pt x="0" y="260"/>
                        </a:cubicBezTo>
                        <a:cubicBezTo>
                          <a:pt x="0" y="264"/>
                          <a:pt x="6" y="253"/>
                          <a:pt x="9" y="25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000" b="1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64896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20" y="1901"/>
                    <a:ext cx="927" cy="50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00761" tIns="50382" rIns="100761" bIns="50382">
                    <a:spAutoFit/>
                  </a:bodyPr>
                  <a:lstStyle/>
                  <a:p>
                    <a:pPr defTabSz="1008063" hangingPunct="1">
                      <a:lnSpc>
                        <a:spcPct val="100000"/>
                      </a:lnSpc>
                      <a:buClrTx/>
                      <a:buSzTx/>
                      <a:buFont typeface="Symbol" pitchFamily="18" charset="2"/>
                      <a:buChar char="D"/>
                    </a:pPr>
                    <a:r>
                      <a:rPr lang="fr-FR" sz="2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V entre </a:t>
                    </a:r>
                  </a:p>
                  <a:p>
                    <a:pPr defTabSz="1008063" hangingPunct="1">
                      <a:lnSpc>
                        <a:spcPct val="100000"/>
                      </a:lnSpc>
                      <a:buClrTx/>
                      <a:buSzTx/>
                      <a:buFont typeface="Symbol" pitchFamily="18" charset="2"/>
                      <a:buNone/>
                    </a:pPr>
                    <a:r>
                      <a:rPr lang="fr-FR" sz="2400" b="1" dirty="0" err="1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t</a:t>
                    </a:r>
                    <a:r>
                      <a:rPr lang="fr-FR" sz="2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 et </a:t>
                    </a:r>
                    <a:r>
                      <a:rPr lang="fr-FR" sz="2400" b="1" dirty="0" err="1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t</a:t>
                    </a:r>
                    <a:r>
                      <a:rPr lang="fr-FR" sz="2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 +</a:t>
                    </a:r>
                    <a:r>
                      <a:rPr lang="fr-FR" sz="2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</a:t>
                    </a:r>
                    <a:r>
                      <a:rPr lang="fr-FR" sz="2400" b="1" dirty="0" err="1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t</a:t>
                    </a:r>
                    <a:endParaRPr lang="fr-FR" sz="2400" b="1" baseline="-25000" dirty="0">
                      <a:solidFill>
                        <a:schemeClr val="tx1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</p:grpSp>
            <p:sp>
              <p:nvSpPr>
                <p:cNvPr id="164897" name="Line 33"/>
                <p:cNvSpPr>
                  <a:spLocks noChangeShapeType="1"/>
                </p:cNvSpPr>
                <p:nvPr/>
              </p:nvSpPr>
              <p:spPr bwMode="auto">
                <a:xfrm>
                  <a:off x="4400" y="294"/>
                  <a:ext cx="65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 sz="2000" b="1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64898" name="Line 34"/>
                <p:cNvSpPr>
                  <a:spLocks noChangeShapeType="1"/>
                </p:cNvSpPr>
                <p:nvPr/>
              </p:nvSpPr>
              <p:spPr bwMode="auto">
                <a:xfrm>
                  <a:off x="5987" y="249"/>
                  <a:ext cx="3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 sz="2000" b="1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164899" name="Rectangle 35"/>
              <p:cNvSpPr>
                <a:spLocks noChangeArrowheads="1"/>
              </p:cNvSpPr>
              <p:nvPr/>
            </p:nvSpPr>
            <p:spPr bwMode="auto">
              <a:xfrm>
                <a:off x="5079867" y="3790799"/>
                <a:ext cx="3884746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defTabSz="449263"/>
                <a:r>
                  <a:rPr lang="fr-FR" sz="2000" b="1" dirty="0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Pas d’accumulation : D = F</a:t>
                </a:r>
              </a:p>
              <a:p>
                <a:pPr defTabSz="449263"/>
                <a:endParaRPr lang="fr-FR" sz="2000" b="1" dirty="0">
                  <a:solidFill>
                    <a:srgbClr val="CC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64901" name="Rectangle 37"/>
              <p:cNvSpPr>
                <a:spLocks noChangeArrowheads="1"/>
              </p:cNvSpPr>
              <p:nvPr/>
            </p:nvSpPr>
            <p:spPr bwMode="auto">
              <a:xfrm>
                <a:off x="5492224" y="4415197"/>
                <a:ext cx="3062288" cy="707886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Entrée + Production = Sortie + Consommation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4643438" y="1698244"/>
              <a:ext cx="4169687" cy="442963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183608" y="5033535"/>
            <a:ext cx="4505733" cy="1824465"/>
            <a:chOff x="183608" y="5033535"/>
            <a:chExt cx="4505733" cy="1824465"/>
          </a:xfrm>
        </p:grpSpPr>
        <p:grpSp>
          <p:nvGrpSpPr>
            <p:cNvPr id="11" name="Grouper 10"/>
            <p:cNvGrpSpPr/>
            <p:nvPr/>
          </p:nvGrpSpPr>
          <p:grpSpPr>
            <a:xfrm>
              <a:off x="183608" y="5161258"/>
              <a:ext cx="4505733" cy="1443221"/>
              <a:chOff x="127431" y="5084763"/>
              <a:chExt cx="4818407" cy="1443221"/>
            </a:xfrm>
          </p:grpSpPr>
          <p:sp>
            <p:nvSpPr>
              <p:cNvPr id="164903" name="Text Box 39"/>
              <p:cNvSpPr txBox="1">
                <a:spLocks noChangeArrowheads="1"/>
              </p:cNvSpPr>
              <p:nvPr/>
            </p:nvSpPr>
            <p:spPr bwMode="auto">
              <a:xfrm>
                <a:off x="323850" y="5084763"/>
                <a:ext cx="2674031" cy="40009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430" tIns="45715" rIns="91430" bIns="45715">
                <a:spAutoFit/>
              </a:bodyPr>
              <a:lstStyle/>
              <a:p>
                <a:pPr defTabSz="449263">
                  <a:spcBef>
                    <a:spcPct val="50000"/>
                  </a:spcBef>
                  <a:buFontTx/>
                  <a:buNone/>
                </a:pPr>
                <a:r>
                  <a:rPr lang="fr-FR" sz="2000" b="1" dirty="0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Système non réactif</a:t>
                </a:r>
              </a:p>
            </p:txBody>
          </p:sp>
          <p:sp>
            <p:nvSpPr>
              <p:cNvPr id="164904" name="Rectangle 40"/>
              <p:cNvSpPr>
                <a:spLocks noChangeArrowheads="1"/>
              </p:cNvSpPr>
              <p:nvPr/>
            </p:nvSpPr>
            <p:spPr bwMode="auto">
              <a:xfrm>
                <a:off x="127431" y="5516563"/>
                <a:ext cx="4818407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defTabSz="449263"/>
                <a:r>
                  <a:rPr lang="fr-FR" sz="2000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ni production, ni consommation :</a:t>
                </a:r>
              </a:p>
              <a:p>
                <a:pPr defTabSz="449263"/>
                <a:endParaRPr lang="fr-FR" sz="2000" b="1" dirty="0">
                  <a:solidFill>
                    <a:srgbClr val="CC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64905" name="Rectangle 41"/>
              <p:cNvSpPr>
                <a:spLocks noChangeArrowheads="1"/>
              </p:cNvSpPr>
              <p:nvPr/>
            </p:nvSpPr>
            <p:spPr bwMode="auto">
              <a:xfrm>
                <a:off x="285750" y="6127874"/>
                <a:ext cx="4243152" cy="400110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Entrée = Sortie + Accumulation</a:t>
                </a: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250825" y="5033535"/>
              <a:ext cx="4109836" cy="1824465"/>
            </a:xfrm>
            <a:prstGeom prst="rect">
              <a:avLst/>
            </a:prstGeom>
            <a:noFill/>
            <a:ln w="38100" cmpd="sng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8" name="Son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3141" y="3008960"/>
            <a:ext cx="812800" cy="812800"/>
          </a:xfrm>
          <a:prstGeom prst="rect">
            <a:avLst/>
          </a:prstGeom>
        </p:spPr>
      </p:pic>
      <p:pic>
        <p:nvPicPr>
          <p:cNvPr id="19" name="Son 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81804" y="3849931"/>
            <a:ext cx="812800" cy="812800"/>
          </a:xfrm>
          <a:prstGeom prst="rect">
            <a:avLst/>
          </a:prstGeom>
        </p:spPr>
      </p:pic>
      <p:pic>
        <p:nvPicPr>
          <p:cNvPr id="20" name="Son 1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37038" y="61301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056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92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14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2366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7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8238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Choix de la </a:t>
            </a:r>
            <a:r>
              <a:rPr lang="fr-FR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base de temps </a:t>
            </a:r>
            <a:r>
              <a:rPr lang="fr-F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et du volume de contrôle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40446" y="1125538"/>
            <a:ext cx="8333882" cy="8239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1420" tIns="45711" rIns="91420" bIns="45711"/>
          <a:lstStyle/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Toutes les variables doivent présenter une valeur unique dans l’intervalle de temps 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considéré 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ET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dans </a:t>
            </a:r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l’ensemble du volume considéré</a:t>
            </a:r>
          </a:p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endParaRPr lang="fr-FR" sz="20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9388" y="2871380"/>
            <a:ext cx="4284662" cy="3311525"/>
          </a:xfrm>
          <a:ln w="38100" cmpd="sng">
            <a:solidFill>
              <a:srgbClr val="FF0000"/>
            </a:solidFill>
            <a:miter lim="800000"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Tx/>
            </a:pPr>
            <a:r>
              <a:rPr lang="fr-FR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Bilan intégral (pendant ∆</a:t>
            </a:r>
            <a:r>
              <a:rPr lang="fr-FR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 fini</a:t>
            </a:r>
            <a:r>
              <a:rPr lang="fr-FR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800" dirty="0">
                <a:solidFill>
                  <a:srgbClr val="000000"/>
                </a:solidFill>
                <a:latin typeface="Times New Roman"/>
                <a:cs typeface="Times New Roman"/>
              </a:rPr>
              <a:t>):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SzTx/>
            </a:pP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Valeurs moyennes </a:t>
            </a:r>
            <a:r>
              <a:rPr lang="fr-FR" sz="1800" dirty="0">
                <a:latin typeface="Times New Roman"/>
                <a:cs typeface="Times New Roman"/>
              </a:rPr>
              <a:t>: bilan de production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SzTx/>
            </a:pPr>
            <a:r>
              <a:rPr lang="fr-FR" sz="1800" dirty="0">
                <a:latin typeface="Times New Roman"/>
                <a:cs typeface="Times New Roman"/>
              </a:rPr>
              <a:t>Valeurs réelles identiques à chaque instant : 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description exacte d’un régime stationnaire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SzTx/>
            </a:pPr>
            <a:endParaRPr lang="fr-FR" sz="18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Tx/>
            </a:pPr>
            <a:r>
              <a:rPr lang="fr-FR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Bilan différentiel (pendant </a:t>
            </a:r>
            <a:r>
              <a:rPr lang="fr-FR" sz="18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dt</a:t>
            </a:r>
            <a:r>
              <a:rPr lang="fr-FR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infiniment petit)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SzTx/>
            </a:pP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Description exacte d’un régime transitoire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SzTx/>
            </a:pPr>
            <a:endParaRPr lang="fr-FR" sz="1800" dirty="0">
              <a:latin typeface="Times New Roman"/>
              <a:cs typeface="Times New Roman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969784" y="2291407"/>
            <a:ext cx="2431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49263"/>
            <a:r>
              <a:rPr lang="fr-FR" sz="2400" b="1" i="1" dirty="0">
                <a:latin typeface="Times New Roman"/>
                <a:cs typeface="Times New Roman"/>
              </a:rPr>
              <a:t>Base </a:t>
            </a:r>
            <a:r>
              <a:rPr lang="fr-FR" sz="2400" b="1" i="1" dirty="0" smtClean="0">
                <a:latin typeface="Times New Roman"/>
                <a:cs typeface="Times New Roman"/>
              </a:rPr>
              <a:t>de temps ∆</a:t>
            </a:r>
            <a:r>
              <a:rPr lang="fr-FR" sz="2400" b="1" i="1" dirty="0" err="1">
                <a:latin typeface="Times New Roman"/>
                <a:cs typeface="Times New Roman"/>
              </a:rPr>
              <a:t>t</a:t>
            </a:r>
            <a:endParaRPr lang="fr-FR" sz="2400" b="1" i="1" dirty="0">
              <a:latin typeface="Times New Roman"/>
              <a:cs typeface="Times New Roman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4928990" y="2317921"/>
            <a:ext cx="4077305" cy="3875360"/>
            <a:chOff x="4928990" y="2317921"/>
            <a:chExt cx="4077305" cy="3875360"/>
          </a:xfrm>
        </p:grpSpPr>
        <p:sp>
          <p:nvSpPr>
            <p:cNvPr id="20487" name="Rectangle 7"/>
            <p:cNvSpPr>
              <a:spLocks noChangeArrowheads="1"/>
            </p:cNvSpPr>
            <p:nvPr/>
          </p:nvSpPr>
          <p:spPr bwMode="auto">
            <a:xfrm>
              <a:off x="4928990" y="2881756"/>
              <a:ext cx="4077305" cy="331152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marL="385763" indent="-290513" defTabSz="407988">
                <a:lnSpc>
                  <a:spcPct val="90000"/>
                </a:lnSpc>
                <a:spcAft>
                  <a:spcPts val="1288"/>
                </a:spcAft>
                <a:buClr>
                  <a:schemeClr val="tx1"/>
                </a:buClr>
                <a:buSzTx/>
                <a:buFont typeface="Arial"/>
                <a:buChar char="•"/>
              </a:pPr>
              <a:r>
                <a:rPr lang="fr-FR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Bilan macroscopique (sur ∆V)</a:t>
              </a:r>
              <a:endParaRPr lang="fr-FR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pPr marL="804862" lvl="1" indent="-285750" defTabSz="407988">
                <a:lnSpc>
                  <a:spcPct val="90000"/>
                </a:lnSpc>
                <a:spcAft>
                  <a:spcPts val="1038"/>
                </a:spcAft>
                <a:buClr>
                  <a:schemeClr val="tx1"/>
                </a:buClr>
                <a:buSzTx/>
                <a:buFont typeface="Lucida Grande"/>
                <a:buChar char="-"/>
              </a:pP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Valeurs moyennes </a:t>
              </a:r>
              <a:r>
                <a:rPr lang="fr-FR" dirty="0">
                  <a:solidFill>
                    <a:srgbClr val="000000"/>
                  </a:solidFill>
                  <a:latin typeface="Times New Roman"/>
                  <a:cs typeface="Times New Roman"/>
                </a:rPr>
                <a:t>: vue globale</a:t>
              </a:r>
            </a:p>
            <a:p>
              <a:pPr marL="804862" lvl="1" indent="-285750" defTabSz="407988">
                <a:lnSpc>
                  <a:spcPct val="90000"/>
                </a:lnSpc>
                <a:spcAft>
                  <a:spcPts val="1038"/>
                </a:spcAft>
                <a:buClr>
                  <a:schemeClr val="tx1"/>
                </a:buClr>
                <a:buSzTx/>
                <a:buFont typeface="Lucida Grande"/>
                <a:buChar char="-"/>
              </a:pPr>
              <a:r>
                <a:rPr lang="fr-FR" dirty="0">
                  <a:solidFill>
                    <a:srgbClr val="000000"/>
                  </a:solidFill>
                  <a:latin typeface="Times New Roman"/>
                  <a:cs typeface="Times New Roman"/>
                </a:rPr>
                <a:t>Valeurs réelles identiques en tout point : 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description exacte d’un système homogène</a:t>
              </a:r>
            </a:p>
            <a:p>
              <a:pPr marL="804862" lvl="1" indent="-285750" defTabSz="407988">
                <a:lnSpc>
                  <a:spcPct val="90000"/>
                </a:lnSpc>
                <a:spcAft>
                  <a:spcPts val="1038"/>
                </a:spcAft>
                <a:buClr>
                  <a:schemeClr val="tx1"/>
                </a:buClr>
                <a:buSzTx/>
                <a:buFont typeface="Arial"/>
                <a:buChar char="•"/>
              </a:pPr>
              <a:endParaRPr lang="fr-FR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pPr marL="385763" indent="-290513" defTabSz="407988">
                <a:lnSpc>
                  <a:spcPct val="90000"/>
                </a:lnSpc>
                <a:spcAft>
                  <a:spcPts val="1288"/>
                </a:spcAft>
                <a:buClr>
                  <a:schemeClr val="tx1"/>
                </a:buClr>
                <a:buSzTx/>
                <a:buFont typeface="Arial"/>
                <a:buChar char="•"/>
              </a:pPr>
              <a:r>
                <a:rPr lang="fr-FR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Bilan local (sur </a:t>
              </a:r>
              <a:r>
                <a:rPr lang="fr-FR" b="1" dirty="0" err="1">
                  <a:solidFill>
                    <a:srgbClr val="000000"/>
                  </a:solidFill>
                  <a:latin typeface="Times New Roman"/>
                  <a:cs typeface="Times New Roman"/>
                </a:rPr>
                <a:t>dV</a:t>
              </a:r>
              <a:r>
                <a:rPr lang="fr-FR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dirty="0">
                  <a:solidFill>
                    <a:srgbClr val="000000"/>
                  </a:solidFill>
                  <a:latin typeface="Times New Roman"/>
                  <a:cs typeface="Times New Roman"/>
                </a:rPr>
                <a:t>infiniment petit)</a:t>
              </a:r>
            </a:p>
            <a:p>
              <a:pPr marL="777875" lvl="1" indent="-258763" defTabSz="407988">
                <a:lnSpc>
                  <a:spcPct val="90000"/>
                </a:lnSpc>
                <a:spcAft>
                  <a:spcPts val="1038"/>
                </a:spcAft>
                <a:buClr>
                  <a:schemeClr val="tx1"/>
                </a:buClr>
                <a:buSzTx/>
                <a:buFont typeface="Symbol" pitchFamily="18" charset="2"/>
                <a:buChar char=""/>
              </a:pP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Description exacte d’un système hétérogène</a:t>
              </a:r>
            </a:p>
          </p:txBody>
        </p:sp>
        <p:sp>
          <p:nvSpPr>
            <p:cNvPr id="20489" name="Text Box 9"/>
            <p:cNvSpPr txBox="1">
              <a:spLocks noChangeArrowheads="1"/>
            </p:cNvSpPr>
            <p:nvPr/>
          </p:nvSpPr>
          <p:spPr bwMode="auto">
            <a:xfrm>
              <a:off x="5364163" y="2317921"/>
              <a:ext cx="31957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49263"/>
              <a:r>
                <a:rPr lang="fr-FR" sz="2400" b="1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Volume de contrôle ∆V</a:t>
              </a:r>
            </a:p>
          </p:txBody>
        </p:sp>
      </p:grp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50" y="1768475"/>
            <a:ext cx="812800" cy="812800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0600" y="4530725"/>
            <a:ext cx="812800" cy="812800"/>
          </a:xfrm>
          <a:prstGeom prst="rect">
            <a:avLst/>
          </a:prstGeom>
        </p:spPr>
      </p:pic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3850" y="57765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51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648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148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9036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9536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2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484" grpId="0" animBg="1"/>
      <p:bldP spid="204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5210" y="1427025"/>
            <a:ext cx="6954465" cy="41670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b="1" dirty="0" smtClean="0">
                <a:latin typeface="Times New Roman"/>
                <a:cs typeface="Times New Roman"/>
              </a:rPr>
              <a:t>On passe à la partie 2 de ce même chapitre 2</a:t>
            </a:r>
          </a:p>
          <a:p>
            <a:pPr marL="0" indent="0" algn="ctr">
              <a:buNone/>
            </a:pPr>
            <a:endParaRPr lang="fr-FR" b="1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fr-FR" b="1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Poursuivez maintenant</a:t>
            </a: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sur le fichier </a:t>
            </a: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PROCEDES Chapitre 2 Partie 2</a:t>
            </a: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432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0075" cy="1138238"/>
          </a:xfrm>
        </p:spPr>
        <p:txBody>
          <a:bodyPr>
            <a:normAutofit fontScale="90000"/>
          </a:bodyPr>
          <a:lstStyle/>
          <a:p>
            <a:r>
              <a:rPr lang="fr-FR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fr-FR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fr-FR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fr-FR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fr-FR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																					</a:t>
            </a:r>
            <a:endParaRPr lang="fr-FR" sz="32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86336"/>
            <a:ext cx="8229600" cy="417671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fr-FR" sz="2400" b="1" dirty="0">
                <a:latin typeface="Times New Roman"/>
                <a:cs typeface="Times New Roman"/>
              </a:rPr>
              <a:t>Déterminer le dimensionnement, l’agencement et la conduite des appareils de procédé</a:t>
            </a:r>
          </a:p>
          <a:p>
            <a:pPr>
              <a:lnSpc>
                <a:spcPct val="115000"/>
              </a:lnSpc>
            </a:pPr>
            <a:r>
              <a:rPr lang="fr-FR" sz="2400" b="1" dirty="0">
                <a:latin typeface="Times New Roman"/>
                <a:cs typeface="Times New Roman"/>
              </a:rPr>
              <a:t>Développer des connaissances relatives à ces appareils dont la maîtrise est vitale pour les applications industrielles</a:t>
            </a:r>
            <a:endParaRPr lang="fr-FR" b="1" dirty="0">
              <a:latin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fr-FR" sz="2400" b="1" dirty="0">
                <a:latin typeface="Times New Roman"/>
                <a:cs typeface="Times New Roman"/>
              </a:rPr>
              <a:t>Minimiser les consommations d’énergie, </a:t>
            </a:r>
            <a:r>
              <a:rPr lang="fr-FR" sz="2400" b="1" dirty="0" smtClean="0">
                <a:latin typeface="Times New Roman"/>
                <a:cs typeface="Times New Roman"/>
              </a:rPr>
              <a:t>d’eau, de matières premières…</a:t>
            </a:r>
            <a:r>
              <a:rPr lang="fr-FR" sz="2400" b="1" dirty="0">
                <a:latin typeface="Times New Roman"/>
                <a:cs typeface="Times New Roman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fr-FR" sz="2400" b="1" dirty="0" smtClean="0">
                <a:latin typeface="Times New Roman"/>
                <a:cs typeface="Times New Roman"/>
              </a:rPr>
              <a:t>Minimiser </a:t>
            </a:r>
            <a:r>
              <a:rPr lang="fr-FR" sz="2400" b="1" dirty="0">
                <a:latin typeface="Times New Roman"/>
                <a:cs typeface="Times New Roman"/>
              </a:rPr>
              <a:t>les rejets dans l’environnement :</a:t>
            </a:r>
          </a:p>
          <a:p>
            <a:pPr lvl="1">
              <a:lnSpc>
                <a:spcPct val="115000"/>
              </a:lnSpc>
            </a:pPr>
            <a:r>
              <a:rPr lang="fr-FR" sz="2000" b="1" dirty="0">
                <a:latin typeface="Times New Roman"/>
                <a:cs typeface="Times New Roman"/>
              </a:rPr>
              <a:t>par traitement des rejets </a:t>
            </a:r>
          </a:p>
          <a:p>
            <a:pPr lvl="1">
              <a:lnSpc>
                <a:spcPct val="115000"/>
              </a:lnSpc>
            </a:pPr>
            <a:r>
              <a:rPr lang="fr-FR" sz="2000" b="1" dirty="0">
                <a:latin typeface="Times New Roman"/>
                <a:cs typeface="Times New Roman"/>
              </a:rPr>
              <a:t>par production d’un effluent conforme à la </a:t>
            </a:r>
            <a:r>
              <a:rPr lang="fr-FR" sz="2000" b="1" dirty="0" smtClean="0">
                <a:latin typeface="Times New Roman"/>
                <a:cs typeface="Times New Roman"/>
              </a:rPr>
              <a:t>législation</a:t>
            </a:r>
          </a:p>
          <a:p>
            <a:pPr>
              <a:lnSpc>
                <a:spcPct val="115000"/>
              </a:lnSpc>
            </a:pPr>
            <a:endParaRPr lang="fr-FR" b="1" dirty="0"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" y="373419"/>
            <a:ext cx="7834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	Rappel: Les objectifs du génie des procédés et ses enjeux</a:t>
            </a:r>
            <a:endParaRPr lang="fr-FR" sz="3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836" y="58630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8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12137" cy="1206500"/>
          </a:xfrm>
        </p:spPr>
        <p:txBody>
          <a:bodyPr/>
          <a:lstStyle/>
          <a:p>
            <a:r>
              <a:rPr lang="fr-F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fr-FR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ise </a:t>
            </a:r>
            <a:r>
              <a:rPr lang="fr-F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en œuvre des opérations de </a:t>
            </a:r>
            <a:r>
              <a:rPr lang="fr-FR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génie des procédés</a:t>
            </a:r>
            <a:endParaRPr lang="fr-FR" sz="3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1790101" y="1206500"/>
            <a:ext cx="5707814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defTabSz="449263"/>
            <a:r>
              <a:rPr lang="fr-FR" sz="32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Deux modes de fonctionnement</a:t>
            </a:r>
            <a:endParaRPr lang="fr-FR" sz="3200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33881" y="1988840"/>
            <a:ext cx="4392488" cy="169276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defTabSz="449263"/>
            <a:r>
              <a:rPr lang="fr-FR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Batch</a:t>
            </a:r>
          </a:p>
          <a:p>
            <a:pPr marL="342900" indent="-342900" defTabSz="449263">
              <a:buFont typeface="Arial"/>
              <a:buChar char="•"/>
            </a:pP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Système fermé</a:t>
            </a:r>
          </a:p>
          <a:p>
            <a:pPr marL="342900" indent="-342900" defTabSz="449263">
              <a:buFont typeface="Arial"/>
              <a:buChar char="•"/>
            </a:pP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Le système évolue avec le temps: 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régime transitoire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6" name="Grouper 15"/>
          <p:cNvGrpSpPr/>
          <p:nvPr/>
        </p:nvGrpSpPr>
        <p:grpSpPr>
          <a:xfrm>
            <a:off x="5436096" y="1916832"/>
            <a:ext cx="1440160" cy="1728192"/>
            <a:chOff x="5796136" y="1916832"/>
            <a:chExt cx="1440160" cy="1728192"/>
          </a:xfrm>
        </p:grpSpPr>
        <p:grpSp>
          <p:nvGrpSpPr>
            <p:cNvPr id="6" name="Grouper 5"/>
            <p:cNvGrpSpPr/>
            <p:nvPr/>
          </p:nvGrpSpPr>
          <p:grpSpPr>
            <a:xfrm>
              <a:off x="5796136" y="2276872"/>
              <a:ext cx="1440160" cy="1368152"/>
              <a:chOff x="5796136" y="2276872"/>
              <a:chExt cx="1440160" cy="1368152"/>
            </a:xfrm>
          </p:grpSpPr>
          <p:sp>
            <p:nvSpPr>
              <p:cNvPr id="2" name="Cylindre 1"/>
              <p:cNvSpPr/>
              <p:nvPr/>
            </p:nvSpPr>
            <p:spPr bwMode="auto">
              <a:xfrm>
                <a:off x="5796136" y="2276872"/>
                <a:ext cx="1440160" cy="1368152"/>
              </a:xfrm>
              <a:prstGeom prst="can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/>
                  <a:cs typeface="Times New Roman"/>
                </a:endParaRPr>
              </a:p>
            </p:txBody>
          </p:sp>
          <p:sp>
            <p:nvSpPr>
              <p:cNvPr id="3" name="Arc plein 2"/>
              <p:cNvSpPr/>
              <p:nvPr/>
            </p:nvSpPr>
            <p:spPr bwMode="auto">
              <a:xfrm>
                <a:off x="6228184" y="3140968"/>
                <a:ext cx="576064" cy="360040"/>
              </a:xfrm>
              <a:prstGeom prst="blockArc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5" name="Connecteur droit 4"/>
            <p:cNvCxnSpPr/>
            <p:nvPr/>
          </p:nvCxnSpPr>
          <p:spPr bwMode="auto">
            <a:xfrm flipV="1">
              <a:off x="6516216" y="1916832"/>
              <a:ext cx="0" cy="1224136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ZoneTexte 3"/>
          <p:cNvSpPr txBox="1"/>
          <p:nvPr/>
        </p:nvSpPr>
        <p:spPr>
          <a:xfrm>
            <a:off x="6876256" y="2485345"/>
            <a:ext cx="2016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Times New Roman"/>
                <a:cs typeface="Times New Roman"/>
              </a:rPr>
              <a:t>Système batch 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dépend du temps</a:t>
            </a:r>
            <a:endParaRPr lang="fr-FR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251520" y="4352048"/>
            <a:ext cx="8712968" cy="2032399"/>
            <a:chOff x="179512" y="4077072"/>
            <a:chExt cx="8712968" cy="2032399"/>
          </a:xfrm>
        </p:grpSpPr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4211960" y="4077072"/>
              <a:ext cx="4680520" cy="1692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91430" tIns="45715" rIns="91430" bIns="45715">
              <a:spAutoFit/>
            </a:bodyPr>
            <a:lstStyle/>
            <a:p>
              <a:pPr defTabSz="449263"/>
              <a:r>
                <a:rPr lang="fr-FR" sz="32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Continu</a:t>
              </a:r>
            </a:p>
            <a:p>
              <a:pPr marL="342900" indent="-342900" defTabSz="449263">
                <a:buFont typeface="Arial"/>
                <a:buChar char="•"/>
              </a:pPr>
              <a:r>
                <a:rPr lang="fr-FR" sz="24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Système ouvert</a:t>
              </a:r>
            </a:p>
            <a:p>
              <a:pPr marL="342900" indent="-342900" defTabSz="449263">
                <a:buFont typeface="Arial"/>
                <a:buChar char="•"/>
              </a:pPr>
              <a:r>
                <a:rPr lang="fr-FR" sz="24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Le système n’évolue pas avec le temps: </a:t>
              </a:r>
              <a:r>
                <a:rPr lang="fr-FR" sz="24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régime stationnaire</a:t>
              </a:r>
              <a:endParaRPr lang="fr-FR" sz="24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grpSp>
          <p:nvGrpSpPr>
            <p:cNvPr id="11" name="Grouper 10"/>
            <p:cNvGrpSpPr/>
            <p:nvPr/>
          </p:nvGrpSpPr>
          <p:grpSpPr>
            <a:xfrm>
              <a:off x="179512" y="4149080"/>
              <a:ext cx="2808312" cy="1723224"/>
              <a:chOff x="755576" y="4154048"/>
              <a:chExt cx="2808312" cy="1723224"/>
            </a:xfrm>
          </p:grpSpPr>
          <p:grpSp>
            <p:nvGrpSpPr>
              <p:cNvPr id="12" name="Grouper 11"/>
              <p:cNvGrpSpPr/>
              <p:nvPr/>
            </p:nvGrpSpPr>
            <p:grpSpPr>
              <a:xfrm>
                <a:off x="1403648" y="4509120"/>
                <a:ext cx="1440160" cy="1368152"/>
                <a:chOff x="5796136" y="2276872"/>
                <a:chExt cx="1440160" cy="1368152"/>
              </a:xfrm>
            </p:grpSpPr>
            <p:sp>
              <p:nvSpPr>
                <p:cNvPr id="13" name="Cylindre 12"/>
                <p:cNvSpPr/>
                <p:nvPr/>
              </p:nvSpPr>
              <p:spPr bwMode="auto">
                <a:xfrm>
                  <a:off x="5796136" y="2276872"/>
                  <a:ext cx="1440160" cy="1368152"/>
                </a:xfrm>
                <a:prstGeom prst="can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/>
                  </a:pPr>
                  <a:endParaRPr kumimoji="0" lang="fr-FR" sz="20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4" name="Arc plein 13"/>
                <p:cNvSpPr/>
                <p:nvPr/>
              </p:nvSpPr>
              <p:spPr bwMode="auto">
                <a:xfrm>
                  <a:off x="6228184" y="3140968"/>
                  <a:ext cx="576064" cy="360040"/>
                </a:xfrm>
                <a:prstGeom prst="blockArc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/>
                  </a:pPr>
                  <a:endParaRPr kumimoji="0" lang="fr-FR" sz="20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/>
                    <a:cs typeface="Times New Roman"/>
                  </a:endParaRPr>
                </a:p>
              </p:txBody>
            </p:sp>
          </p:grpSp>
          <p:cxnSp>
            <p:nvCxnSpPr>
              <p:cNvPr id="15" name="Connecteur droit 14"/>
              <p:cNvCxnSpPr/>
              <p:nvPr/>
            </p:nvCxnSpPr>
            <p:spPr bwMode="auto">
              <a:xfrm flipV="1">
                <a:off x="2123728" y="4154048"/>
                <a:ext cx="0" cy="1224136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Connecteur droit avec flèche 9"/>
              <p:cNvCxnSpPr/>
              <p:nvPr/>
            </p:nvCxnSpPr>
            <p:spPr bwMode="auto">
              <a:xfrm>
                <a:off x="755576" y="4869160"/>
                <a:ext cx="720080" cy="0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/>
              <p:nvPr/>
            </p:nvCxnSpPr>
            <p:spPr bwMode="auto">
              <a:xfrm>
                <a:off x="2843808" y="5517232"/>
                <a:ext cx="720080" cy="0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ZoneTexte 19"/>
            <p:cNvSpPr txBox="1"/>
            <p:nvPr/>
          </p:nvSpPr>
          <p:spPr>
            <a:xfrm>
              <a:off x="2555776" y="4170479"/>
              <a:ext cx="15121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latin typeface="Times New Roman"/>
                  <a:cs typeface="Times New Roman"/>
                </a:rPr>
                <a:t>Système continu, stationnaire </a:t>
              </a:r>
              <a:r>
                <a:rPr lang="fr-FR" sz="20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ne dépend pas du temps</a:t>
              </a:r>
              <a:endParaRPr lang="fr-FR" sz="20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7" name="Son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53578" y="473179"/>
            <a:ext cx="812800" cy="812800"/>
          </a:xfrm>
          <a:prstGeom prst="rect">
            <a:avLst/>
          </a:prstGeom>
        </p:spPr>
      </p:pic>
      <p:pic>
        <p:nvPicPr>
          <p:cNvPr id="19" name="Son 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1200" y="2832224"/>
            <a:ext cx="812800" cy="812800"/>
          </a:xfrm>
          <a:prstGeom prst="rect">
            <a:avLst/>
          </a:prstGeom>
        </p:spPr>
      </p:pic>
      <p:pic>
        <p:nvPicPr>
          <p:cNvPr id="21" name="Son 2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91515" y="61472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770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225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725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9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8665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9165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5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1984918" y="185625"/>
            <a:ext cx="517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Equations fondamentales</a:t>
            </a:r>
            <a:endParaRPr lang="fr-FR" sz="3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279662"/>
              </p:ext>
            </p:extLst>
          </p:nvPr>
        </p:nvGraphicFramePr>
        <p:xfrm>
          <a:off x="254000" y="1192942"/>
          <a:ext cx="8699500" cy="5054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3200"/>
                <a:gridCol w="3596300"/>
              </a:tblGrid>
              <a:tr h="14625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fr-FR" sz="24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cs typeface="Times New Roman"/>
                        </a:rPr>
                        <a:t>1)</a:t>
                      </a:r>
                      <a:r>
                        <a:rPr lang="fr-FR" sz="24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fr-FR" sz="24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cs typeface="Times New Roman"/>
                        </a:rPr>
                        <a:t>Equations de conservation 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ct val="0"/>
                        </a:spcAft>
                        <a:buFont typeface="Arial"/>
                        <a:buChar char="•"/>
                      </a:pPr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bilans de matière 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ct val="0"/>
                        </a:spcAft>
                        <a:buFont typeface="Arial"/>
                        <a:buChar char="•"/>
                      </a:pPr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bilan d’énergie</a:t>
                      </a:r>
                      <a:endParaRPr lang="fr-FR" sz="18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Toutes les étapes du procédé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372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fr-FR" sz="24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cs typeface="Times New Roman"/>
                        </a:rPr>
                        <a:t>2)</a:t>
                      </a:r>
                      <a:r>
                        <a:rPr lang="fr-FR" sz="24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fr-FR" sz="24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cs typeface="Times New Roman"/>
                        </a:rPr>
                        <a:t>Equilibre de phases 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ct val="0"/>
                        </a:spcAft>
                        <a:buFont typeface="Arial"/>
                        <a:buChar char="•"/>
                      </a:pPr>
                      <a:r>
                        <a:rPr lang="fr-FR" sz="2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équilibres liquide-vapeur,  liquide-liquide, liquide gaz…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24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Séparation</a:t>
                      </a:r>
                      <a:r>
                        <a:rPr lang="fr-FR" sz="2400" b="1" baseline="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par distillation, extraction liquide-liquide… avec équilibres entre phases</a:t>
                      </a:r>
                      <a:endParaRPr lang="fr-FR" sz="24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720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Wingdings" pitchFamily="2" charset="2"/>
                        <a:buNone/>
                      </a:pPr>
                      <a:r>
                        <a:rPr lang="fr-FR" sz="24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cs typeface="Times New Roman"/>
                        </a:rPr>
                        <a:t>3) Cinétique (vitesse) de réaction bio/chimique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Réacteurs,</a:t>
                      </a:r>
                      <a:r>
                        <a:rPr lang="fr-FR" sz="2400" b="1" baseline="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bioréacteurs</a:t>
                      </a:r>
                      <a:endParaRPr lang="fr-FR" sz="24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6498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cs typeface="Times New Roman"/>
                        </a:rPr>
                        <a:t>4) Cinétique (vitesse)  de transfert de matière entre deux phases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Opération de séparation sans équilibre de phases</a:t>
                      </a:r>
                      <a:endParaRPr lang="fr-FR" sz="24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07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05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26930" y="234014"/>
            <a:ext cx="8220075" cy="1138237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Equations de </a:t>
            </a:r>
            <a:r>
              <a:rPr lang="fr-FR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conservation</a:t>
            </a:r>
            <a:br>
              <a:rPr lang="fr-FR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endParaRPr lang="fr-FR" sz="31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58737" name="Text Box 17"/>
          <p:cNvSpPr txBox="1">
            <a:spLocks noChangeArrowheads="1"/>
          </p:cNvSpPr>
          <p:nvPr/>
        </p:nvSpPr>
        <p:spPr bwMode="auto">
          <a:xfrm>
            <a:off x="251519" y="1192959"/>
            <a:ext cx="5899308" cy="55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defTabSz="449263">
              <a:lnSpc>
                <a:spcPct val="80000"/>
              </a:lnSpc>
              <a:spcBef>
                <a:spcPct val="50000"/>
              </a:spcBef>
            </a:pPr>
            <a:r>
              <a:rPr lang="fr-FR" sz="24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Bilan </a:t>
            </a:r>
            <a:r>
              <a:rPr lang="fr-FR" sz="24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de grandeur extensive</a:t>
            </a:r>
            <a:r>
              <a:rPr lang="fr-F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:   </a:t>
            </a:r>
            <a:endParaRPr lang="fr-FR" sz="24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800100" lvl="1" indent="-342900" defTabSz="449263">
              <a:lnSpc>
                <a:spcPct val="80000"/>
              </a:lnSpc>
              <a:spcBef>
                <a:spcPct val="50000"/>
              </a:spcBef>
              <a:buSzPct val="100000"/>
              <a:buFont typeface="Arial"/>
              <a:buChar char="•"/>
            </a:pP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quantité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de matière (masse, moles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fr-FR" sz="24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800100" lvl="1" indent="-342900" defTabSz="449263">
              <a:lnSpc>
                <a:spcPct val="80000"/>
              </a:lnSpc>
              <a:spcBef>
                <a:spcPct val="50000"/>
              </a:spcBef>
              <a:buSzPct val="100000"/>
              <a:buFont typeface="Arial"/>
              <a:buChar char="•"/>
            </a:pP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quantité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d’énergie</a:t>
            </a:r>
          </a:p>
          <a:p>
            <a:pPr defTabSz="449263">
              <a:lnSpc>
                <a:spcPct val="80000"/>
              </a:lnSpc>
              <a:spcBef>
                <a:spcPct val="50000"/>
              </a:spcBef>
            </a:pPr>
            <a:endParaRPr lang="fr-FR" sz="2400" b="1" u="sng" dirty="0">
              <a:latin typeface="Times New Roman"/>
              <a:cs typeface="Times New Roman"/>
            </a:endParaRPr>
          </a:p>
          <a:p>
            <a:pPr defTabSz="449263">
              <a:lnSpc>
                <a:spcPct val="80000"/>
              </a:lnSpc>
              <a:spcBef>
                <a:spcPct val="50000"/>
              </a:spcBef>
            </a:pPr>
            <a:r>
              <a:rPr lang="fr-FR" sz="24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Pour </a:t>
            </a:r>
            <a:r>
              <a:rPr lang="fr-FR" sz="24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un système défini</a:t>
            </a:r>
            <a:r>
              <a:rPr lang="fr-F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: </a:t>
            </a:r>
            <a:endParaRPr lang="fr-FR" sz="24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800100" lvl="1" indent="-342900" defTabSz="449263">
              <a:lnSpc>
                <a:spcPct val="80000"/>
              </a:lnSpc>
              <a:spcBef>
                <a:spcPct val="50000"/>
              </a:spcBef>
              <a:buSzPct val="100000"/>
              <a:buFont typeface="Arial"/>
              <a:buChar char="•"/>
            </a:pPr>
            <a:r>
              <a:rPr lang="fr-FR" sz="2400" b="1" dirty="0" smtClean="0">
                <a:solidFill>
                  <a:srgbClr val="660066"/>
                </a:solidFill>
                <a:latin typeface="Times New Roman"/>
                <a:cs typeface="Times New Roman"/>
              </a:rPr>
              <a:t>volume délimité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V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(</a:t>
            </a:r>
            <a:r>
              <a:rPr lang="fr-FR" sz="2400" b="1" dirty="0" smtClean="0">
                <a:latin typeface="Times New Roman"/>
                <a:cs typeface="Times New Roman"/>
              </a:rPr>
              <a:t>ou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volume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de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contrôle)</a:t>
            </a:r>
            <a:endParaRPr lang="fr-FR" sz="24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800100" lvl="1" indent="-342900" defTabSz="449263">
              <a:lnSpc>
                <a:spcPct val="80000"/>
              </a:lnSpc>
              <a:spcBef>
                <a:spcPct val="50000"/>
              </a:spcBef>
              <a:buSzPct val="100000"/>
              <a:buFont typeface="Arial"/>
              <a:buChar char="•"/>
            </a:pP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intervalle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de temps défini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</a:t>
            </a:r>
            <a:r>
              <a:rPr lang="fr-FR" sz="2400" b="1" dirty="0" err="1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t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base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de temps)</a:t>
            </a:r>
            <a:endParaRPr lang="fr-FR" sz="24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defTabSz="449263">
              <a:lnSpc>
                <a:spcPct val="80000"/>
              </a:lnSpc>
              <a:spcBef>
                <a:spcPct val="50000"/>
              </a:spcBef>
            </a:pPr>
            <a:r>
              <a:rPr lang="fr-FR" sz="24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Intérêt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endParaRPr lang="fr-FR" sz="24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 defTabSz="449263">
              <a:lnSpc>
                <a:spcPct val="80000"/>
              </a:lnSpc>
              <a:spcBef>
                <a:spcPct val="50000"/>
              </a:spcBef>
            </a:pP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Donner les variations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de la grandeur extensive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concernée dans le volume et au cours du temps</a:t>
            </a:r>
            <a:endParaRPr lang="fr-FR" sz="24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714880" y="2766545"/>
            <a:ext cx="3032125" cy="1374775"/>
            <a:chOff x="4400" y="0"/>
            <a:chExt cx="1910" cy="866"/>
          </a:xfrm>
        </p:grpSpPr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5025" y="0"/>
              <a:ext cx="1114" cy="866"/>
              <a:chOff x="989" y="1766"/>
              <a:chExt cx="1095" cy="778"/>
            </a:xfrm>
          </p:grpSpPr>
          <p:sp>
            <p:nvSpPr>
              <p:cNvPr id="158743" name="Freeform 23"/>
              <p:cNvSpPr>
                <a:spLocks/>
              </p:cNvSpPr>
              <p:nvPr/>
            </p:nvSpPr>
            <p:spPr bwMode="auto">
              <a:xfrm>
                <a:off x="989" y="1766"/>
                <a:ext cx="1095" cy="778"/>
              </a:xfrm>
              <a:custGeom>
                <a:avLst/>
                <a:gdLst/>
                <a:ahLst/>
                <a:cxnLst>
                  <a:cxn ang="0">
                    <a:pos x="9" y="250"/>
                  </a:cxn>
                  <a:cxn ang="0">
                    <a:pos x="67" y="567"/>
                  </a:cxn>
                  <a:cxn ang="0">
                    <a:pos x="144" y="605"/>
                  </a:cxn>
                  <a:cxn ang="0">
                    <a:pos x="432" y="663"/>
                  </a:cxn>
                  <a:cxn ang="0">
                    <a:pos x="557" y="778"/>
                  </a:cxn>
                  <a:cxn ang="0">
                    <a:pos x="701" y="759"/>
                  </a:cxn>
                  <a:cxn ang="0">
                    <a:pos x="912" y="672"/>
                  </a:cxn>
                  <a:cxn ang="0">
                    <a:pos x="1017" y="615"/>
                  </a:cxn>
                  <a:cxn ang="0">
                    <a:pos x="1056" y="576"/>
                  </a:cxn>
                  <a:cxn ang="0">
                    <a:pos x="1094" y="519"/>
                  </a:cxn>
                  <a:cxn ang="0">
                    <a:pos x="1085" y="404"/>
                  </a:cxn>
                  <a:cxn ang="0">
                    <a:pos x="864" y="202"/>
                  </a:cxn>
                  <a:cxn ang="0">
                    <a:pos x="816" y="144"/>
                  </a:cxn>
                  <a:cxn ang="0">
                    <a:pos x="710" y="87"/>
                  </a:cxn>
                  <a:cxn ang="0">
                    <a:pos x="403" y="0"/>
                  </a:cxn>
                  <a:cxn ang="0">
                    <a:pos x="182" y="39"/>
                  </a:cxn>
                  <a:cxn ang="0">
                    <a:pos x="96" y="68"/>
                  </a:cxn>
                  <a:cxn ang="0">
                    <a:pos x="67" y="77"/>
                  </a:cxn>
                  <a:cxn ang="0">
                    <a:pos x="0" y="260"/>
                  </a:cxn>
                  <a:cxn ang="0">
                    <a:pos x="9" y="250"/>
                  </a:cxn>
                </a:cxnLst>
                <a:rect l="0" t="0" r="r" b="b"/>
                <a:pathLst>
                  <a:path w="1095" h="778">
                    <a:moveTo>
                      <a:pt x="9" y="250"/>
                    </a:moveTo>
                    <a:cubicBezTo>
                      <a:pt x="28" y="356"/>
                      <a:pt x="29" y="467"/>
                      <a:pt x="67" y="567"/>
                    </a:cubicBezTo>
                    <a:cubicBezTo>
                      <a:pt x="77" y="594"/>
                      <a:pt x="117" y="596"/>
                      <a:pt x="144" y="605"/>
                    </a:cubicBezTo>
                    <a:cubicBezTo>
                      <a:pt x="250" y="641"/>
                      <a:pt x="306" y="649"/>
                      <a:pt x="432" y="663"/>
                    </a:cubicBezTo>
                    <a:cubicBezTo>
                      <a:pt x="472" y="723"/>
                      <a:pt x="491" y="746"/>
                      <a:pt x="557" y="778"/>
                    </a:cubicBezTo>
                    <a:cubicBezTo>
                      <a:pt x="559" y="778"/>
                      <a:pt x="672" y="772"/>
                      <a:pt x="701" y="759"/>
                    </a:cubicBezTo>
                    <a:cubicBezTo>
                      <a:pt x="771" y="728"/>
                      <a:pt x="837" y="691"/>
                      <a:pt x="912" y="672"/>
                    </a:cubicBezTo>
                    <a:cubicBezTo>
                      <a:pt x="947" y="651"/>
                      <a:pt x="978" y="627"/>
                      <a:pt x="1017" y="615"/>
                    </a:cubicBezTo>
                    <a:cubicBezTo>
                      <a:pt x="1025" y="608"/>
                      <a:pt x="1050" y="585"/>
                      <a:pt x="1056" y="576"/>
                    </a:cubicBezTo>
                    <a:cubicBezTo>
                      <a:pt x="1070" y="558"/>
                      <a:pt x="1094" y="519"/>
                      <a:pt x="1094" y="519"/>
                    </a:cubicBezTo>
                    <a:cubicBezTo>
                      <a:pt x="1091" y="481"/>
                      <a:pt x="1095" y="441"/>
                      <a:pt x="1085" y="404"/>
                    </a:cubicBezTo>
                    <a:cubicBezTo>
                      <a:pt x="1061" y="317"/>
                      <a:pt x="922" y="260"/>
                      <a:pt x="864" y="202"/>
                    </a:cubicBezTo>
                    <a:cubicBezTo>
                      <a:pt x="846" y="184"/>
                      <a:pt x="835" y="160"/>
                      <a:pt x="816" y="144"/>
                    </a:cubicBezTo>
                    <a:cubicBezTo>
                      <a:pt x="793" y="125"/>
                      <a:pt x="739" y="96"/>
                      <a:pt x="710" y="87"/>
                    </a:cubicBezTo>
                    <a:cubicBezTo>
                      <a:pt x="624" y="31"/>
                      <a:pt x="502" y="12"/>
                      <a:pt x="403" y="0"/>
                    </a:cubicBezTo>
                    <a:cubicBezTo>
                      <a:pt x="329" y="11"/>
                      <a:pt x="254" y="17"/>
                      <a:pt x="182" y="39"/>
                    </a:cubicBezTo>
                    <a:cubicBezTo>
                      <a:pt x="117" y="59"/>
                      <a:pt x="196" y="34"/>
                      <a:pt x="96" y="68"/>
                    </a:cubicBezTo>
                    <a:cubicBezTo>
                      <a:pt x="86" y="71"/>
                      <a:pt x="67" y="77"/>
                      <a:pt x="67" y="77"/>
                    </a:cubicBezTo>
                    <a:cubicBezTo>
                      <a:pt x="47" y="135"/>
                      <a:pt x="0" y="195"/>
                      <a:pt x="0" y="260"/>
                    </a:cubicBezTo>
                    <a:cubicBezTo>
                      <a:pt x="0" y="264"/>
                      <a:pt x="6" y="253"/>
                      <a:pt x="9" y="25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000" b="1">
                  <a:latin typeface="Times New Roman"/>
                  <a:cs typeface="Times New Roman"/>
                </a:endParaRPr>
              </a:p>
            </p:txBody>
          </p:sp>
          <p:sp>
            <p:nvSpPr>
              <p:cNvPr id="158744" name="Text Box 24"/>
              <p:cNvSpPr txBox="1">
                <a:spLocks noChangeArrowheads="1"/>
              </p:cNvSpPr>
              <p:nvPr/>
            </p:nvSpPr>
            <p:spPr bwMode="auto">
              <a:xfrm>
                <a:off x="1065" y="1901"/>
                <a:ext cx="722" cy="40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defTabSz="1008063" hangingPunct="1">
                  <a:lnSpc>
                    <a:spcPct val="100000"/>
                  </a:lnSpc>
                  <a:buClrTx/>
                  <a:buSzTx/>
                  <a:buFont typeface="Symbol" pitchFamily="18" charset="2"/>
                  <a:buChar char="D"/>
                </a:pPr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V entre </a:t>
                </a:r>
              </a:p>
              <a:p>
                <a:pPr defTabSz="1008063" hangingPunct="1">
                  <a:lnSpc>
                    <a:spcPct val="100000"/>
                  </a:lnSpc>
                  <a:buClrTx/>
                  <a:buSzTx/>
                  <a:buFont typeface="Symbol" pitchFamily="18" charset="2"/>
                  <a:buNone/>
                </a:pPr>
                <a:r>
                  <a:rPr lang="fr-FR" sz="2000" b="1" dirty="0" err="1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 et </a:t>
                </a:r>
                <a:r>
                  <a:rPr lang="fr-FR" sz="2000" b="1" dirty="0" err="1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 +</a:t>
                </a:r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  <a:sym typeface="Symbol" pitchFamily="18" charset="2"/>
                  </a:rPr>
                  <a:t></a:t>
                </a:r>
                <a:r>
                  <a:rPr lang="fr-FR" sz="2000" b="1" dirty="0" err="1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</a:t>
                </a:r>
                <a:endParaRPr lang="fr-FR" sz="2000" b="1" baseline="-25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158745" name="Line 25"/>
            <p:cNvSpPr>
              <a:spLocks noChangeShapeType="1"/>
            </p:cNvSpPr>
            <p:nvPr/>
          </p:nvSpPr>
          <p:spPr bwMode="auto">
            <a:xfrm>
              <a:off x="4400" y="294"/>
              <a:ext cx="650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 type="none"/>
              <a:tailEnd type="arrow" w="med" len="med"/>
            </a:ln>
            <a:effectLst/>
          </p:spPr>
          <p:txBody>
            <a:bodyPr/>
            <a:lstStyle/>
            <a:p>
              <a:endParaRPr lang="fr-FR" sz="2000" b="1">
                <a:latin typeface="Times New Roman"/>
                <a:cs typeface="Times New Roman"/>
              </a:endParaRPr>
            </a:p>
          </p:txBody>
        </p:sp>
        <p:sp>
          <p:nvSpPr>
            <p:cNvPr id="158746" name="Line 26"/>
            <p:cNvSpPr>
              <a:spLocks noChangeShapeType="1"/>
            </p:cNvSpPr>
            <p:nvPr/>
          </p:nvSpPr>
          <p:spPr bwMode="auto">
            <a:xfrm>
              <a:off x="5947" y="249"/>
              <a:ext cx="363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 type="none"/>
              <a:tailEnd type="arrow" w="med" len="med"/>
            </a:ln>
            <a:effectLst/>
          </p:spPr>
          <p:txBody>
            <a:bodyPr/>
            <a:lstStyle/>
            <a:p>
              <a:endParaRPr lang="fr-FR" sz="2000" b="1">
                <a:latin typeface="Times New Roman"/>
                <a:cs typeface="Times New Roman"/>
              </a:endParaRPr>
            </a:p>
          </p:txBody>
        </p:sp>
      </p:grp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9474" y="51293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81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0075" cy="113823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Equations </a:t>
            </a:r>
            <a:r>
              <a:rPr lang="fr-FR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de conservation de la matière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340768"/>
            <a:ext cx="5472732" cy="27105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fr-F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« Rien ne se perd, rien ne se crée, tout se transforme 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»</a:t>
            </a:r>
            <a:endParaRPr lang="fr-FR" sz="2800" b="1" dirty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Arial"/>
              <a:buChar char="•"/>
            </a:pPr>
            <a:r>
              <a:rPr lang="fr-FR" sz="2000" b="1" dirty="0">
                <a:latin typeface="Times New Roman"/>
                <a:cs typeface="Times New Roman"/>
              </a:rPr>
              <a:t>M</a:t>
            </a:r>
            <a:r>
              <a:rPr lang="fr-FR" sz="2000" b="1" dirty="0" smtClean="0">
                <a:latin typeface="Times New Roman"/>
                <a:cs typeface="Times New Roman"/>
              </a:rPr>
              <a:t>asse </a:t>
            </a:r>
            <a:r>
              <a:rPr lang="fr-FR" sz="2000" b="1" dirty="0">
                <a:latin typeface="Times New Roman"/>
                <a:cs typeface="Times New Roman"/>
              </a:rPr>
              <a:t>totale </a:t>
            </a:r>
            <a:r>
              <a:rPr lang="fr-FR" sz="2000" b="1" dirty="0" smtClean="0">
                <a:latin typeface="Times New Roman"/>
                <a:cs typeface="Times New Roman"/>
              </a:rPr>
              <a:t>constante pour un système fermé</a:t>
            </a:r>
            <a:endParaRPr lang="fr-FR" sz="2000" b="1" dirty="0">
              <a:latin typeface="Times New Roman"/>
              <a:cs typeface="Times New Roman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Arial"/>
              <a:buChar char="•"/>
            </a:pPr>
            <a:r>
              <a:rPr lang="fr-FR" sz="2000" b="1" dirty="0">
                <a:latin typeface="Times New Roman"/>
                <a:cs typeface="Times New Roman"/>
              </a:rPr>
              <a:t>G</a:t>
            </a:r>
            <a:r>
              <a:rPr lang="fr-FR" sz="2000" b="1" dirty="0" smtClean="0">
                <a:latin typeface="Times New Roman"/>
                <a:cs typeface="Times New Roman"/>
              </a:rPr>
              <a:t>randeur extensive: masse </a:t>
            </a:r>
            <a:r>
              <a:rPr lang="fr-FR" sz="2000" b="1" dirty="0">
                <a:latin typeface="Times New Roman"/>
                <a:cs typeface="Times New Roman"/>
              </a:rPr>
              <a:t>ou </a:t>
            </a:r>
            <a:r>
              <a:rPr lang="fr-FR" sz="2000" b="1" dirty="0" smtClean="0">
                <a:latin typeface="Times New Roman"/>
                <a:cs typeface="Times New Roman"/>
              </a:rPr>
              <a:t>nombre </a:t>
            </a:r>
            <a:r>
              <a:rPr lang="fr-FR" sz="2000" b="1" dirty="0">
                <a:latin typeface="Times New Roman"/>
                <a:cs typeface="Times New Roman"/>
              </a:rPr>
              <a:t>de mole de </a:t>
            </a:r>
            <a:r>
              <a:rPr lang="fr-FR" sz="2000" b="1" u="sng" dirty="0">
                <a:latin typeface="Times New Roman"/>
                <a:cs typeface="Times New Roman"/>
              </a:rPr>
              <a:t>chaque </a:t>
            </a:r>
            <a:r>
              <a:rPr lang="fr-FR" sz="2000" b="1" u="sng" dirty="0" smtClean="0">
                <a:latin typeface="Times New Roman"/>
                <a:cs typeface="Times New Roman"/>
              </a:rPr>
              <a:t>constituant</a:t>
            </a:r>
            <a:endParaRPr lang="fr-FR" sz="2000" b="1" u="sng" dirty="0">
              <a:latin typeface="Times New Roman"/>
              <a:cs typeface="Times New Roman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61751" y="3477693"/>
            <a:ext cx="5227623" cy="89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/>
          <a:lstStyle/>
          <a:p>
            <a:pPr marL="385763" indent="-290513" defTabSz="407988">
              <a:spcAft>
                <a:spcPts val="1288"/>
              </a:spcAft>
            </a:pPr>
            <a:r>
              <a:rPr lang="fr-F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Origine des variations de la grandeur extensive dans le temps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endParaRPr lang="fr-FR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6388" name="Freeform 4"/>
          <p:cNvSpPr>
            <a:spLocks/>
          </p:cNvSpPr>
          <p:nvPr/>
        </p:nvSpPr>
        <p:spPr bwMode="auto">
          <a:xfrm>
            <a:off x="6544766" y="2636184"/>
            <a:ext cx="2009775" cy="1925637"/>
          </a:xfrm>
          <a:custGeom>
            <a:avLst/>
            <a:gdLst/>
            <a:ahLst/>
            <a:cxnLst>
              <a:cxn ang="0">
                <a:pos x="13" y="737"/>
              </a:cxn>
              <a:cxn ang="0">
                <a:pos x="272" y="87"/>
              </a:cxn>
              <a:cxn ang="0">
                <a:pos x="1138" y="214"/>
              </a:cxn>
              <a:cxn ang="0">
                <a:pos x="1043" y="1012"/>
              </a:cxn>
              <a:cxn ang="0">
                <a:pos x="351" y="1165"/>
              </a:cxn>
              <a:cxn ang="0">
                <a:pos x="13" y="737"/>
              </a:cxn>
            </a:cxnLst>
            <a:rect l="0" t="0" r="r" b="b"/>
            <a:pathLst>
              <a:path w="1266" h="1213">
                <a:moveTo>
                  <a:pt x="13" y="737"/>
                </a:moveTo>
                <a:cubicBezTo>
                  <a:pt x="0" y="557"/>
                  <a:pt x="84" y="174"/>
                  <a:pt x="272" y="87"/>
                </a:cubicBezTo>
                <a:cubicBezTo>
                  <a:pt x="460" y="0"/>
                  <a:pt x="1010" y="60"/>
                  <a:pt x="1138" y="214"/>
                </a:cubicBezTo>
                <a:cubicBezTo>
                  <a:pt x="1266" y="368"/>
                  <a:pt x="1174" y="854"/>
                  <a:pt x="1043" y="1012"/>
                </a:cubicBezTo>
                <a:cubicBezTo>
                  <a:pt x="912" y="1170"/>
                  <a:pt x="520" y="1213"/>
                  <a:pt x="351" y="1165"/>
                </a:cubicBezTo>
                <a:cubicBezTo>
                  <a:pt x="182" y="1117"/>
                  <a:pt x="26" y="917"/>
                  <a:pt x="13" y="737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5748721" y="1871209"/>
            <a:ext cx="2852980" cy="4163191"/>
            <a:chOff x="5748721" y="1871209"/>
            <a:chExt cx="2852980" cy="4163191"/>
          </a:xfrm>
        </p:grpSpPr>
        <p:cxnSp>
          <p:nvCxnSpPr>
            <p:cNvPr id="16390" name="AutoShape 6"/>
            <p:cNvCxnSpPr>
              <a:cxnSpLocks noChangeShapeType="1"/>
              <a:endCxn id="16388" idx="1"/>
            </p:cNvCxnSpPr>
            <p:nvPr/>
          </p:nvCxnSpPr>
          <p:spPr bwMode="auto">
            <a:xfrm flipV="1">
              <a:off x="6022478" y="2755246"/>
              <a:ext cx="954088" cy="596900"/>
            </a:xfrm>
            <a:prstGeom prst="curvedConnector4">
              <a:avLst>
                <a:gd name="adj1" fmla="val 27287"/>
                <a:gd name="adj2" fmla="val 161435"/>
              </a:avLst>
            </a:prstGeom>
            <a:noFill/>
            <a:ln w="57150" cmpd="sng">
              <a:solidFill>
                <a:schemeClr val="tx1"/>
              </a:solidFill>
              <a:round/>
              <a:headEnd type="none"/>
              <a:tailEnd type="triangle" w="lg" len="lg"/>
            </a:ln>
            <a:effectLst/>
          </p:spPr>
        </p:cxnSp>
        <p:sp>
          <p:nvSpPr>
            <p:cNvPr id="16393" name="Oval 9"/>
            <p:cNvSpPr>
              <a:spLocks noChangeArrowheads="1"/>
            </p:cNvSpPr>
            <p:nvPr/>
          </p:nvSpPr>
          <p:spPr bwMode="auto">
            <a:xfrm>
              <a:off x="6700341" y="2496484"/>
              <a:ext cx="584200" cy="617537"/>
            </a:xfrm>
            <a:prstGeom prst="ellips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16394" name="Oval 10"/>
            <p:cNvSpPr>
              <a:spLocks noChangeArrowheads="1"/>
            </p:cNvSpPr>
            <p:nvPr/>
          </p:nvSpPr>
          <p:spPr bwMode="auto">
            <a:xfrm>
              <a:off x="7957641" y="3923646"/>
              <a:ext cx="584200" cy="617538"/>
            </a:xfrm>
            <a:prstGeom prst="ellips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5748721" y="1871209"/>
              <a:ext cx="1826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latin typeface="Times New Roman"/>
                  <a:cs typeface="Times New Roman"/>
                </a:rPr>
                <a:t>Entrée matière</a:t>
              </a:r>
              <a:endParaRPr lang="fr-FR" sz="2000" b="1" dirty="0">
                <a:latin typeface="Times New Roman"/>
                <a:cs typeface="Times New Roman"/>
              </a:endParaRPr>
            </a:p>
          </p:txBody>
        </p:sp>
        <p:cxnSp>
          <p:nvCxnSpPr>
            <p:cNvPr id="7" name="Connecteur en arc 6"/>
            <p:cNvCxnSpPr/>
            <p:nvPr/>
          </p:nvCxnSpPr>
          <p:spPr>
            <a:xfrm rot="5400000">
              <a:off x="7358361" y="4619177"/>
              <a:ext cx="1239260" cy="507426"/>
            </a:xfrm>
            <a:prstGeom prst="curvedConnector3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6862247" y="5634290"/>
              <a:ext cx="17394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latin typeface="Times New Roman"/>
                  <a:cs typeface="Times New Roman"/>
                </a:rPr>
                <a:t>Sortie matière</a:t>
              </a:r>
              <a:endParaRPr lang="fr-FR" sz="2000" b="1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5571549" y="2040265"/>
            <a:ext cx="3490488" cy="2901029"/>
            <a:chOff x="5571549" y="2040265"/>
            <a:chExt cx="3490488" cy="2901029"/>
          </a:xfrm>
        </p:grpSpPr>
        <p:sp>
          <p:nvSpPr>
            <p:cNvPr id="16395" name="AutoShape 11"/>
            <p:cNvSpPr>
              <a:spLocks noChangeArrowheads="1"/>
            </p:cNvSpPr>
            <p:nvPr/>
          </p:nvSpPr>
          <p:spPr bwMode="auto">
            <a:xfrm rot="19846598">
              <a:off x="6201866" y="4003021"/>
              <a:ext cx="871537" cy="261938"/>
            </a:xfrm>
            <a:prstGeom prst="leftRightArrow">
              <a:avLst>
                <a:gd name="adj1" fmla="val 50000"/>
                <a:gd name="adj2" fmla="val 66545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16396" name="AutoShape 12"/>
            <p:cNvSpPr>
              <a:spLocks noChangeArrowheads="1"/>
            </p:cNvSpPr>
            <p:nvPr/>
          </p:nvSpPr>
          <p:spPr bwMode="auto">
            <a:xfrm rot="18404376">
              <a:off x="7662366" y="2686984"/>
              <a:ext cx="871537" cy="261937"/>
            </a:xfrm>
            <a:prstGeom prst="leftRightArrow">
              <a:avLst>
                <a:gd name="adj1" fmla="val 50000"/>
                <a:gd name="adj2" fmla="val 66546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865475" y="2040265"/>
              <a:ext cx="1196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latin typeface="Times New Roman"/>
                  <a:cs typeface="Times New Roman"/>
                </a:rPr>
                <a:t>Diffusion</a:t>
              </a:r>
              <a:endParaRPr lang="fr-FR" sz="2000" b="1" dirty="0">
                <a:latin typeface="Times New Roman"/>
                <a:cs typeface="Times New Roman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571549" y="4541184"/>
              <a:ext cx="1196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latin typeface="Times New Roman"/>
                  <a:cs typeface="Times New Roman"/>
                </a:rPr>
                <a:t>Diffusion</a:t>
              </a:r>
              <a:endParaRPr lang="fr-FR" sz="2000" b="1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7267194" y="3342621"/>
            <a:ext cx="1153356" cy="708679"/>
            <a:chOff x="7267194" y="3342621"/>
            <a:chExt cx="1153356" cy="708679"/>
          </a:xfrm>
        </p:grpSpPr>
        <p:sp>
          <p:nvSpPr>
            <p:cNvPr id="16397" name="AutoShape 13"/>
            <p:cNvSpPr>
              <a:spLocks noChangeArrowheads="1"/>
            </p:cNvSpPr>
            <p:nvPr/>
          </p:nvSpPr>
          <p:spPr bwMode="auto">
            <a:xfrm>
              <a:off x="7276603" y="3342621"/>
              <a:ext cx="447675" cy="415925"/>
            </a:xfrm>
            <a:prstGeom prst="irregularSeal1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7267194" y="3651190"/>
              <a:ext cx="11533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latin typeface="Times New Roman"/>
                  <a:cs typeface="Times New Roman"/>
                </a:rPr>
                <a:t>Réaction</a:t>
              </a:r>
              <a:endParaRPr lang="fr-FR" sz="20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1013542" y="4597037"/>
            <a:ext cx="176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000" b="1" dirty="0" smtClean="0">
                <a:latin typeface="Times New Roman"/>
                <a:cs typeface="Times New Roman"/>
              </a:rPr>
              <a:t>Convection</a:t>
            </a:r>
            <a:endParaRPr lang="fr-FR" sz="2000" b="1" dirty="0">
              <a:latin typeface="Times New Roman"/>
              <a:cs typeface="Times New Roman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028483" y="504197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000" b="1" dirty="0" smtClean="0">
                <a:latin typeface="Times New Roman"/>
                <a:cs typeface="Times New Roman"/>
              </a:rPr>
              <a:t>Réaction</a:t>
            </a:r>
            <a:endParaRPr lang="fr-FR" sz="2000" b="1" dirty="0">
              <a:latin typeface="Times New Roman"/>
              <a:cs typeface="Times New Roman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041682" y="5469939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000" b="1" dirty="0" smtClean="0">
                <a:latin typeface="Times New Roman"/>
                <a:cs typeface="Times New Roman"/>
              </a:rPr>
              <a:t>Diffusion</a:t>
            </a:r>
            <a:endParaRPr lang="fr-FR" sz="2000" b="1" dirty="0">
              <a:latin typeface="Times New Roman"/>
              <a:cs typeface="Times New Roman"/>
            </a:endParaRPr>
          </a:p>
        </p:txBody>
      </p:sp>
      <p:pic>
        <p:nvPicPr>
          <p:cNvPr id="10" name="Son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35441" y="930430"/>
            <a:ext cx="812800" cy="812800"/>
          </a:xfrm>
          <a:prstGeom prst="rect">
            <a:avLst/>
          </a:prstGeom>
        </p:spPr>
      </p:pic>
      <p:pic>
        <p:nvPicPr>
          <p:cNvPr id="11" name="Son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3517246"/>
            <a:ext cx="812800" cy="812800"/>
          </a:xfrm>
          <a:prstGeom prst="rect">
            <a:avLst/>
          </a:prstGeom>
        </p:spPr>
      </p:pic>
      <p:pic>
        <p:nvPicPr>
          <p:cNvPr id="12" name="Son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4330046"/>
            <a:ext cx="812800" cy="812800"/>
          </a:xfrm>
          <a:prstGeom prst="rect">
            <a:avLst/>
          </a:prstGeom>
        </p:spPr>
      </p:pic>
      <p:pic>
        <p:nvPicPr>
          <p:cNvPr id="13" name="Son 1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5144725"/>
            <a:ext cx="812800" cy="812800"/>
          </a:xfrm>
          <a:prstGeom prst="rect">
            <a:avLst/>
          </a:prstGeom>
        </p:spPr>
      </p:pic>
      <p:pic>
        <p:nvPicPr>
          <p:cNvPr id="14" name="Son 1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60227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5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208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708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7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6431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931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1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1079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1579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8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145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195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0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392" grpId="0"/>
      <p:bldP spid="16388" grpId="0" animBg="1"/>
      <p:bldP spid="9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66784" y="980728"/>
            <a:ext cx="5545375" cy="2303810"/>
            <a:chOff x="4374" y="0"/>
            <a:chExt cx="1976" cy="866"/>
          </a:xfrm>
        </p:grpSpPr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25" y="0"/>
              <a:ext cx="1114" cy="866"/>
            </a:xfrm>
            <a:custGeom>
              <a:avLst/>
              <a:gdLst/>
              <a:ahLst/>
              <a:cxnLst>
                <a:cxn ang="0">
                  <a:pos x="9" y="250"/>
                </a:cxn>
                <a:cxn ang="0">
                  <a:pos x="67" y="567"/>
                </a:cxn>
                <a:cxn ang="0">
                  <a:pos x="144" y="605"/>
                </a:cxn>
                <a:cxn ang="0">
                  <a:pos x="432" y="663"/>
                </a:cxn>
                <a:cxn ang="0">
                  <a:pos x="557" y="778"/>
                </a:cxn>
                <a:cxn ang="0">
                  <a:pos x="701" y="759"/>
                </a:cxn>
                <a:cxn ang="0">
                  <a:pos x="912" y="672"/>
                </a:cxn>
                <a:cxn ang="0">
                  <a:pos x="1017" y="615"/>
                </a:cxn>
                <a:cxn ang="0">
                  <a:pos x="1056" y="576"/>
                </a:cxn>
                <a:cxn ang="0">
                  <a:pos x="1094" y="519"/>
                </a:cxn>
                <a:cxn ang="0">
                  <a:pos x="1085" y="404"/>
                </a:cxn>
                <a:cxn ang="0">
                  <a:pos x="864" y="202"/>
                </a:cxn>
                <a:cxn ang="0">
                  <a:pos x="816" y="144"/>
                </a:cxn>
                <a:cxn ang="0">
                  <a:pos x="710" y="87"/>
                </a:cxn>
                <a:cxn ang="0">
                  <a:pos x="403" y="0"/>
                </a:cxn>
                <a:cxn ang="0">
                  <a:pos x="182" y="39"/>
                </a:cxn>
                <a:cxn ang="0">
                  <a:pos x="96" y="68"/>
                </a:cxn>
                <a:cxn ang="0">
                  <a:pos x="67" y="77"/>
                </a:cxn>
                <a:cxn ang="0">
                  <a:pos x="0" y="260"/>
                </a:cxn>
                <a:cxn ang="0">
                  <a:pos x="9" y="250"/>
                </a:cxn>
              </a:cxnLst>
              <a:rect l="0" t="0" r="r" b="b"/>
              <a:pathLst>
                <a:path w="1095" h="778">
                  <a:moveTo>
                    <a:pt x="9" y="250"/>
                  </a:moveTo>
                  <a:cubicBezTo>
                    <a:pt x="28" y="356"/>
                    <a:pt x="29" y="467"/>
                    <a:pt x="67" y="567"/>
                  </a:cubicBezTo>
                  <a:cubicBezTo>
                    <a:pt x="77" y="594"/>
                    <a:pt x="117" y="596"/>
                    <a:pt x="144" y="605"/>
                  </a:cubicBezTo>
                  <a:cubicBezTo>
                    <a:pt x="250" y="641"/>
                    <a:pt x="306" y="649"/>
                    <a:pt x="432" y="663"/>
                  </a:cubicBezTo>
                  <a:cubicBezTo>
                    <a:pt x="472" y="723"/>
                    <a:pt x="491" y="746"/>
                    <a:pt x="557" y="778"/>
                  </a:cubicBezTo>
                  <a:cubicBezTo>
                    <a:pt x="559" y="778"/>
                    <a:pt x="672" y="772"/>
                    <a:pt x="701" y="759"/>
                  </a:cubicBezTo>
                  <a:cubicBezTo>
                    <a:pt x="771" y="728"/>
                    <a:pt x="837" y="691"/>
                    <a:pt x="912" y="672"/>
                  </a:cubicBezTo>
                  <a:cubicBezTo>
                    <a:pt x="947" y="651"/>
                    <a:pt x="978" y="627"/>
                    <a:pt x="1017" y="615"/>
                  </a:cubicBezTo>
                  <a:cubicBezTo>
                    <a:pt x="1025" y="608"/>
                    <a:pt x="1050" y="585"/>
                    <a:pt x="1056" y="576"/>
                  </a:cubicBezTo>
                  <a:cubicBezTo>
                    <a:pt x="1070" y="558"/>
                    <a:pt x="1094" y="519"/>
                    <a:pt x="1094" y="519"/>
                  </a:cubicBezTo>
                  <a:cubicBezTo>
                    <a:pt x="1091" y="481"/>
                    <a:pt x="1095" y="441"/>
                    <a:pt x="1085" y="404"/>
                  </a:cubicBezTo>
                  <a:cubicBezTo>
                    <a:pt x="1061" y="317"/>
                    <a:pt x="922" y="260"/>
                    <a:pt x="864" y="202"/>
                  </a:cubicBezTo>
                  <a:cubicBezTo>
                    <a:pt x="846" y="184"/>
                    <a:pt x="835" y="160"/>
                    <a:pt x="816" y="144"/>
                  </a:cubicBezTo>
                  <a:cubicBezTo>
                    <a:pt x="793" y="125"/>
                    <a:pt x="739" y="96"/>
                    <a:pt x="710" y="87"/>
                  </a:cubicBezTo>
                  <a:cubicBezTo>
                    <a:pt x="624" y="31"/>
                    <a:pt x="502" y="12"/>
                    <a:pt x="403" y="0"/>
                  </a:cubicBezTo>
                  <a:cubicBezTo>
                    <a:pt x="329" y="11"/>
                    <a:pt x="254" y="17"/>
                    <a:pt x="182" y="39"/>
                  </a:cubicBezTo>
                  <a:cubicBezTo>
                    <a:pt x="117" y="59"/>
                    <a:pt x="196" y="34"/>
                    <a:pt x="96" y="68"/>
                  </a:cubicBezTo>
                  <a:cubicBezTo>
                    <a:pt x="86" y="71"/>
                    <a:pt x="67" y="77"/>
                    <a:pt x="67" y="77"/>
                  </a:cubicBezTo>
                  <a:cubicBezTo>
                    <a:pt x="47" y="135"/>
                    <a:pt x="0" y="195"/>
                    <a:pt x="0" y="260"/>
                  </a:cubicBezTo>
                  <a:cubicBezTo>
                    <a:pt x="0" y="264"/>
                    <a:pt x="6" y="253"/>
                    <a:pt x="9" y="25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4374" y="294"/>
              <a:ext cx="650" cy="0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>
              <a:off x="5914" y="244"/>
              <a:ext cx="436" cy="5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6491926" y="690392"/>
            <a:ext cx="230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EN POSITIF</a:t>
            </a:r>
            <a:endParaRPr lang="fr-FR" sz="28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9247" y="15104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8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66784" y="980728"/>
            <a:ext cx="5545375" cy="2303810"/>
            <a:chOff x="4374" y="0"/>
            <a:chExt cx="1976" cy="866"/>
          </a:xfrm>
        </p:grpSpPr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25" y="0"/>
              <a:ext cx="1114" cy="866"/>
            </a:xfrm>
            <a:custGeom>
              <a:avLst/>
              <a:gdLst/>
              <a:ahLst/>
              <a:cxnLst>
                <a:cxn ang="0">
                  <a:pos x="9" y="250"/>
                </a:cxn>
                <a:cxn ang="0">
                  <a:pos x="67" y="567"/>
                </a:cxn>
                <a:cxn ang="0">
                  <a:pos x="144" y="605"/>
                </a:cxn>
                <a:cxn ang="0">
                  <a:pos x="432" y="663"/>
                </a:cxn>
                <a:cxn ang="0">
                  <a:pos x="557" y="778"/>
                </a:cxn>
                <a:cxn ang="0">
                  <a:pos x="701" y="759"/>
                </a:cxn>
                <a:cxn ang="0">
                  <a:pos x="912" y="672"/>
                </a:cxn>
                <a:cxn ang="0">
                  <a:pos x="1017" y="615"/>
                </a:cxn>
                <a:cxn ang="0">
                  <a:pos x="1056" y="576"/>
                </a:cxn>
                <a:cxn ang="0">
                  <a:pos x="1094" y="519"/>
                </a:cxn>
                <a:cxn ang="0">
                  <a:pos x="1085" y="404"/>
                </a:cxn>
                <a:cxn ang="0">
                  <a:pos x="864" y="202"/>
                </a:cxn>
                <a:cxn ang="0">
                  <a:pos x="816" y="144"/>
                </a:cxn>
                <a:cxn ang="0">
                  <a:pos x="710" y="87"/>
                </a:cxn>
                <a:cxn ang="0">
                  <a:pos x="403" y="0"/>
                </a:cxn>
                <a:cxn ang="0">
                  <a:pos x="182" y="39"/>
                </a:cxn>
                <a:cxn ang="0">
                  <a:pos x="96" y="68"/>
                </a:cxn>
                <a:cxn ang="0">
                  <a:pos x="67" y="77"/>
                </a:cxn>
                <a:cxn ang="0">
                  <a:pos x="0" y="260"/>
                </a:cxn>
                <a:cxn ang="0">
                  <a:pos x="9" y="250"/>
                </a:cxn>
              </a:cxnLst>
              <a:rect l="0" t="0" r="r" b="b"/>
              <a:pathLst>
                <a:path w="1095" h="778">
                  <a:moveTo>
                    <a:pt x="9" y="250"/>
                  </a:moveTo>
                  <a:cubicBezTo>
                    <a:pt x="28" y="356"/>
                    <a:pt x="29" y="467"/>
                    <a:pt x="67" y="567"/>
                  </a:cubicBezTo>
                  <a:cubicBezTo>
                    <a:pt x="77" y="594"/>
                    <a:pt x="117" y="596"/>
                    <a:pt x="144" y="605"/>
                  </a:cubicBezTo>
                  <a:cubicBezTo>
                    <a:pt x="250" y="641"/>
                    <a:pt x="306" y="649"/>
                    <a:pt x="432" y="663"/>
                  </a:cubicBezTo>
                  <a:cubicBezTo>
                    <a:pt x="472" y="723"/>
                    <a:pt x="491" y="746"/>
                    <a:pt x="557" y="778"/>
                  </a:cubicBezTo>
                  <a:cubicBezTo>
                    <a:pt x="559" y="778"/>
                    <a:pt x="672" y="772"/>
                    <a:pt x="701" y="759"/>
                  </a:cubicBezTo>
                  <a:cubicBezTo>
                    <a:pt x="771" y="728"/>
                    <a:pt x="837" y="691"/>
                    <a:pt x="912" y="672"/>
                  </a:cubicBezTo>
                  <a:cubicBezTo>
                    <a:pt x="947" y="651"/>
                    <a:pt x="978" y="627"/>
                    <a:pt x="1017" y="615"/>
                  </a:cubicBezTo>
                  <a:cubicBezTo>
                    <a:pt x="1025" y="608"/>
                    <a:pt x="1050" y="585"/>
                    <a:pt x="1056" y="576"/>
                  </a:cubicBezTo>
                  <a:cubicBezTo>
                    <a:pt x="1070" y="558"/>
                    <a:pt x="1094" y="519"/>
                    <a:pt x="1094" y="519"/>
                  </a:cubicBezTo>
                  <a:cubicBezTo>
                    <a:pt x="1091" y="481"/>
                    <a:pt x="1095" y="441"/>
                    <a:pt x="1085" y="404"/>
                  </a:cubicBezTo>
                  <a:cubicBezTo>
                    <a:pt x="1061" y="317"/>
                    <a:pt x="922" y="260"/>
                    <a:pt x="864" y="202"/>
                  </a:cubicBezTo>
                  <a:cubicBezTo>
                    <a:pt x="846" y="184"/>
                    <a:pt x="835" y="160"/>
                    <a:pt x="816" y="144"/>
                  </a:cubicBezTo>
                  <a:cubicBezTo>
                    <a:pt x="793" y="125"/>
                    <a:pt x="739" y="96"/>
                    <a:pt x="710" y="87"/>
                  </a:cubicBezTo>
                  <a:cubicBezTo>
                    <a:pt x="624" y="31"/>
                    <a:pt x="502" y="12"/>
                    <a:pt x="403" y="0"/>
                  </a:cubicBezTo>
                  <a:cubicBezTo>
                    <a:pt x="329" y="11"/>
                    <a:pt x="254" y="17"/>
                    <a:pt x="182" y="39"/>
                  </a:cubicBezTo>
                  <a:cubicBezTo>
                    <a:pt x="117" y="59"/>
                    <a:pt x="196" y="34"/>
                    <a:pt x="96" y="68"/>
                  </a:cubicBezTo>
                  <a:cubicBezTo>
                    <a:pt x="86" y="71"/>
                    <a:pt x="67" y="77"/>
                    <a:pt x="67" y="77"/>
                  </a:cubicBezTo>
                  <a:cubicBezTo>
                    <a:pt x="47" y="135"/>
                    <a:pt x="0" y="195"/>
                    <a:pt x="0" y="260"/>
                  </a:cubicBezTo>
                  <a:cubicBezTo>
                    <a:pt x="0" y="264"/>
                    <a:pt x="6" y="253"/>
                    <a:pt x="9" y="25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4374" y="294"/>
              <a:ext cx="650" cy="0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>
              <a:off x="5914" y="244"/>
              <a:ext cx="436" cy="5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9" name="Grouper 38"/>
          <p:cNvGrpSpPr/>
          <p:nvPr/>
        </p:nvGrpSpPr>
        <p:grpSpPr>
          <a:xfrm>
            <a:off x="3563888" y="1844824"/>
            <a:ext cx="1024880" cy="664840"/>
            <a:chOff x="3563888" y="1844824"/>
            <a:chExt cx="1024880" cy="664840"/>
          </a:xfrm>
        </p:grpSpPr>
        <p:grpSp>
          <p:nvGrpSpPr>
            <p:cNvPr id="24" name="Grouper 23"/>
            <p:cNvGrpSpPr/>
            <p:nvPr/>
          </p:nvGrpSpPr>
          <p:grpSpPr>
            <a:xfrm>
              <a:off x="3563888" y="1844824"/>
              <a:ext cx="504056" cy="664840"/>
              <a:chOff x="6156176" y="2204864"/>
              <a:chExt cx="504056" cy="664840"/>
            </a:xfrm>
          </p:grpSpPr>
          <p:sp>
            <p:nvSpPr>
              <p:cNvPr id="18" name="Ellipse 17"/>
              <p:cNvSpPr/>
              <p:nvPr/>
            </p:nvSpPr>
            <p:spPr bwMode="auto">
              <a:xfrm>
                <a:off x="6156176" y="24208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Ellipse 18"/>
              <p:cNvSpPr/>
              <p:nvPr/>
            </p:nvSpPr>
            <p:spPr bwMode="auto">
              <a:xfrm>
                <a:off x="6308576" y="2204864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Ellipse 19"/>
              <p:cNvSpPr/>
              <p:nvPr/>
            </p:nvSpPr>
            <p:spPr bwMode="auto">
              <a:xfrm>
                <a:off x="6308576" y="25732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Ellipse 20"/>
              <p:cNvSpPr/>
              <p:nvPr/>
            </p:nvSpPr>
            <p:spPr bwMode="auto">
              <a:xfrm>
                <a:off x="6460976" y="2357264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 bwMode="auto">
              <a:xfrm>
                <a:off x="6228184" y="27256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Ellipse 22"/>
              <p:cNvSpPr/>
              <p:nvPr/>
            </p:nvSpPr>
            <p:spPr bwMode="auto">
              <a:xfrm>
                <a:off x="6516216" y="2636912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4" name="Grouper 33"/>
            <p:cNvGrpSpPr/>
            <p:nvPr/>
          </p:nvGrpSpPr>
          <p:grpSpPr>
            <a:xfrm>
              <a:off x="4139952" y="1916832"/>
              <a:ext cx="448816" cy="512440"/>
              <a:chOff x="6156176" y="2204864"/>
              <a:chExt cx="448816" cy="512440"/>
            </a:xfrm>
          </p:grpSpPr>
          <p:sp>
            <p:nvSpPr>
              <p:cNvPr id="35" name="Ellipse 34"/>
              <p:cNvSpPr/>
              <p:nvPr/>
            </p:nvSpPr>
            <p:spPr bwMode="auto">
              <a:xfrm>
                <a:off x="6156176" y="24208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Ellipse 35"/>
              <p:cNvSpPr/>
              <p:nvPr/>
            </p:nvSpPr>
            <p:spPr bwMode="auto">
              <a:xfrm>
                <a:off x="6308576" y="2204864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Ellipse 36"/>
              <p:cNvSpPr/>
              <p:nvPr/>
            </p:nvSpPr>
            <p:spPr bwMode="auto">
              <a:xfrm>
                <a:off x="6308576" y="25732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 bwMode="auto">
              <a:xfrm>
                <a:off x="6460976" y="2357264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52" name="Text Box 84"/>
          <p:cNvSpPr txBox="1">
            <a:spLocks noChangeArrowheads="1"/>
          </p:cNvSpPr>
          <p:nvPr/>
        </p:nvSpPr>
        <p:spPr bwMode="auto">
          <a:xfrm>
            <a:off x="1254647" y="3717032"/>
            <a:ext cx="1361750" cy="17093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49263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quantité de 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présente dans ΔV au </a:t>
            </a:r>
            <a:r>
              <a:rPr lang="fr-FR" b="1" dirty="0">
                <a:solidFill>
                  <a:schemeClr val="tx1"/>
                </a:solidFill>
                <a:latin typeface="Times New Roman"/>
                <a:cs typeface="Times New Roman"/>
              </a:rPr>
              <a:t>début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de </a:t>
            </a:r>
            <a:r>
              <a:rPr lang="fr-FR" dirty="0" err="1">
                <a:solidFill>
                  <a:schemeClr val="tx1"/>
                </a:solidFill>
                <a:latin typeface="Times New Roman"/>
                <a:cs typeface="Times New Roman"/>
              </a:rPr>
              <a:t>Δt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6" name="AutoShape 86"/>
          <p:cNvSpPr>
            <a:spLocks noChangeArrowheads="1"/>
          </p:cNvSpPr>
          <p:nvPr/>
        </p:nvSpPr>
        <p:spPr bwMode="auto">
          <a:xfrm>
            <a:off x="1254648" y="3609939"/>
            <a:ext cx="1468854" cy="1519382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sz="2000">
              <a:latin typeface="Times New Roman"/>
              <a:cs typeface="Times New Roman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491926" y="690392"/>
            <a:ext cx="230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EN POSITIF</a:t>
            </a:r>
            <a:endParaRPr lang="fr-FR" sz="28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2047" y="24292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1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66784" y="980728"/>
            <a:ext cx="5545375" cy="2303810"/>
            <a:chOff x="4374" y="0"/>
            <a:chExt cx="1976" cy="866"/>
          </a:xfrm>
        </p:grpSpPr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25" y="0"/>
              <a:ext cx="1114" cy="866"/>
            </a:xfrm>
            <a:custGeom>
              <a:avLst/>
              <a:gdLst/>
              <a:ahLst/>
              <a:cxnLst>
                <a:cxn ang="0">
                  <a:pos x="9" y="250"/>
                </a:cxn>
                <a:cxn ang="0">
                  <a:pos x="67" y="567"/>
                </a:cxn>
                <a:cxn ang="0">
                  <a:pos x="144" y="605"/>
                </a:cxn>
                <a:cxn ang="0">
                  <a:pos x="432" y="663"/>
                </a:cxn>
                <a:cxn ang="0">
                  <a:pos x="557" y="778"/>
                </a:cxn>
                <a:cxn ang="0">
                  <a:pos x="701" y="759"/>
                </a:cxn>
                <a:cxn ang="0">
                  <a:pos x="912" y="672"/>
                </a:cxn>
                <a:cxn ang="0">
                  <a:pos x="1017" y="615"/>
                </a:cxn>
                <a:cxn ang="0">
                  <a:pos x="1056" y="576"/>
                </a:cxn>
                <a:cxn ang="0">
                  <a:pos x="1094" y="519"/>
                </a:cxn>
                <a:cxn ang="0">
                  <a:pos x="1085" y="404"/>
                </a:cxn>
                <a:cxn ang="0">
                  <a:pos x="864" y="202"/>
                </a:cxn>
                <a:cxn ang="0">
                  <a:pos x="816" y="144"/>
                </a:cxn>
                <a:cxn ang="0">
                  <a:pos x="710" y="87"/>
                </a:cxn>
                <a:cxn ang="0">
                  <a:pos x="403" y="0"/>
                </a:cxn>
                <a:cxn ang="0">
                  <a:pos x="182" y="39"/>
                </a:cxn>
                <a:cxn ang="0">
                  <a:pos x="96" y="68"/>
                </a:cxn>
                <a:cxn ang="0">
                  <a:pos x="67" y="77"/>
                </a:cxn>
                <a:cxn ang="0">
                  <a:pos x="0" y="260"/>
                </a:cxn>
                <a:cxn ang="0">
                  <a:pos x="9" y="250"/>
                </a:cxn>
              </a:cxnLst>
              <a:rect l="0" t="0" r="r" b="b"/>
              <a:pathLst>
                <a:path w="1095" h="778">
                  <a:moveTo>
                    <a:pt x="9" y="250"/>
                  </a:moveTo>
                  <a:cubicBezTo>
                    <a:pt x="28" y="356"/>
                    <a:pt x="29" y="467"/>
                    <a:pt x="67" y="567"/>
                  </a:cubicBezTo>
                  <a:cubicBezTo>
                    <a:pt x="77" y="594"/>
                    <a:pt x="117" y="596"/>
                    <a:pt x="144" y="605"/>
                  </a:cubicBezTo>
                  <a:cubicBezTo>
                    <a:pt x="250" y="641"/>
                    <a:pt x="306" y="649"/>
                    <a:pt x="432" y="663"/>
                  </a:cubicBezTo>
                  <a:cubicBezTo>
                    <a:pt x="472" y="723"/>
                    <a:pt x="491" y="746"/>
                    <a:pt x="557" y="778"/>
                  </a:cubicBezTo>
                  <a:cubicBezTo>
                    <a:pt x="559" y="778"/>
                    <a:pt x="672" y="772"/>
                    <a:pt x="701" y="759"/>
                  </a:cubicBezTo>
                  <a:cubicBezTo>
                    <a:pt x="771" y="728"/>
                    <a:pt x="837" y="691"/>
                    <a:pt x="912" y="672"/>
                  </a:cubicBezTo>
                  <a:cubicBezTo>
                    <a:pt x="947" y="651"/>
                    <a:pt x="978" y="627"/>
                    <a:pt x="1017" y="615"/>
                  </a:cubicBezTo>
                  <a:cubicBezTo>
                    <a:pt x="1025" y="608"/>
                    <a:pt x="1050" y="585"/>
                    <a:pt x="1056" y="576"/>
                  </a:cubicBezTo>
                  <a:cubicBezTo>
                    <a:pt x="1070" y="558"/>
                    <a:pt x="1094" y="519"/>
                    <a:pt x="1094" y="519"/>
                  </a:cubicBezTo>
                  <a:cubicBezTo>
                    <a:pt x="1091" y="481"/>
                    <a:pt x="1095" y="441"/>
                    <a:pt x="1085" y="404"/>
                  </a:cubicBezTo>
                  <a:cubicBezTo>
                    <a:pt x="1061" y="317"/>
                    <a:pt x="922" y="260"/>
                    <a:pt x="864" y="202"/>
                  </a:cubicBezTo>
                  <a:cubicBezTo>
                    <a:pt x="846" y="184"/>
                    <a:pt x="835" y="160"/>
                    <a:pt x="816" y="144"/>
                  </a:cubicBezTo>
                  <a:cubicBezTo>
                    <a:pt x="793" y="125"/>
                    <a:pt x="739" y="96"/>
                    <a:pt x="710" y="87"/>
                  </a:cubicBezTo>
                  <a:cubicBezTo>
                    <a:pt x="624" y="31"/>
                    <a:pt x="502" y="12"/>
                    <a:pt x="403" y="0"/>
                  </a:cubicBezTo>
                  <a:cubicBezTo>
                    <a:pt x="329" y="11"/>
                    <a:pt x="254" y="17"/>
                    <a:pt x="182" y="39"/>
                  </a:cubicBezTo>
                  <a:cubicBezTo>
                    <a:pt x="117" y="59"/>
                    <a:pt x="196" y="34"/>
                    <a:pt x="96" y="68"/>
                  </a:cubicBezTo>
                  <a:cubicBezTo>
                    <a:pt x="86" y="71"/>
                    <a:pt x="67" y="77"/>
                    <a:pt x="67" y="77"/>
                  </a:cubicBezTo>
                  <a:cubicBezTo>
                    <a:pt x="47" y="135"/>
                    <a:pt x="0" y="195"/>
                    <a:pt x="0" y="260"/>
                  </a:cubicBezTo>
                  <a:cubicBezTo>
                    <a:pt x="0" y="264"/>
                    <a:pt x="6" y="253"/>
                    <a:pt x="9" y="25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4374" y="294"/>
              <a:ext cx="650" cy="0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>
              <a:off x="5914" y="244"/>
              <a:ext cx="436" cy="5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1475656" y="1052736"/>
            <a:ext cx="448816" cy="512440"/>
            <a:chOff x="6156176" y="2204864"/>
            <a:chExt cx="448816" cy="512440"/>
          </a:xfrm>
        </p:grpSpPr>
        <p:sp>
          <p:nvSpPr>
            <p:cNvPr id="27" name="Ellipse 26"/>
            <p:cNvSpPr/>
            <p:nvPr/>
          </p:nvSpPr>
          <p:spPr bwMode="auto">
            <a:xfrm>
              <a:off x="6156176" y="24208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lipse 27"/>
            <p:cNvSpPr/>
            <p:nvPr/>
          </p:nvSpPr>
          <p:spPr bwMode="auto">
            <a:xfrm>
              <a:off x="6308576" y="22048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6308576" y="2573288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Ellipse 29"/>
            <p:cNvSpPr/>
            <p:nvPr/>
          </p:nvSpPr>
          <p:spPr bwMode="auto">
            <a:xfrm>
              <a:off x="6460976" y="2357264"/>
              <a:ext cx="144016" cy="144016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9" name="Grouper 38"/>
          <p:cNvGrpSpPr/>
          <p:nvPr/>
        </p:nvGrpSpPr>
        <p:grpSpPr>
          <a:xfrm>
            <a:off x="3563888" y="1844824"/>
            <a:ext cx="1024880" cy="664840"/>
            <a:chOff x="3563888" y="1844824"/>
            <a:chExt cx="1024880" cy="664840"/>
          </a:xfrm>
        </p:grpSpPr>
        <p:grpSp>
          <p:nvGrpSpPr>
            <p:cNvPr id="24" name="Grouper 23"/>
            <p:cNvGrpSpPr/>
            <p:nvPr/>
          </p:nvGrpSpPr>
          <p:grpSpPr>
            <a:xfrm>
              <a:off x="3563888" y="1844824"/>
              <a:ext cx="504056" cy="664840"/>
              <a:chOff x="6156176" y="2204864"/>
              <a:chExt cx="504056" cy="664840"/>
            </a:xfrm>
          </p:grpSpPr>
          <p:sp>
            <p:nvSpPr>
              <p:cNvPr id="18" name="Ellipse 17"/>
              <p:cNvSpPr/>
              <p:nvPr/>
            </p:nvSpPr>
            <p:spPr bwMode="auto">
              <a:xfrm>
                <a:off x="6156176" y="24208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Ellipse 18"/>
              <p:cNvSpPr/>
              <p:nvPr/>
            </p:nvSpPr>
            <p:spPr bwMode="auto">
              <a:xfrm>
                <a:off x="6308576" y="2204864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Ellipse 19"/>
              <p:cNvSpPr/>
              <p:nvPr/>
            </p:nvSpPr>
            <p:spPr bwMode="auto">
              <a:xfrm>
                <a:off x="6308576" y="25732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Ellipse 20"/>
              <p:cNvSpPr/>
              <p:nvPr/>
            </p:nvSpPr>
            <p:spPr bwMode="auto">
              <a:xfrm>
                <a:off x="6460976" y="2357264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 bwMode="auto">
              <a:xfrm>
                <a:off x="6228184" y="27256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Ellipse 22"/>
              <p:cNvSpPr/>
              <p:nvPr/>
            </p:nvSpPr>
            <p:spPr bwMode="auto">
              <a:xfrm>
                <a:off x="6516216" y="2636912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4" name="Grouper 33"/>
            <p:cNvGrpSpPr/>
            <p:nvPr/>
          </p:nvGrpSpPr>
          <p:grpSpPr>
            <a:xfrm>
              <a:off x="4139952" y="1916832"/>
              <a:ext cx="448816" cy="512440"/>
              <a:chOff x="6156176" y="2204864"/>
              <a:chExt cx="448816" cy="512440"/>
            </a:xfrm>
          </p:grpSpPr>
          <p:sp>
            <p:nvSpPr>
              <p:cNvPr id="35" name="Ellipse 34"/>
              <p:cNvSpPr/>
              <p:nvPr/>
            </p:nvSpPr>
            <p:spPr bwMode="auto">
              <a:xfrm>
                <a:off x="6156176" y="24208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Ellipse 35"/>
              <p:cNvSpPr/>
              <p:nvPr/>
            </p:nvSpPr>
            <p:spPr bwMode="auto">
              <a:xfrm>
                <a:off x="6308576" y="2204864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Ellipse 36"/>
              <p:cNvSpPr/>
              <p:nvPr/>
            </p:nvSpPr>
            <p:spPr bwMode="auto">
              <a:xfrm>
                <a:off x="6308576" y="2573288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 bwMode="auto">
              <a:xfrm>
                <a:off x="6460976" y="2357264"/>
                <a:ext cx="144016" cy="144016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52" name="Text Box 84"/>
          <p:cNvSpPr txBox="1">
            <a:spLocks noChangeArrowheads="1"/>
          </p:cNvSpPr>
          <p:nvPr/>
        </p:nvSpPr>
        <p:spPr bwMode="auto">
          <a:xfrm>
            <a:off x="1254647" y="3717032"/>
            <a:ext cx="1361750" cy="17093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49263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quantité de 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présente dans ΔV au </a:t>
            </a:r>
            <a:r>
              <a:rPr lang="fr-FR" b="1" dirty="0">
                <a:solidFill>
                  <a:schemeClr val="tx1"/>
                </a:solidFill>
                <a:latin typeface="Times New Roman"/>
                <a:cs typeface="Times New Roman"/>
              </a:rPr>
              <a:t>début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de </a:t>
            </a:r>
            <a:r>
              <a:rPr lang="fr-FR" dirty="0" err="1">
                <a:solidFill>
                  <a:schemeClr val="tx1"/>
                </a:solidFill>
                <a:latin typeface="Times New Roman"/>
                <a:cs typeface="Times New Roman"/>
              </a:rPr>
              <a:t>Δt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4" name="Text Box 83"/>
          <p:cNvSpPr txBox="1">
            <a:spLocks noChangeArrowheads="1"/>
          </p:cNvSpPr>
          <p:nvPr/>
        </p:nvSpPr>
        <p:spPr bwMode="auto">
          <a:xfrm>
            <a:off x="3445899" y="3691706"/>
            <a:ext cx="1608891" cy="17093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49263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quantité de 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A </a:t>
            </a:r>
            <a:r>
              <a:rPr lang="fr-FR" b="1" dirty="0">
                <a:solidFill>
                  <a:schemeClr val="tx1"/>
                </a:solidFill>
                <a:latin typeface="Times New Roman"/>
                <a:cs typeface="Times New Roman"/>
              </a:rPr>
              <a:t>entrant 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dans ΔV pendant </a:t>
            </a:r>
            <a:r>
              <a:rPr lang="fr-FR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Δt</a:t>
            </a:r>
            <a:endParaRPr lang="fr-FR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 defTabSz="449263"/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>
                <a:latin typeface="Times New Roman"/>
                <a:cs typeface="Times New Roman"/>
              </a:rPr>
              <a:t>p</a:t>
            </a:r>
            <a:r>
              <a:rPr lang="fr-FR" dirty="0" smtClean="0">
                <a:latin typeface="Times New Roman"/>
                <a:cs typeface="Times New Roman"/>
              </a:rPr>
              <a:t>ar convection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5" name="Text Box 85"/>
          <p:cNvSpPr txBox="1">
            <a:spLocks noChangeArrowheads="1"/>
          </p:cNvSpPr>
          <p:nvPr/>
        </p:nvSpPr>
        <p:spPr bwMode="auto">
          <a:xfrm>
            <a:off x="2889884" y="4124841"/>
            <a:ext cx="332567" cy="3798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49263"/>
            <a:r>
              <a:rPr lang="fr-FR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</a:p>
        </p:txBody>
      </p:sp>
      <p:sp>
        <p:nvSpPr>
          <p:cNvPr id="56" name="AutoShape 86"/>
          <p:cNvSpPr>
            <a:spLocks noChangeArrowheads="1"/>
          </p:cNvSpPr>
          <p:nvPr/>
        </p:nvSpPr>
        <p:spPr bwMode="auto">
          <a:xfrm>
            <a:off x="1254648" y="3609939"/>
            <a:ext cx="1468854" cy="1519382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sz="2000">
              <a:latin typeface="Times New Roman"/>
              <a:cs typeface="Times New Roman"/>
            </a:endParaRPr>
          </a:p>
        </p:txBody>
      </p:sp>
      <p:sp>
        <p:nvSpPr>
          <p:cNvPr id="57" name="AutoShape 87"/>
          <p:cNvSpPr>
            <a:spLocks noChangeArrowheads="1"/>
          </p:cNvSpPr>
          <p:nvPr/>
        </p:nvSpPr>
        <p:spPr bwMode="auto">
          <a:xfrm>
            <a:off x="3445900" y="3717032"/>
            <a:ext cx="1608890" cy="1412289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sz="2000">
              <a:latin typeface="Times New Roman"/>
              <a:cs typeface="Times New Roman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491926" y="690392"/>
            <a:ext cx="230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EN POSITIF</a:t>
            </a:r>
            <a:endParaRPr lang="fr-FR" sz="28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6464" y="32035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1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6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1684 0.1175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4" grpId="0" animBg="1"/>
      <p:bldP spid="55" grpId="0" animBg="1"/>
      <p:bldP spid="57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3421</TotalTime>
  <Words>820</Words>
  <Application>Microsoft Macintosh PowerPoint</Application>
  <PresentationFormat>Présentation à l'écran (4:3)</PresentationFormat>
  <Paragraphs>169</Paragraphs>
  <Slides>16</Slides>
  <Notes>5</Notes>
  <HiddenSlides>0</HiddenSlides>
  <MMClips>30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Génie des Procédés Chapitre 2 Partie 1  Dominique Pareau</vt:lpstr>
      <vt:lpstr>                             </vt:lpstr>
      <vt:lpstr>Mise en œuvre des opérations de génie des procédés</vt:lpstr>
      <vt:lpstr>Présentation PowerPoint</vt:lpstr>
      <vt:lpstr>Equations de conservation </vt:lpstr>
      <vt:lpstr>Equations de conservation de la matière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Expression du bilan matière</vt:lpstr>
      <vt:lpstr>Systèmes particuliers intéressants </vt:lpstr>
      <vt:lpstr>Choix de la base de temps et du volume de contrôle</vt:lpstr>
      <vt:lpstr>Présentation PowerPoint</vt:lpstr>
    </vt:vector>
  </TitlesOfParts>
  <Manager/>
  <Company>ecole centrale paris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Génie des Procédés Chapitre 2</dc:title>
  <dc:subject/>
  <dc:creator>dominique pareau</dc:creator>
  <cp:keywords/>
  <dc:description/>
  <cp:lastModifiedBy>dominique pareau</cp:lastModifiedBy>
  <cp:revision>146</cp:revision>
  <dcterms:created xsi:type="dcterms:W3CDTF">2020-03-04T11:22:25Z</dcterms:created>
  <dcterms:modified xsi:type="dcterms:W3CDTF">2020-03-09T15:11:16Z</dcterms:modified>
  <cp:category/>
</cp:coreProperties>
</file>