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85" r:id="rId2"/>
    <p:sldId id="328" r:id="rId3"/>
    <p:sldId id="279" r:id="rId4"/>
    <p:sldId id="287" r:id="rId5"/>
    <p:sldId id="280" r:id="rId6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25406" indent="-215878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641284" indent="-21111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857161" indent="-212703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073038" indent="-212703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5763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2916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068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221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LWhM0xsxGteIxjpRQLvEUA==" hashData="duTJefYBV0M1HLRgunloASCNmWs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ique parea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2B6"/>
    <a:srgbClr val="FF00FF"/>
    <a:srgbClr val="FF99CC"/>
    <a:srgbClr val="FFCC00"/>
    <a:srgbClr val="9999FF"/>
    <a:srgbClr val="FFFF66"/>
    <a:srgbClr val="CC3300"/>
    <a:srgbClr val="FF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06" autoAdjust="0"/>
  </p:normalViewPr>
  <p:slideViewPr>
    <p:cSldViewPr>
      <p:cViewPr>
        <p:scale>
          <a:sx n="100" d="100"/>
          <a:sy n="100" d="100"/>
        </p:scale>
        <p:origin x="-712" y="16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8"/>
    </p:cViewPr>
  </p:sorterViewPr>
  <p:notesViewPr>
    <p:cSldViewPr>
      <p:cViewPr varScale="1">
        <p:scale>
          <a:sx n="73" d="100"/>
          <a:sy n="73" d="100"/>
        </p:scale>
        <p:origin x="-2106" y="-120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EA06-5311-4A01-A945-9B9149F3B656}" type="datetimeFigureOut">
              <a:rPr lang="fr-FR" smtClean="0"/>
              <a:t>14/03/20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2C7CD-5379-4D68-A419-92C96894A7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6619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5238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8D52C22-8283-4DB2-AF61-0C772ABE26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0911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5" indent="0" algn="ctr">
              <a:buNone/>
              <a:defRPr/>
            </a:lvl3pPr>
            <a:lvl4pPr marL="1371457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6" indent="0" algn="ctr">
              <a:buNone/>
              <a:defRPr/>
            </a:lvl7pPr>
            <a:lvl8pPr marL="3200068" indent="0" algn="ctr">
              <a:buNone/>
              <a:defRPr/>
            </a:lvl8pPr>
            <a:lvl9pPr marL="3657221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904D73-7E6C-44F9-9C4A-5F512637271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3F3C1B-ADB7-4BB6-97EE-34C60021772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0912" y="301625"/>
            <a:ext cx="2265363" cy="64484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4825" y="301625"/>
            <a:ext cx="6643688" cy="64484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5D4EA3-4662-4236-A7B7-77B113602A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504825" y="301625"/>
            <a:ext cx="9061450" cy="64484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04825" y="6886576"/>
            <a:ext cx="2338388" cy="5127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345598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16FC3D19-6F74-4FA9-B904-2578FBEEB9B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6"/>
            <a:ext cx="9061450" cy="12541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04825" y="1768476"/>
            <a:ext cx="4454525" cy="498157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11750" y="1768475"/>
            <a:ext cx="4454525" cy="241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11750" y="4335463"/>
            <a:ext cx="4454525" cy="241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504825" y="6886576"/>
            <a:ext cx="2338388" cy="5127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1"/>
          </p:nvPr>
        </p:nvSpPr>
        <p:spPr>
          <a:xfrm>
            <a:off x="345598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EA212040-10D3-4175-AB8F-4B4D7A65331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338412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89FAB426-E826-4B1E-AC63-A35E856E459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5" indent="0">
              <a:buNone/>
              <a:defRPr sz="1700"/>
            </a:lvl3pPr>
            <a:lvl4pPr marL="1371457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6" indent="0">
              <a:buNone/>
              <a:defRPr sz="1400"/>
            </a:lvl7pPr>
            <a:lvl8pPr marL="3200068" indent="0">
              <a:buNone/>
              <a:defRPr sz="1400"/>
            </a:lvl8pPr>
            <a:lvl9pPr marL="365722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E7931E-6F56-4905-B221-9716D5C4C30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825" y="1768476"/>
            <a:ext cx="4454525" cy="49815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1750" y="1768476"/>
            <a:ext cx="4454525" cy="49815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EFC4212-25F3-4A48-B32F-9476E8E601D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B41D977-EA38-40F3-83D8-F1C6EF6024C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CA308B-AF9B-4D7F-AC2A-5B588D7DD77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670BC2-53EF-42C3-A436-50838F4E111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B6BEB6-60EF-4800-B02E-BA696E67282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6804C8-6434-42AE-9B9D-A534CA5F0F6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1626"/>
            <a:ext cx="9061450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</a:t>
            </a:r>
            <a:r>
              <a:rPr lang="en-GB" dirty="0" err="1" smtClean="0"/>
              <a:t>éditer</a:t>
            </a:r>
            <a:r>
              <a:rPr lang="en-GB" dirty="0" smtClean="0"/>
              <a:t> le format du </a:t>
            </a:r>
            <a:r>
              <a:rPr lang="en-GB" dirty="0" err="1" smtClean="0"/>
              <a:t>texte</a:t>
            </a:r>
            <a:r>
              <a:rPr lang="en-GB" dirty="0" smtClean="0"/>
              <a:t>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8476"/>
            <a:ext cx="9061450" cy="4981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</a:t>
            </a:r>
            <a:r>
              <a:rPr lang="en-GB" dirty="0" err="1" smtClean="0"/>
              <a:t>éditer</a:t>
            </a:r>
            <a:r>
              <a:rPr lang="en-GB" dirty="0" smtClean="0"/>
              <a:t> le format du plan de </a:t>
            </a:r>
            <a:r>
              <a:rPr lang="en-GB" dirty="0" err="1" smtClean="0"/>
              <a:t>texte</a:t>
            </a:r>
            <a:endParaRPr lang="en-GB" dirty="0" smtClean="0"/>
          </a:p>
          <a:p>
            <a:pPr lvl="1"/>
            <a:r>
              <a:rPr lang="en-GB" dirty="0" smtClean="0"/>
              <a:t>Second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2"/>
            <a:r>
              <a:rPr lang="en-GB" dirty="0" err="1" smtClean="0"/>
              <a:t>Troisième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3"/>
            <a:r>
              <a:rPr lang="en-GB" dirty="0" err="1" smtClean="0"/>
              <a:t>Quatrième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Cinquième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Sixième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Septième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Huitième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Neuvième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4825" y="6886576"/>
            <a:ext cx="2338388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0534" algn="l"/>
                <a:tab pos="3142924" algn="l"/>
                <a:tab pos="3592141" algn="l"/>
                <a:tab pos="4039770" algn="l"/>
                <a:tab pos="4490573" algn="l"/>
                <a:tab pos="4939788" algn="l"/>
                <a:tab pos="5389005" algn="l"/>
                <a:tab pos="5833459" algn="l"/>
                <a:tab pos="6287437" algn="l"/>
                <a:tab pos="6736651" algn="l"/>
                <a:tab pos="7184280" algn="l"/>
                <a:tab pos="7630322" algn="l"/>
                <a:tab pos="8084300" algn="l"/>
                <a:tab pos="8533515" algn="l"/>
                <a:tab pos="8977969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rot="16200000" flipH="1" flipV="1">
            <a:off x="1584708" y="5542645"/>
            <a:ext cx="465138" cy="3565749"/>
          </a:xfrm>
          <a:prstGeom prst="rect">
            <a:avLst/>
          </a:prstGeom>
          <a:solidFill>
            <a:srgbClr val="C5000B"/>
          </a:solidFill>
          <a:ln w="9360">
            <a:solidFill>
              <a:srgbClr val="FF0000"/>
            </a:solidFill>
            <a:round/>
            <a:headEnd/>
            <a:tailEnd/>
          </a:ln>
          <a:effectLst/>
        </p:spPr>
        <p:txBody>
          <a:bodyPr rot="10800000" vert="eaVert" wrap="none" lIns="91401" tIns="45701" rIns="91401" bIns="45701" anchor="ctr"/>
          <a:lstStyle/>
          <a:p>
            <a:pPr algn="r"/>
            <a:endParaRPr lang="en-GB" sz="1400" b="0" baseline="0" dirty="0" smtClean="0"/>
          </a:p>
          <a:p>
            <a:pPr algn="r"/>
            <a:r>
              <a:rPr lang="en-GB" sz="1400" b="0" baseline="0" dirty="0" smtClean="0"/>
              <a:t>Mars 2020</a:t>
            </a:r>
            <a:endParaRPr lang="en-GB" sz="1400" b="0" dirty="0"/>
          </a:p>
          <a:p>
            <a:pPr algn="r"/>
            <a:endParaRPr lang="fr-FR" sz="1700" b="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45362" y="6499226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72560" y="7301879"/>
            <a:ext cx="2339975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0534" algn="l"/>
                <a:tab pos="3142924" algn="l"/>
                <a:tab pos="3592141" algn="l"/>
                <a:tab pos="4039770" algn="l"/>
                <a:tab pos="4490573" algn="l"/>
                <a:tab pos="4939788" algn="l"/>
                <a:tab pos="5389005" algn="l"/>
                <a:tab pos="5833459" algn="l"/>
                <a:tab pos="6287437" algn="l"/>
                <a:tab pos="6736651" algn="l"/>
                <a:tab pos="7184280" algn="l"/>
                <a:tab pos="7630322" algn="l"/>
                <a:tab pos="8084300" algn="l"/>
                <a:tab pos="8533515" algn="l"/>
                <a:tab pos="8977969" algn="l"/>
              </a:tabLst>
              <a:defRPr sz="18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A3DBD61-D91A-E340-B256-BCCEB026979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ZoneTexte 1"/>
          <p:cNvSpPr txBox="1"/>
          <p:nvPr userDrawn="1"/>
        </p:nvSpPr>
        <p:spPr>
          <a:xfrm>
            <a:off x="1" y="7206502"/>
            <a:ext cx="1437205" cy="35316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fr-FR" dirty="0" smtClean="0"/>
              <a:t>D. PAREAU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FF0000"/>
          </a:solidFill>
          <a:effectLst/>
          <a:latin typeface="Times New Roman"/>
          <a:ea typeface="+mj-ea"/>
          <a:cs typeface="Times New Roman"/>
        </a:defRPr>
      </a:lvl1pPr>
      <a:lvl2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2pPr>
      <a:lvl3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3pPr>
      <a:lvl4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4pPr>
      <a:lvl5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5pPr>
      <a:lvl6pPr marL="457152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6pPr>
      <a:lvl7pPr marL="914305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7pPr>
      <a:lvl8pPr marL="1371457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8pPr>
      <a:lvl9pPr marL="1828610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9pPr>
    </p:titleStyle>
    <p:bodyStyle>
      <a:lvl1pPr marL="425406" indent="-320641" algn="l" defTabSz="449216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857161" indent="-285721" algn="l" defTabSz="449216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chemeClr val="tx1"/>
          </a:solidFill>
          <a:latin typeface="Times New Roman"/>
          <a:cs typeface="Times New Roman"/>
        </a:defRPr>
      </a:lvl2pPr>
      <a:lvl3pPr marL="1288916" indent="-212703" algn="l" defTabSz="449216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chemeClr val="tx1"/>
          </a:solidFill>
          <a:latin typeface="Times New Roman"/>
          <a:cs typeface="Times New Roman"/>
        </a:defRPr>
      </a:lvl3pPr>
      <a:lvl4pPr marL="1720672" indent="-209528" algn="l" defTabSz="449216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chemeClr val="tx1"/>
          </a:solidFill>
          <a:latin typeface="Times New Roman"/>
          <a:cs typeface="Times New Roman"/>
        </a:defRPr>
      </a:lvl4pPr>
      <a:lvl5pPr marL="2152427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Times New Roman"/>
          <a:cs typeface="Times New Roman"/>
        </a:defRPr>
      </a:lvl5pPr>
      <a:lvl6pPr marL="2609580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6pPr>
      <a:lvl7pPr marL="3066732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7pPr>
      <a:lvl8pPr marL="3523884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8pPr>
      <a:lvl9pPr marL="3981037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media" Target="../media/media10.wav"/><Relationship Id="rId12" Type="http://schemas.openxmlformats.org/officeDocument/2006/relationships/audio" Target="../media/media10.wav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microsoft.com/office/2007/relationships/media" Target="../media/media7.wav"/><Relationship Id="rId6" Type="http://schemas.openxmlformats.org/officeDocument/2006/relationships/audio" Target="../media/media7.wav"/><Relationship Id="rId7" Type="http://schemas.microsoft.com/office/2007/relationships/media" Target="../media/media8.wav"/><Relationship Id="rId8" Type="http://schemas.openxmlformats.org/officeDocument/2006/relationships/audio" Target="../media/media8.wav"/><Relationship Id="rId9" Type="http://schemas.microsoft.com/office/2007/relationships/media" Target="../media/media9.wav"/><Relationship Id="rId10" Type="http://schemas.openxmlformats.org/officeDocument/2006/relationships/audio" Target="../media/media9.wav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4.wav"/><Relationship Id="rId20" Type="http://schemas.openxmlformats.org/officeDocument/2006/relationships/image" Target="../media/image7.emf"/><Relationship Id="rId21" Type="http://schemas.openxmlformats.org/officeDocument/2006/relationships/image" Target="../media/image3.png"/><Relationship Id="rId10" Type="http://schemas.microsoft.com/office/2007/relationships/media" Target="../media/media15.wav"/><Relationship Id="rId11" Type="http://schemas.openxmlformats.org/officeDocument/2006/relationships/audio" Target="../media/media15.wav"/><Relationship Id="rId12" Type="http://schemas.openxmlformats.org/officeDocument/2006/relationships/slideLayout" Target="../slideLayouts/slideLayout2.xml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4.emf"/><Relationship Id="rId15" Type="http://schemas.openxmlformats.org/officeDocument/2006/relationships/oleObject" Target="../embeddings/oleObject2.bin"/><Relationship Id="rId16" Type="http://schemas.openxmlformats.org/officeDocument/2006/relationships/image" Target="../media/image5.emf"/><Relationship Id="rId17" Type="http://schemas.openxmlformats.org/officeDocument/2006/relationships/oleObject" Target="../embeddings/oleObject3.bin"/><Relationship Id="rId18" Type="http://schemas.openxmlformats.org/officeDocument/2006/relationships/image" Target="../media/image6.emf"/><Relationship Id="rId1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microsoft.com/office/2007/relationships/media" Target="../media/media11.wav"/><Relationship Id="rId3" Type="http://schemas.openxmlformats.org/officeDocument/2006/relationships/audio" Target="../media/media11.wav"/><Relationship Id="rId4" Type="http://schemas.microsoft.com/office/2007/relationships/media" Target="../media/media12.wav"/><Relationship Id="rId5" Type="http://schemas.openxmlformats.org/officeDocument/2006/relationships/audio" Target="../media/media12.wav"/><Relationship Id="rId6" Type="http://schemas.microsoft.com/office/2007/relationships/media" Target="../media/media13.wav"/><Relationship Id="rId7" Type="http://schemas.openxmlformats.org/officeDocument/2006/relationships/audio" Target="../media/media13.wav"/><Relationship Id="rId8" Type="http://schemas.microsoft.com/office/2007/relationships/media" Target="../media/media14.wa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audio" Target="../media/media20.wav"/><Relationship Id="rId12" Type="http://schemas.openxmlformats.org/officeDocument/2006/relationships/slideLayout" Target="../slideLayouts/slideLayout12.xml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8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9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10.emf"/><Relationship Id="rId19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microsoft.com/office/2007/relationships/media" Target="../media/media16.wav"/><Relationship Id="rId3" Type="http://schemas.openxmlformats.org/officeDocument/2006/relationships/audio" Target="../media/media16.wav"/><Relationship Id="rId4" Type="http://schemas.microsoft.com/office/2007/relationships/media" Target="../media/media17.wav"/><Relationship Id="rId5" Type="http://schemas.openxmlformats.org/officeDocument/2006/relationships/audio" Target="../media/media17.wav"/><Relationship Id="rId6" Type="http://schemas.microsoft.com/office/2007/relationships/media" Target="../media/media18.wav"/><Relationship Id="rId7" Type="http://schemas.openxmlformats.org/officeDocument/2006/relationships/audio" Target="../media/media18.wav"/><Relationship Id="rId8" Type="http://schemas.microsoft.com/office/2007/relationships/media" Target="../media/media19.wav"/><Relationship Id="rId9" Type="http://schemas.openxmlformats.org/officeDocument/2006/relationships/audio" Target="../media/media19.wav"/><Relationship Id="rId10" Type="http://schemas.microsoft.com/office/2007/relationships/media" Target="../media/media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56626C7-B1C7-49BB-97B3-BE50D4ACE4F2}" type="slidenum">
              <a:rPr lang="fr-FR"/>
              <a:pPr/>
              <a:t>1</a:t>
            </a:fld>
            <a:endParaRPr lang="fr-FR"/>
          </a:p>
        </p:txBody>
      </p:sp>
      <p:pic>
        <p:nvPicPr>
          <p:cNvPr id="46082" name="Picture 2" descr="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225" y="525464"/>
            <a:ext cx="4352925" cy="64039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5472360" y="1907629"/>
            <a:ext cx="4445000" cy="3095625"/>
          </a:xfrm>
          <a:ln/>
        </p:spPr>
        <p:txBody>
          <a:bodyPr/>
          <a:lstStyle/>
          <a:p>
            <a:pPr defTabSz="407946"/>
            <a:r>
              <a:rPr lang="fr-FR" sz="3200" b="1" dirty="0" smtClean="0"/>
              <a:t>Réacteur </a:t>
            </a:r>
            <a:r>
              <a:rPr lang="fr-FR" sz="3200" b="1" dirty="0"/>
              <a:t>discontinu</a:t>
            </a:r>
            <a:br>
              <a:rPr lang="fr-FR" sz="3200" b="1" dirty="0"/>
            </a:br>
            <a:r>
              <a:rPr lang="fr-FR" sz="3200" b="1" dirty="0"/>
              <a:t>parfaitement agité</a:t>
            </a:r>
            <a:br>
              <a:rPr lang="fr-FR" sz="3200" b="1" dirty="0"/>
            </a:br>
            <a:r>
              <a:rPr lang="fr-FR" sz="3200" b="1" dirty="0"/>
              <a:t>(ou réacteur fermé, ou réacteur batch</a:t>
            </a:r>
            <a:r>
              <a:rPr lang="fr-FR" sz="3200" b="1" dirty="0" smtClean="0"/>
              <a:t>)</a:t>
            </a:r>
            <a:br>
              <a:rPr lang="fr-FR" sz="3200" b="1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Partie 1: Bilan Matière</a:t>
            </a:r>
            <a:endParaRPr lang="fr-FR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4568" y="6114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08BF1D3-C750-4D5A-AD6A-15C9D2742A47}" type="slidenum">
              <a:rPr lang="fr-FR">
                <a:latin typeface="Times New Roman"/>
                <a:cs typeface="Times New Roman"/>
              </a:rPr>
              <a:pPr/>
              <a:t>2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808" y="14833"/>
            <a:ext cx="8568704" cy="1081088"/>
          </a:xfrm>
        </p:spPr>
        <p:txBody>
          <a:bodyPr/>
          <a:lstStyle/>
          <a:p>
            <a:pPr defTabSz="407946"/>
            <a:r>
              <a:rPr lang="fr-FR" sz="3200" dirty="0"/>
              <a:t>Modélisation d’un réacteur discontinu parfaitement </a:t>
            </a:r>
            <a:r>
              <a:rPr lang="fr-FR" sz="3200" dirty="0" smtClean="0"/>
              <a:t>agité</a:t>
            </a:r>
            <a:endParaRPr lang="fr-FR" sz="3200" dirty="0"/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112320" y="2867417"/>
            <a:ext cx="4197372" cy="84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Ni entrée, ni sortie de matière:</a:t>
            </a:r>
          </a:p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4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Flux entrée 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4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Flux Sortie 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= 0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040313" y="4307577"/>
            <a:ext cx="4515668" cy="84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Parfaitement agité </a:t>
            </a:r>
          </a:p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 Vitesse </a:t>
            </a:r>
            <a:r>
              <a:rPr lang="fr-FR" sz="2400" b="0" dirty="0" err="1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r</a:t>
            </a:r>
            <a:r>
              <a:rPr lang="fr-FR" sz="2400" b="0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A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 constante dans tout V</a:t>
            </a:r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1223962" y="3132139"/>
            <a:ext cx="1585913" cy="2681287"/>
            <a:chOff x="567" y="1389"/>
            <a:chExt cx="907" cy="1532"/>
          </a:xfrm>
        </p:grpSpPr>
        <p:grpSp>
          <p:nvGrpSpPr>
            <p:cNvPr id="91142" name="Group 6"/>
            <p:cNvGrpSpPr>
              <a:grpSpLocks/>
            </p:cNvGrpSpPr>
            <p:nvPr/>
          </p:nvGrpSpPr>
          <p:grpSpPr bwMode="auto">
            <a:xfrm>
              <a:off x="567" y="1389"/>
              <a:ext cx="907" cy="1532"/>
              <a:chOff x="1111" y="1626"/>
              <a:chExt cx="907" cy="1532"/>
            </a:xfrm>
          </p:grpSpPr>
          <p:sp>
            <p:nvSpPr>
              <p:cNvPr id="91143" name="Rectangle 7"/>
              <p:cNvSpPr>
                <a:spLocks noChangeArrowheads="1"/>
              </p:cNvSpPr>
              <p:nvPr/>
            </p:nvSpPr>
            <p:spPr bwMode="auto">
              <a:xfrm>
                <a:off x="1111" y="1888"/>
                <a:ext cx="907" cy="127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91144" name="Line 8"/>
              <p:cNvSpPr>
                <a:spLocks noChangeShapeType="1"/>
              </p:cNvSpPr>
              <p:nvPr/>
            </p:nvSpPr>
            <p:spPr bwMode="auto">
              <a:xfrm>
                <a:off x="1565" y="1626"/>
                <a:ext cx="0" cy="108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91145" name="Group 9"/>
              <p:cNvGrpSpPr>
                <a:grpSpLocks/>
              </p:cNvGrpSpPr>
              <p:nvPr/>
            </p:nvGrpSpPr>
            <p:grpSpPr bwMode="auto">
              <a:xfrm>
                <a:off x="1297" y="2614"/>
                <a:ext cx="522" cy="229"/>
                <a:chOff x="2290" y="2906"/>
                <a:chExt cx="522" cy="229"/>
              </a:xfrm>
            </p:grpSpPr>
            <p:sp>
              <p:nvSpPr>
                <p:cNvPr id="91146" name="AutoShape 10"/>
                <p:cNvSpPr>
                  <a:spLocks noChangeArrowheads="1"/>
                </p:cNvSpPr>
                <p:nvPr/>
              </p:nvSpPr>
              <p:spPr bwMode="auto">
                <a:xfrm rot="-5400000">
                  <a:off x="2562" y="2886"/>
                  <a:ext cx="227" cy="2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1147" name="AutoShape 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312" y="2884"/>
                  <a:ext cx="227" cy="27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91148" name="Text Box 12"/>
            <p:cNvSpPr txBox="1">
              <a:spLocks noChangeArrowheads="1"/>
            </p:cNvSpPr>
            <p:nvPr/>
          </p:nvSpPr>
          <p:spPr bwMode="auto">
            <a:xfrm>
              <a:off x="599" y="1778"/>
              <a:ext cx="278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100" b="0">
                  <a:solidFill>
                    <a:schemeClr val="tx1"/>
                  </a:solidFill>
                  <a:latin typeface="Times New Roman"/>
                  <a:cs typeface="Times New Roman"/>
                </a:rPr>
                <a:t>V</a:t>
              </a:r>
            </a:p>
          </p:txBody>
        </p:sp>
      </p:grpSp>
      <p:sp>
        <p:nvSpPr>
          <p:cNvPr id="91160" name="Text Box 24"/>
          <p:cNvSpPr txBox="1">
            <a:spLocks noChangeArrowheads="1"/>
          </p:cNvSpPr>
          <p:nvPr/>
        </p:nvSpPr>
        <p:spPr bwMode="auto">
          <a:xfrm>
            <a:off x="5040314" y="5675729"/>
            <a:ext cx="3781393" cy="84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fr-FR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, C</a:t>
            </a:r>
            <a:r>
              <a:rPr lang="fr-FR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, C</a:t>
            </a:r>
            <a:r>
              <a:rPr lang="fr-FR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varient avec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 </a:t>
            </a:r>
            <a:r>
              <a:rPr lang="fr-FR" sz="2400" b="0" dirty="0" err="1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r</a:t>
            </a:r>
            <a:r>
              <a:rPr lang="fr-FR" sz="2400" b="0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A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 varie avec </a:t>
            </a:r>
            <a:r>
              <a:rPr lang="fr-FR" sz="2400" b="0" dirty="0" err="1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t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    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400" b="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= </a:t>
            </a:r>
            <a:r>
              <a:rPr lang="fr-FR" sz="2400" b="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dt</a:t>
            </a:r>
            <a:endParaRPr lang="fr-FR" sz="2400" b="0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91170" name="Text Box 34"/>
          <p:cNvSpPr txBox="1">
            <a:spLocks noChangeArrowheads="1"/>
          </p:cNvSpPr>
          <p:nvPr/>
        </p:nvSpPr>
        <p:spPr bwMode="auto">
          <a:xfrm>
            <a:off x="719138" y="2555876"/>
            <a:ext cx="2738238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 err="1">
                <a:solidFill>
                  <a:schemeClr val="accent2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>
                <a:solidFill>
                  <a:schemeClr val="accent2"/>
                </a:solidFill>
                <a:latin typeface="Times New Roman"/>
                <a:cs typeface="Times New Roman"/>
              </a:rPr>
              <a:t> = 0 : C</a:t>
            </a:r>
            <a:r>
              <a:rPr lang="fr-FR" sz="2400" baseline="-25000" dirty="0">
                <a:solidFill>
                  <a:schemeClr val="accent2"/>
                </a:solidFill>
                <a:latin typeface="Times New Roman"/>
                <a:cs typeface="Times New Roman"/>
              </a:rPr>
              <a:t>A</a:t>
            </a:r>
            <a:r>
              <a:rPr lang="fr-FR" sz="24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0</a:t>
            </a:r>
            <a:r>
              <a:rPr lang="fr-FR" sz="2400" dirty="0">
                <a:solidFill>
                  <a:schemeClr val="accent2"/>
                </a:solidFill>
                <a:latin typeface="Times New Roman"/>
                <a:cs typeface="Times New Roman"/>
              </a:rPr>
              <a:t>, C</a:t>
            </a:r>
            <a:r>
              <a:rPr lang="fr-FR" sz="2400" baseline="-25000" dirty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fr-FR" sz="24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0</a:t>
            </a:r>
            <a:r>
              <a:rPr lang="fr-FR" sz="2400" dirty="0">
                <a:solidFill>
                  <a:schemeClr val="accent2"/>
                </a:solidFill>
                <a:latin typeface="Times New Roman"/>
                <a:cs typeface="Times New Roman"/>
              </a:rPr>
              <a:t>, C</a:t>
            </a:r>
            <a:r>
              <a:rPr lang="fr-FR" sz="2400" baseline="-25000" dirty="0">
                <a:solidFill>
                  <a:schemeClr val="accent2"/>
                </a:solidFill>
                <a:latin typeface="Times New Roman"/>
                <a:cs typeface="Times New Roman"/>
              </a:rPr>
              <a:t>P</a:t>
            </a:r>
            <a:r>
              <a:rPr lang="fr-FR" sz="2400" baseline="30000" dirty="0">
                <a:solidFill>
                  <a:schemeClr val="accent2"/>
                </a:solidFill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91173" name="Text Box 37"/>
          <p:cNvSpPr txBox="1">
            <a:spLocks noChangeArrowheads="1"/>
          </p:cNvSpPr>
          <p:nvPr/>
        </p:nvSpPr>
        <p:spPr bwMode="auto">
          <a:xfrm>
            <a:off x="791840" y="6084093"/>
            <a:ext cx="2464116" cy="53263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800">
                <a:solidFill>
                  <a:schemeClr val="accent2"/>
                </a:solidFill>
                <a:latin typeface="Times New Roman"/>
                <a:cs typeface="Times New Roman"/>
              </a:rPr>
              <a:t>t : C</a:t>
            </a:r>
            <a:r>
              <a:rPr lang="fr-FR" sz="2800" baseline="-25000">
                <a:solidFill>
                  <a:schemeClr val="accent2"/>
                </a:solidFill>
                <a:latin typeface="Times New Roman"/>
                <a:cs typeface="Times New Roman"/>
              </a:rPr>
              <a:t>A</a:t>
            </a:r>
            <a:r>
              <a:rPr lang="fr-FR" sz="2800">
                <a:solidFill>
                  <a:schemeClr val="accent2"/>
                </a:solidFill>
                <a:latin typeface="Times New Roman"/>
                <a:cs typeface="Times New Roman"/>
              </a:rPr>
              <a:t>, C</a:t>
            </a:r>
            <a:r>
              <a:rPr lang="fr-FR" sz="2800" baseline="-2500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fr-FR" sz="2800">
                <a:solidFill>
                  <a:schemeClr val="accent2"/>
                </a:solidFill>
                <a:latin typeface="Times New Roman"/>
                <a:cs typeface="Times New Roman"/>
              </a:rPr>
              <a:t>, C</a:t>
            </a:r>
            <a:r>
              <a:rPr lang="fr-FR" sz="2800" baseline="-25000">
                <a:solidFill>
                  <a:schemeClr val="accent2"/>
                </a:solidFill>
                <a:latin typeface="Times New Roman"/>
                <a:cs typeface="Times New Roman"/>
              </a:rPr>
              <a:t>P </a:t>
            </a:r>
            <a:r>
              <a:rPr lang="fr-FR" sz="2800">
                <a:solidFill>
                  <a:schemeClr val="accent2"/>
                </a:solidFill>
                <a:latin typeface="Times New Roman"/>
                <a:cs typeface="Times New Roman"/>
              </a:rPr>
              <a:t>?</a:t>
            </a:r>
          </a:p>
        </p:txBody>
      </p:sp>
      <p:grpSp>
        <p:nvGrpSpPr>
          <p:cNvPr id="91176" name="Group 40"/>
          <p:cNvGrpSpPr>
            <a:grpSpLocks/>
          </p:cNvGrpSpPr>
          <p:nvPr/>
        </p:nvGrpSpPr>
        <p:grpSpPr bwMode="auto">
          <a:xfrm>
            <a:off x="360363" y="1331914"/>
            <a:ext cx="6776191" cy="1018623"/>
            <a:chOff x="113" y="75"/>
            <a:chExt cx="3873" cy="584"/>
          </a:xfrm>
        </p:grpSpPr>
        <p:sp>
          <p:nvSpPr>
            <p:cNvPr id="91177" name="Text Box 41"/>
            <p:cNvSpPr txBox="1">
              <a:spLocks noChangeArrowheads="1"/>
            </p:cNvSpPr>
            <p:nvPr/>
          </p:nvSpPr>
          <p:spPr bwMode="auto">
            <a:xfrm>
              <a:off x="113" y="75"/>
              <a:ext cx="387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Exemple : A + 2 B </a:t>
              </a:r>
              <a:r>
                <a:rPr lang="fr-FR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 P,   réaction en phase liquide </a:t>
              </a:r>
            </a:p>
          </p:txBody>
        </p:sp>
        <p:sp>
          <p:nvSpPr>
            <p:cNvPr id="91178" name="Text Box 42"/>
            <p:cNvSpPr txBox="1">
              <a:spLocks noChangeArrowheads="1"/>
            </p:cNvSpPr>
            <p:nvPr/>
          </p:nvSpPr>
          <p:spPr bwMode="auto">
            <a:xfrm>
              <a:off x="158" y="389"/>
              <a:ext cx="2887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A, B, P en solution dans eau ou solvant</a:t>
              </a:r>
              <a:endParaRPr lang="fr-FR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6656" y="1403573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768" y="4067869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2440" y="67468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26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76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465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96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1139" grpId="0" animBg="1"/>
      <p:bldP spid="91140" grpId="0" animBg="1"/>
      <p:bldP spid="91160" grpId="0" animBg="1"/>
      <p:bldP spid="91170" grpId="0"/>
      <p:bldP spid="911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6959B66-8166-4D65-A8F3-4614BA489DDA}" type="slidenum">
              <a:rPr lang="fr-FR">
                <a:latin typeface="Times New Roman"/>
                <a:cs typeface="Times New Roman"/>
              </a:rPr>
              <a:pPr/>
              <a:t>3</a:t>
            </a:fld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39943" name="Group 7"/>
          <p:cNvGrpSpPr>
            <a:grpSpLocks/>
          </p:cNvGrpSpPr>
          <p:nvPr/>
        </p:nvGrpSpPr>
        <p:grpSpPr bwMode="auto">
          <a:xfrm>
            <a:off x="198438" y="1692275"/>
            <a:ext cx="9882188" cy="2646688"/>
            <a:chOff x="113" y="1071"/>
            <a:chExt cx="5647" cy="1512"/>
          </a:xfrm>
        </p:grpSpPr>
        <p:grpSp>
          <p:nvGrpSpPr>
            <p:cNvPr id="39944" name="Group 8"/>
            <p:cNvGrpSpPr>
              <a:grpSpLocks/>
            </p:cNvGrpSpPr>
            <p:nvPr/>
          </p:nvGrpSpPr>
          <p:grpSpPr bwMode="auto">
            <a:xfrm>
              <a:off x="5103" y="2115"/>
              <a:ext cx="370" cy="468"/>
              <a:chOff x="4377" y="2750"/>
              <a:chExt cx="370" cy="468"/>
            </a:xfrm>
          </p:grpSpPr>
          <p:sp>
            <p:nvSpPr>
              <p:cNvPr id="39945" name="Text Box 9"/>
              <p:cNvSpPr txBox="1">
                <a:spLocks noChangeArrowheads="1"/>
              </p:cNvSpPr>
              <p:nvPr/>
            </p:nvSpPr>
            <p:spPr bwMode="auto">
              <a:xfrm>
                <a:off x="4377" y="2931"/>
                <a:ext cx="370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 b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[R]</a:t>
                </a:r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 flipV="1">
                <a:off x="4513" y="2750"/>
                <a:ext cx="0" cy="191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9947" name="Group 11"/>
            <p:cNvGrpSpPr>
              <a:grpSpLocks/>
            </p:cNvGrpSpPr>
            <p:nvPr/>
          </p:nvGrpSpPr>
          <p:grpSpPr bwMode="auto">
            <a:xfrm>
              <a:off x="113" y="1071"/>
              <a:ext cx="5647" cy="953"/>
              <a:chOff x="113" y="1071"/>
              <a:chExt cx="5647" cy="953"/>
            </a:xfrm>
          </p:grpSpPr>
          <p:sp>
            <p:nvSpPr>
              <p:cNvPr id="39948" name="AutoShape 12"/>
              <p:cNvSpPr>
                <a:spLocks noChangeArrowheads="1"/>
              </p:cNvSpPr>
              <p:nvPr/>
            </p:nvSpPr>
            <p:spPr bwMode="auto">
              <a:xfrm>
                <a:off x="3742" y="1071"/>
                <a:ext cx="907" cy="953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113" y="1071"/>
                <a:ext cx="5647" cy="953"/>
                <a:chOff x="113" y="1071"/>
                <a:chExt cx="5647" cy="953"/>
              </a:xfrm>
            </p:grpSpPr>
            <p:sp>
              <p:nvSpPr>
                <p:cNvPr id="3995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830" y="1071"/>
                  <a:ext cx="889" cy="8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61" tIns="50382" rIns="100761" bIns="50382">
                  <a:spAutoFit/>
                </a:bodyPr>
                <a:lstStyle/>
                <a:p>
                  <a:pPr algn="ctr"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Nb de moles de A </a:t>
                  </a:r>
                  <a:r>
                    <a:rPr lang="fr-FR" b="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transformées 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dans 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V pendant </a:t>
                  </a:r>
                  <a:r>
                    <a:rPr lang="fr-FR" b="0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t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</a:t>
                  </a:r>
                </a:p>
              </p:txBody>
            </p:sp>
            <p:sp>
              <p:nvSpPr>
                <p:cNvPr id="3995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649" y="1403"/>
                  <a:ext cx="207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61" tIns="50382" rIns="100761" bIns="50382">
                  <a:spAutoFit/>
                </a:bodyPr>
                <a:lstStyle/>
                <a:p>
                  <a:pPr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sz="2200" b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</a:t>
                  </a:r>
                </a:p>
              </p:txBody>
            </p:sp>
            <p:grpSp>
              <p:nvGrpSpPr>
                <p:cNvPr id="39952" name="Group 16"/>
                <p:cNvGrpSpPr>
                  <a:grpSpLocks/>
                </p:cNvGrpSpPr>
                <p:nvPr/>
              </p:nvGrpSpPr>
              <p:grpSpPr bwMode="auto">
                <a:xfrm>
                  <a:off x="113" y="1071"/>
                  <a:ext cx="4518" cy="953"/>
                  <a:chOff x="113" y="1071"/>
                  <a:chExt cx="4518" cy="953"/>
                </a:xfrm>
              </p:grpSpPr>
              <p:sp>
                <p:nvSpPr>
                  <p:cNvPr id="39953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" y="1434"/>
                    <a:ext cx="207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61" tIns="50382" rIns="100761" bIns="50382">
                    <a:spAutoFit/>
                  </a:bodyPr>
                  <a:lstStyle/>
                  <a:p>
                    <a:pPr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sz="2200" b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9954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1071"/>
                    <a:ext cx="844" cy="8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61" tIns="50382" rIns="100761" bIns="50382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Nb de moles de A présentes dans </a:t>
                    </a:r>
                    <a:r>
                      <a:rPr lang="fr-FR" b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V à la fin de t</a:t>
                    </a:r>
                    <a:r>
                      <a:rPr lang="fr-FR" b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</a:p>
                </p:txBody>
              </p:sp>
              <p:grpSp>
                <p:nvGrpSpPr>
                  <p:cNvPr id="39955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13" y="1071"/>
                    <a:ext cx="3403" cy="953"/>
                    <a:chOff x="113" y="1071"/>
                    <a:chExt cx="3403" cy="953"/>
                  </a:xfrm>
                </p:grpSpPr>
                <p:sp>
                  <p:nvSpPr>
                    <p:cNvPr id="39956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81" y="1434"/>
                      <a:ext cx="207" cy="25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100761" tIns="50382" rIns="100761" bIns="50382">
                      <a:spAutoFit/>
                    </a:bodyPr>
                    <a:lstStyle/>
                    <a:p>
                      <a:pPr defTabSz="1007959" hangingPunct="1">
                        <a:lnSpc>
                          <a:spcPct val="100000"/>
                        </a:lnSpc>
                        <a:buClrTx/>
                        <a:buSzTx/>
                      </a:pPr>
                      <a:r>
                        <a:rPr lang="fr-FR" sz="2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=</a:t>
                      </a:r>
                    </a:p>
                  </p:txBody>
                </p:sp>
                <p:sp>
                  <p:nvSpPr>
                    <p:cNvPr id="39957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83" y="1071"/>
                      <a:ext cx="815" cy="84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lIns="100761" tIns="50382" rIns="100761" bIns="50382">
                      <a:spAutoFit/>
                    </a:bodyPr>
                    <a:lstStyle/>
                    <a:p>
                      <a:pPr algn="ctr" defTabSz="1007959" hangingPunct="1">
                        <a:lnSpc>
                          <a:spcPct val="100000"/>
                        </a:lnSpc>
                        <a:buClrTx/>
                        <a:buSzTx/>
                      </a:pP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Nb de moles de A présentes dans </a:t>
                      </a: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V au début de t</a:t>
                      </a: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p:txBody>
                </p:sp>
                <p:sp>
                  <p:nvSpPr>
                    <p:cNvPr id="39958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44" y="1071"/>
                      <a:ext cx="772" cy="6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lIns="100761" tIns="50382" rIns="100761" bIns="50382">
                      <a:spAutoFit/>
                    </a:bodyPr>
                    <a:lstStyle/>
                    <a:p>
                      <a:pPr algn="ctr" defTabSz="1007959" hangingPunct="1">
                        <a:lnSpc>
                          <a:spcPct val="100000"/>
                        </a:lnSpc>
                        <a:buClrTx/>
                        <a:buSzTx/>
                      </a:pP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Nb de moles de A sortant de </a:t>
                      </a: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V pendant t</a:t>
                      </a: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p:txBody>
                </p:sp>
                <p:grpSp>
                  <p:nvGrpSpPr>
                    <p:cNvPr id="39959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3" y="1071"/>
                      <a:ext cx="2132" cy="953"/>
                      <a:chOff x="113" y="1071"/>
                      <a:chExt cx="2132" cy="953"/>
                    </a:xfrm>
                  </p:grpSpPr>
                  <p:sp>
                    <p:nvSpPr>
                      <p:cNvPr id="3996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3" y="1112"/>
                        <a:ext cx="816" cy="6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lIns="100761" tIns="50382" rIns="100761" bIns="50382">
                        <a:spAutoFit/>
                      </a:bodyPr>
                      <a:lstStyle/>
                      <a:p>
                        <a:pPr algn="ctr" defTabSz="1007959" hangingPunct="1">
                          <a:lnSpc>
                            <a:spcPct val="100000"/>
                          </a:lnSpc>
                          <a:buClrTx/>
                          <a:buSzTx/>
                        </a:pPr>
                        <a:r>
                          <a:rPr lang="fr-FR" b="0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Nb de moles de A entrant dans </a:t>
                        </a:r>
                        <a:r>
                          <a:rPr lang="fr-FR" b="0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  <a:sym typeface="Symbol" pitchFamily="18" charset="2"/>
                          </a:rPr>
                          <a:t>V pendant </a:t>
                        </a:r>
                        <a:r>
                          <a:rPr lang="fr-FR" b="0" dirty="0" err="1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  <a:sym typeface="Symbol" pitchFamily="18" charset="2"/>
                          </a:rPr>
                          <a:t>t</a:t>
                        </a:r>
                        <a:r>
                          <a:rPr lang="fr-FR" b="0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 </a:t>
                        </a:r>
                      </a:p>
                    </p:txBody>
                  </p:sp>
                  <p:sp>
                    <p:nvSpPr>
                      <p:cNvPr id="39961" name="AutoShap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3" y="1071"/>
                        <a:ext cx="907" cy="953"/>
                      </a:xfrm>
                      <a:prstGeom prst="bracketPair">
                        <a:avLst>
                          <a:gd name="adj" fmla="val 16667"/>
                        </a:avLst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fr-FR">
                          <a:latin typeface="Times New Roman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39962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27" y="1418"/>
                        <a:ext cx="207" cy="25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100761" tIns="50382" rIns="100761" bIns="50382">
                        <a:spAutoFit/>
                      </a:bodyPr>
                      <a:lstStyle/>
                      <a:p>
                        <a:pPr defTabSz="1007959" hangingPunct="1">
                          <a:lnSpc>
                            <a:spcPct val="100000"/>
                          </a:lnSpc>
                          <a:buClrTx/>
                          <a:buSzTx/>
                        </a:pPr>
                        <a:r>
                          <a:rPr lang="fr-FR" sz="2200" b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+</a:t>
                        </a:r>
                      </a:p>
                    </p:txBody>
                  </p:sp>
                  <p:sp>
                    <p:nvSpPr>
                      <p:cNvPr id="39963" name="AutoShap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8" y="1071"/>
                        <a:ext cx="907" cy="953"/>
                      </a:xfrm>
                      <a:prstGeom prst="bracketPair">
                        <a:avLst>
                          <a:gd name="adj" fmla="val 16667"/>
                        </a:avLst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fr-FR">
                          <a:latin typeface="Times New Roman"/>
                          <a:cs typeface="Times New Roman"/>
                        </a:endParaRPr>
                      </a:p>
                    </p:txBody>
                  </p:sp>
                </p:grpSp>
              </p:grpSp>
              <p:sp>
                <p:nvSpPr>
                  <p:cNvPr id="39964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071"/>
                    <a:ext cx="907" cy="953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sp>
              <p:nvSpPr>
                <p:cNvPr id="39965" name="AutoShape 29"/>
                <p:cNvSpPr>
                  <a:spLocks noChangeArrowheads="1"/>
                </p:cNvSpPr>
                <p:nvPr/>
              </p:nvSpPr>
              <p:spPr bwMode="auto">
                <a:xfrm>
                  <a:off x="4853" y="1071"/>
                  <a:ext cx="907" cy="953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fr-FR" b="0">
                    <a:latin typeface="Times New Roman"/>
                    <a:cs typeface="Times New Roman"/>
                  </a:endParaRPr>
                </a:p>
              </p:txBody>
            </p:sp>
          </p:grpSp>
        </p:grpSp>
        <p:grpSp>
          <p:nvGrpSpPr>
            <p:cNvPr id="39966" name="Group 30"/>
            <p:cNvGrpSpPr>
              <a:grpSpLocks/>
            </p:cNvGrpSpPr>
            <p:nvPr/>
          </p:nvGrpSpPr>
          <p:grpSpPr bwMode="auto">
            <a:xfrm>
              <a:off x="476" y="2115"/>
              <a:ext cx="360" cy="468"/>
              <a:chOff x="4377" y="2750"/>
              <a:chExt cx="360" cy="468"/>
            </a:xfrm>
          </p:grpSpPr>
          <p:sp>
            <p:nvSpPr>
              <p:cNvPr id="39967" name="Text Box 31"/>
              <p:cNvSpPr txBox="1">
                <a:spLocks noChangeArrowheads="1"/>
              </p:cNvSpPr>
              <p:nvPr/>
            </p:nvSpPr>
            <p:spPr bwMode="auto">
              <a:xfrm>
                <a:off x="4377" y="2931"/>
                <a:ext cx="360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 b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[E]</a:t>
                </a:r>
              </a:p>
            </p:txBody>
          </p:sp>
          <p:sp>
            <p:nvSpPr>
              <p:cNvPr id="39968" name="Line 32"/>
              <p:cNvSpPr>
                <a:spLocks noChangeShapeType="1"/>
              </p:cNvSpPr>
              <p:nvPr/>
            </p:nvSpPr>
            <p:spPr bwMode="auto">
              <a:xfrm flipV="1">
                <a:off x="4513" y="2750"/>
                <a:ext cx="0" cy="191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9969" name="Group 33"/>
            <p:cNvGrpSpPr>
              <a:grpSpLocks/>
            </p:cNvGrpSpPr>
            <p:nvPr/>
          </p:nvGrpSpPr>
          <p:grpSpPr bwMode="auto">
            <a:xfrm>
              <a:off x="1610" y="2115"/>
              <a:ext cx="381" cy="468"/>
              <a:chOff x="4377" y="2750"/>
              <a:chExt cx="381" cy="468"/>
            </a:xfrm>
          </p:grpSpPr>
          <p:sp>
            <p:nvSpPr>
              <p:cNvPr id="39970" name="Text Box 34"/>
              <p:cNvSpPr txBox="1">
                <a:spLocks noChangeArrowheads="1"/>
              </p:cNvSpPr>
              <p:nvPr/>
            </p:nvSpPr>
            <p:spPr bwMode="auto">
              <a:xfrm>
                <a:off x="4377" y="2931"/>
                <a:ext cx="381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 b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[D]</a:t>
                </a:r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/>
            </p:nvSpPr>
            <p:spPr bwMode="auto">
              <a:xfrm flipV="1">
                <a:off x="4513" y="2750"/>
                <a:ext cx="0" cy="191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9972" name="Group 36"/>
            <p:cNvGrpSpPr>
              <a:grpSpLocks/>
            </p:cNvGrpSpPr>
            <p:nvPr/>
          </p:nvGrpSpPr>
          <p:grpSpPr bwMode="auto">
            <a:xfrm>
              <a:off x="2971" y="2115"/>
              <a:ext cx="349" cy="468"/>
              <a:chOff x="4377" y="2750"/>
              <a:chExt cx="349" cy="468"/>
            </a:xfrm>
          </p:grpSpPr>
          <p:sp>
            <p:nvSpPr>
              <p:cNvPr id="39973" name="Text Box 37"/>
              <p:cNvSpPr txBox="1">
                <a:spLocks noChangeArrowheads="1"/>
              </p:cNvSpPr>
              <p:nvPr/>
            </p:nvSpPr>
            <p:spPr bwMode="auto">
              <a:xfrm>
                <a:off x="4377" y="2931"/>
                <a:ext cx="349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 b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[S]</a:t>
                </a:r>
              </a:p>
            </p:txBody>
          </p:sp>
          <p:sp>
            <p:nvSpPr>
              <p:cNvPr id="39974" name="Line 38"/>
              <p:cNvSpPr>
                <a:spLocks noChangeShapeType="1"/>
              </p:cNvSpPr>
              <p:nvPr/>
            </p:nvSpPr>
            <p:spPr bwMode="auto">
              <a:xfrm flipV="1">
                <a:off x="4513" y="2750"/>
                <a:ext cx="0" cy="191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9975" name="Group 39"/>
            <p:cNvGrpSpPr>
              <a:grpSpLocks/>
            </p:cNvGrpSpPr>
            <p:nvPr/>
          </p:nvGrpSpPr>
          <p:grpSpPr bwMode="auto">
            <a:xfrm>
              <a:off x="4059" y="2115"/>
              <a:ext cx="349" cy="468"/>
              <a:chOff x="4377" y="2750"/>
              <a:chExt cx="349" cy="468"/>
            </a:xfrm>
          </p:grpSpPr>
          <p:sp>
            <p:nvSpPr>
              <p:cNvPr id="39976" name="Text Box 40"/>
              <p:cNvSpPr txBox="1">
                <a:spLocks noChangeArrowheads="1"/>
              </p:cNvSpPr>
              <p:nvPr/>
            </p:nvSpPr>
            <p:spPr bwMode="auto">
              <a:xfrm>
                <a:off x="4377" y="2931"/>
                <a:ext cx="349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 b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[F]</a:t>
                </a:r>
              </a:p>
            </p:txBody>
          </p:sp>
          <p:sp>
            <p:nvSpPr>
              <p:cNvPr id="39977" name="Line 41"/>
              <p:cNvSpPr>
                <a:spLocks noChangeShapeType="1"/>
              </p:cNvSpPr>
              <p:nvPr/>
            </p:nvSpPr>
            <p:spPr bwMode="auto">
              <a:xfrm flipV="1">
                <a:off x="4513" y="2750"/>
                <a:ext cx="0" cy="191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grpSp>
        <p:nvGrpSpPr>
          <p:cNvPr id="39979" name="Group 43"/>
          <p:cNvGrpSpPr>
            <a:grpSpLocks/>
          </p:cNvGrpSpPr>
          <p:nvPr/>
        </p:nvGrpSpPr>
        <p:grpSpPr bwMode="auto">
          <a:xfrm>
            <a:off x="7977189" y="1"/>
            <a:ext cx="1768475" cy="1374775"/>
            <a:chOff x="989" y="1766"/>
            <a:chExt cx="1095" cy="778"/>
          </a:xfrm>
        </p:grpSpPr>
        <p:sp>
          <p:nvSpPr>
            <p:cNvPr id="39980" name="Freeform 44"/>
            <p:cNvSpPr>
              <a:spLocks/>
            </p:cNvSpPr>
            <p:nvPr/>
          </p:nvSpPr>
          <p:spPr bwMode="auto">
            <a:xfrm>
              <a:off x="989" y="1766"/>
              <a:ext cx="1095" cy="778"/>
            </a:xfrm>
            <a:custGeom>
              <a:avLst/>
              <a:gdLst/>
              <a:ahLst/>
              <a:cxnLst>
                <a:cxn ang="0">
                  <a:pos x="9" y="250"/>
                </a:cxn>
                <a:cxn ang="0">
                  <a:pos x="67" y="567"/>
                </a:cxn>
                <a:cxn ang="0">
                  <a:pos x="144" y="605"/>
                </a:cxn>
                <a:cxn ang="0">
                  <a:pos x="432" y="663"/>
                </a:cxn>
                <a:cxn ang="0">
                  <a:pos x="557" y="778"/>
                </a:cxn>
                <a:cxn ang="0">
                  <a:pos x="701" y="759"/>
                </a:cxn>
                <a:cxn ang="0">
                  <a:pos x="912" y="672"/>
                </a:cxn>
                <a:cxn ang="0">
                  <a:pos x="1017" y="615"/>
                </a:cxn>
                <a:cxn ang="0">
                  <a:pos x="1056" y="576"/>
                </a:cxn>
                <a:cxn ang="0">
                  <a:pos x="1094" y="519"/>
                </a:cxn>
                <a:cxn ang="0">
                  <a:pos x="1085" y="404"/>
                </a:cxn>
                <a:cxn ang="0">
                  <a:pos x="864" y="202"/>
                </a:cxn>
                <a:cxn ang="0">
                  <a:pos x="816" y="144"/>
                </a:cxn>
                <a:cxn ang="0">
                  <a:pos x="710" y="87"/>
                </a:cxn>
                <a:cxn ang="0">
                  <a:pos x="403" y="0"/>
                </a:cxn>
                <a:cxn ang="0">
                  <a:pos x="182" y="39"/>
                </a:cxn>
                <a:cxn ang="0">
                  <a:pos x="96" y="68"/>
                </a:cxn>
                <a:cxn ang="0">
                  <a:pos x="67" y="77"/>
                </a:cxn>
                <a:cxn ang="0">
                  <a:pos x="0" y="260"/>
                </a:cxn>
                <a:cxn ang="0">
                  <a:pos x="9" y="250"/>
                </a:cxn>
              </a:cxnLst>
              <a:rect l="0" t="0" r="r" b="b"/>
              <a:pathLst>
                <a:path w="1095" h="778">
                  <a:moveTo>
                    <a:pt x="9" y="250"/>
                  </a:moveTo>
                  <a:cubicBezTo>
                    <a:pt x="28" y="356"/>
                    <a:pt x="29" y="467"/>
                    <a:pt x="67" y="567"/>
                  </a:cubicBezTo>
                  <a:cubicBezTo>
                    <a:pt x="77" y="594"/>
                    <a:pt x="117" y="596"/>
                    <a:pt x="144" y="605"/>
                  </a:cubicBezTo>
                  <a:cubicBezTo>
                    <a:pt x="250" y="641"/>
                    <a:pt x="306" y="649"/>
                    <a:pt x="432" y="663"/>
                  </a:cubicBezTo>
                  <a:cubicBezTo>
                    <a:pt x="472" y="723"/>
                    <a:pt x="491" y="746"/>
                    <a:pt x="557" y="778"/>
                  </a:cubicBezTo>
                  <a:cubicBezTo>
                    <a:pt x="559" y="778"/>
                    <a:pt x="672" y="772"/>
                    <a:pt x="701" y="759"/>
                  </a:cubicBezTo>
                  <a:cubicBezTo>
                    <a:pt x="771" y="728"/>
                    <a:pt x="837" y="691"/>
                    <a:pt x="912" y="672"/>
                  </a:cubicBezTo>
                  <a:cubicBezTo>
                    <a:pt x="947" y="651"/>
                    <a:pt x="978" y="627"/>
                    <a:pt x="1017" y="615"/>
                  </a:cubicBezTo>
                  <a:cubicBezTo>
                    <a:pt x="1025" y="608"/>
                    <a:pt x="1050" y="585"/>
                    <a:pt x="1056" y="576"/>
                  </a:cubicBezTo>
                  <a:cubicBezTo>
                    <a:pt x="1070" y="558"/>
                    <a:pt x="1094" y="519"/>
                    <a:pt x="1094" y="519"/>
                  </a:cubicBezTo>
                  <a:cubicBezTo>
                    <a:pt x="1091" y="481"/>
                    <a:pt x="1095" y="441"/>
                    <a:pt x="1085" y="404"/>
                  </a:cubicBezTo>
                  <a:cubicBezTo>
                    <a:pt x="1061" y="317"/>
                    <a:pt x="922" y="260"/>
                    <a:pt x="864" y="202"/>
                  </a:cubicBezTo>
                  <a:cubicBezTo>
                    <a:pt x="846" y="184"/>
                    <a:pt x="835" y="160"/>
                    <a:pt x="816" y="144"/>
                  </a:cubicBezTo>
                  <a:cubicBezTo>
                    <a:pt x="793" y="125"/>
                    <a:pt x="739" y="96"/>
                    <a:pt x="710" y="87"/>
                  </a:cubicBezTo>
                  <a:cubicBezTo>
                    <a:pt x="624" y="31"/>
                    <a:pt x="502" y="12"/>
                    <a:pt x="403" y="0"/>
                  </a:cubicBezTo>
                  <a:cubicBezTo>
                    <a:pt x="329" y="11"/>
                    <a:pt x="254" y="17"/>
                    <a:pt x="182" y="39"/>
                  </a:cubicBezTo>
                  <a:cubicBezTo>
                    <a:pt x="117" y="59"/>
                    <a:pt x="196" y="34"/>
                    <a:pt x="96" y="68"/>
                  </a:cubicBezTo>
                  <a:cubicBezTo>
                    <a:pt x="86" y="71"/>
                    <a:pt x="67" y="77"/>
                    <a:pt x="67" y="77"/>
                  </a:cubicBezTo>
                  <a:cubicBezTo>
                    <a:pt x="47" y="135"/>
                    <a:pt x="0" y="195"/>
                    <a:pt x="0" y="260"/>
                  </a:cubicBezTo>
                  <a:cubicBezTo>
                    <a:pt x="0" y="264"/>
                    <a:pt x="6" y="253"/>
                    <a:pt x="9" y="250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39981" name="Text Box 45"/>
            <p:cNvSpPr txBox="1">
              <a:spLocks noChangeArrowheads="1"/>
            </p:cNvSpPr>
            <p:nvPr/>
          </p:nvSpPr>
          <p:spPr bwMode="auto">
            <a:xfrm>
              <a:off x="1020" y="1901"/>
              <a:ext cx="666" cy="37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  <a:buFont typeface="Symbol" pitchFamily="18" charset="2"/>
                <a:buChar char="D"/>
              </a:pPr>
              <a:r>
                <a:rPr lang="fr-FR">
                  <a:solidFill>
                    <a:schemeClr val="tx1"/>
                  </a:solidFill>
                  <a:latin typeface="Times New Roman"/>
                  <a:cs typeface="Times New Roman"/>
                </a:rPr>
                <a:t>V entre 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>
                  <a:solidFill>
                    <a:schemeClr val="tx1"/>
                  </a:solidFill>
                  <a:latin typeface="Times New Roman"/>
                  <a:cs typeface="Times New Roman"/>
                </a:rPr>
                <a:t>t et t +</a:t>
              </a:r>
              <a:r>
                <a:rPr lang="fr-FR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>
                  <a:solidFill>
                    <a:schemeClr val="tx1"/>
                  </a:solidFill>
                  <a:latin typeface="Times New Roman"/>
                  <a:cs typeface="Times New Roman"/>
                </a:rPr>
                <a:t>t</a:t>
              </a:r>
              <a:endParaRPr lang="fr-FR" baseline="-2500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2659064" y="4891088"/>
            <a:ext cx="1425575" cy="37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50" tIns="50377" rIns="100750" bIns="50377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0030" name="Line 94"/>
          <p:cNvSpPr>
            <a:spLocks noChangeShapeType="1"/>
          </p:cNvSpPr>
          <p:nvPr/>
        </p:nvSpPr>
        <p:spPr bwMode="auto">
          <a:xfrm flipH="1">
            <a:off x="144462" y="1403350"/>
            <a:ext cx="1871663" cy="165576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40031" name="Line 95"/>
          <p:cNvSpPr>
            <a:spLocks noChangeShapeType="1"/>
          </p:cNvSpPr>
          <p:nvPr/>
        </p:nvSpPr>
        <p:spPr bwMode="auto">
          <a:xfrm flipH="1">
            <a:off x="4464051" y="1476375"/>
            <a:ext cx="1871663" cy="165576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endParaRPr lang="fr-FR">
              <a:latin typeface="Times New Roman"/>
              <a:cs typeface="Times New Roman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143656" y="5541062"/>
            <a:ext cx="2424920" cy="1407126"/>
            <a:chOff x="143656" y="5435600"/>
            <a:chExt cx="2424920" cy="1407126"/>
          </a:xfrm>
        </p:grpSpPr>
        <p:grpSp>
          <p:nvGrpSpPr>
            <p:cNvPr id="40010" name="Group 74"/>
            <p:cNvGrpSpPr>
              <a:grpSpLocks/>
            </p:cNvGrpSpPr>
            <p:nvPr/>
          </p:nvGrpSpPr>
          <p:grpSpPr bwMode="auto">
            <a:xfrm>
              <a:off x="503238" y="5435600"/>
              <a:ext cx="2065338" cy="1189038"/>
              <a:chOff x="833" y="3445"/>
              <a:chExt cx="1180" cy="771"/>
            </a:xfrm>
          </p:grpSpPr>
          <p:sp>
            <p:nvSpPr>
              <p:cNvPr id="40011" name="Oval 75"/>
              <p:cNvSpPr>
                <a:spLocks noChangeArrowheads="1"/>
              </p:cNvSpPr>
              <p:nvPr/>
            </p:nvSpPr>
            <p:spPr bwMode="auto">
              <a:xfrm>
                <a:off x="833" y="3445"/>
                <a:ext cx="1180" cy="77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40012" name="Text Box 76"/>
              <p:cNvSpPr txBox="1">
                <a:spLocks noChangeArrowheads="1"/>
              </p:cNvSpPr>
              <p:nvPr/>
            </p:nvSpPr>
            <p:spPr bwMode="auto">
              <a:xfrm>
                <a:off x="975" y="3628"/>
                <a:ext cx="594" cy="385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32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n</a:t>
                </a:r>
                <a:r>
                  <a:rPr lang="fr-FR" sz="3200" baseline="-250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32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(t) </a:t>
                </a:r>
              </a:p>
            </p:txBody>
          </p:sp>
        </p:grpSp>
        <p:sp>
          <p:nvSpPr>
            <p:cNvPr id="40020" name="Text Box 84"/>
            <p:cNvSpPr txBox="1">
              <a:spLocks noChangeArrowheads="1"/>
            </p:cNvSpPr>
            <p:nvPr/>
          </p:nvSpPr>
          <p:spPr bwMode="auto">
            <a:xfrm>
              <a:off x="143656" y="6371269"/>
              <a:ext cx="630682" cy="47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 b="0" dirty="0">
                  <a:solidFill>
                    <a:srgbClr val="CC3300"/>
                  </a:solidFill>
                  <a:latin typeface="Times New Roman"/>
                  <a:cs typeface="Times New Roman"/>
                </a:rPr>
                <a:t>[D]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2592388" y="5436021"/>
            <a:ext cx="3505200" cy="1728784"/>
            <a:chOff x="2592388" y="5435601"/>
            <a:chExt cx="3505200" cy="1728784"/>
          </a:xfrm>
        </p:grpSpPr>
        <p:grpSp>
          <p:nvGrpSpPr>
            <p:cNvPr id="40013" name="Group 77"/>
            <p:cNvGrpSpPr>
              <a:grpSpLocks/>
            </p:cNvGrpSpPr>
            <p:nvPr/>
          </p:nvGrpSpPr>
          <p:grpSpPr bwMode="auto">
            <a:xfrm>
              <a:off x="3240088" y="5435601"/>
              <a:ext cx="2857500" cy="1190625"/>
              <a:chOff x="2290" y="3475"/>
              <a:chExt cx="1633" cy="681"/>
            </a:xfrm>
          </p:grpSpPr>
          <p:sp>
            <p:nvSpPr>
              <p:cNvPr id="40014" name="Oval 78"/>
              <p:cNvSpPr>
                <a:spLocks noChangeArrowheads="1"/>
              </p:cNvSpPr>
              <p:nvPr/>
            </p:nvSpPr>
            <p:spPr bwMode="auto">
              <a:xfrm>
                <a:off x="2290" y="3475"/>
                <a:ext cx="1633" cy="68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40015" name="Text Box 79"/>
              <p:cNvSpPr txBox="1">
                <a:spLocks noChangeArrowheads="1"/>
              </p:cNvSpPr>
              <p:nvPr/>
            </p:nvSpPr>
            <p:spPr bwMode="auto">
              <a:xfrm>
                <a:off x="2426" y="3631"/>
                <a:ext cx="995" cy="340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32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n</a:t>
                </a:r>
                <a:r>
                  <a:rPr lang="fr-FR" sz="3200" baseline="-250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320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 (t+dt) </a:t>
                </a:r>
              </a:p>
            </p:txBody>
          </p:sp>
        </p:grpSp>
        <p:grpSp>
          <p:nvGrpSpPr>
            <p:cNvPr id="40022" name="Group 86"/>
            <p:cNvGrpSpPr>
              <a:grpSpLocks/>
            </p:cNvGrpSpPr>
            <p:nvPr/>
          </p:nvGrpSpPr>
          <p:grpSpPr bwMode="auto">
            <a:xfrm>
              <a:off x="3024088" y="6444133"/>
              <a:ext cx="974725" cy="720252"/>
              <a:chOff x="2550" y="3142"/>
              <a:chExt cx="557" cy="333"/>
            </a:xfrm>
          </p:grpSpPr>
          <p:sp>
            <p:nvSpPr>
              <p:cNvPr id="40023" name="Text Box 87"/>
              <p:cNvSpPr txBox="1">
                <a:spLocks noChangeArrowheads="1"/>
              </p:cNvSpPr>
              <p:nvPr/>
            </p:nvSpPr>
            <p:spPr bwMode="auto">
              <a:xfrm>
                <a:off x="2550" y="3142"/>
                <a:ext cx="331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400" b="0" dirty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[F]</a:t>
                </a:r>
              </a:p>
            </p:txBody>
          </p:sp>
          <p:sp>
            <p:nvSpPr>
              <p:cNvPr id="40024" name="Line 88"/>
              <p:cNvSpPr>
                <a:spLocks noChangeShapeType="1"/>
              </p:cNvSpPr>
              <p:nvPr/>
            </p:nvSpPr>
            <p:spPr bwMode="auto">
              <a:xfrm>
                <a:off x="2971" y="3339"/>
                <a:ext cx="136" cy="13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40028" name="Text Box 92"/>
            <p:cNvSpPr txBox="1">
              <a:spLocks noChangeArrowheads="1"/>
            </p:cNvSpPr>
            <p:nvPr/>
          </p:nvSpPr>
          <p:spPr bwMode="auto">
            <a:xfrm>
              <a:off x="2592388" y="5795964"/>
              <a:ext cx="461304" cy="64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500" dirty="0">
                  <a:solidFill>
                    <a:srgbClr val="CC3300"/>
                  </a:solidFill>
                  <a:latin typeface="Times New Roman"/>
                  <a:cs typeface="Times New Roman"/>
                </a:rPr>
                <a:t>= 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6123632" y="5508029"/>
            <a:ext cx="2805112" cy="1748431"/>
            <a:chOff x="5976938" y="5580063"/>
            <a:chExt cx="2805112" cy="1748431"/>
          </a:xfrm>
        </p:grpSpPr>
        <p:grpSp>
          <p:nvGrpSpPr>
            <p:cNvPr id="40016" name="Group 80"/>
            <p:cNvGrpSpPr>
              <a:grpSpLocks/>
            </p:cNvGrpSpPr>
            <p:nvPr/>
          </p:nvGrpSpPr>
          <p:grpSpPr bwMode="auto">
            <a:xfrm>
              <a:off x="6480175" y="5580063"/>
              <a:ext cx="2301875" cy="1033462"/>
              <a:chOff x="4214" y="3519"/>
              <a:chExt cx="1315" cy="591"/>
            </a:xfrm>
          </p:grpSpPr>
          <p:sp>
            <p:nvSpPr>
              <p:cNvPr id="40017" name="Oval 81"/>
              <p:cNvSpPr>
                <a:spLocks noChangeArrowheads="1"/>
              </p:cNvSpPr>
              <p:nvPr/>
            </p:nvSpPr>
            <p:spPr bwMode="auto">
              <a:xfrm>
                <a:off x="4214" y="3519"/>
                <a:ext cx="1315" cy="5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40018" name="Text Box 82"/>
              <p:cNvSpPr txBox="1">
                <a:spLocks noChangeArrowheads="1"/>
              </p:cNvSpPr>
              <p:nvPr/>
            </p:nvSpPr>
            <p:spPr bwMode="auto">
              <a:xfrm>
                <a:off x="4351" y="3610"/>
                <a:ext cx="905" cy="345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3200" dirty="0" err="1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r</a:t>
                </a:r>
                <a:r>
                  <a:rPr lang="fr-FR" sz="3200" baseline="-25000" dirty="0" err="1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3200" dirty="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3200" b="0" dirty="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3200" dirty="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V</a:t>
                </a:r>
                <a:r>
                  <a:rPr lang="fr-FR" sz="3200" b="0" dirty="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3200" dirty="0" err="1">
                    <a:solidFill>
                      <a:srgbClr val="000099"/>
                    </a:solidFill>
                    <a:latin typeface="Times New Roman"/>
                    <a:cs typeface="Times New Roman"/>
                    <a:sym typeface="Symbol" pitchFamily="18" charset="2"/>
                  </a:rPr>
                  <a:t>dt</a:t>
                </a:r>
                <a:endParaRPr lang="fr-FR" sz="3200" dirty="0">
                  <a:solidFill>
                    <a:srgbClr val="000099"/>
                  </a:solidFill>
                  <a:latin typeface="Times New Roman"/>
                  <a:cs typeface="Times New Roman"/>
                  <a:sym typeface="Symbol" pitchFamily="18" charset="2"/>
                </a:endParaRPr>
              </a:p>
            </p:txBody>
          </p:sp>
        </p:grpSp>
        <p:grpSp>
          <p:nvGrpSpPr>
            <p:cNvPr id="40025" name="Group 89"/>
            <p:cNvGrpSpPr>
              <a:grpSpLocks/>
            </p:cNvGrpSpPr>
            <p:nvPr/>
          </p:nvGrpSpPr>
          <p:grpSpPr bwMode="auto">
            <a:xfrm>
              <a:off x="6336456" y="6660157"/>
              <a:ext cx="751529" cy="668337"/>
              <a:chOff x="4830" y="3140"/>
              <a:chExt cx="430" cy="381"/>
            </a:xfrm>
          </p:grpSpPr>
          <p:sp>
            <p:nvSpPr>
              <p:cNvPr id="40026" name="Text Box 90"/>
              <p:cNvSpPr txBox="1">
                <a:spLocks noChangeArrowheads="1"/>
              </p:cNvSpPr>
              <p:nvPr/>
            </p:nvSpPr>
            <p:spPr bwMode="auto">
              <a:xfrm>
                <a:off x="4909" y="3140"/>
                <a:ext cx="351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400" b="0" dirty="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[R]</a:t>
                </a:r>
              </a:p>
            </p:txBody>
          </p:sp>
          <p:sp>
            <p:nvSpPr>
              <p:cNvPr id="40027" name="Line 91"/>
              <p:cNvSpPr>
                <a:spLocks noChangeShapeType="1"/>
              </p:cNvSpPr>
              <p:nvPr/>
            </p:nvSpPr>
            <p:spPr bwMode="auto">
              <a:xfrm flipH="1">
                <a:off x="4830" y="3339"/>
                <a:ext cx="137" cy="18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40029" name="Text Box 93"/>
            <p:cNvSpPr txBox="1">
              <a:spLocks noChangeArrowheads="1"/>
            </p:cNvSpPr>
            <p:nvPr/>
          </p:nvSpPr>
          <p:spPr bwMode="auto">
            <a:xfrm>
              <a:off x="5976938" y="5795964"/>
              <a:ext cx="461304" cy="64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500" dirty="0">
                  <a:solidFill>
                    <a:srgbClr val="CC3300"/>
                  </a:solidFill>
                  <a:latin typeface="Times New Roman"/>
                  <a:cs typeface="Times New Roman"/>
                </a:rPr>
                <a:t>+ </a:t>
              </a:r>
            </a:p>
          </p:txBody>
        </p:sp>
      </p:grpSp>
      <p:sp>
        <p:nvSpPr>
          <p:cNvPr id="40032" name="Text Box 96"/>
          <p:cNvSpPr txBox="1">
            <a:spLocks noChangeArrowheads="1"/>
          </p:cNvSpPr>
          <p:nvPr/>
        </p:nvSpPr>
        <p:spPr bwMode="auto">
          <a:xfrm>
            <a:off x="215776" y="4499917"/>
            <a:ext cx="6408738" cy="78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u="sng" dirty="0">
                <a:solidFill>
                  <a:schemeClr val="tx1"/>
                </a:solidFill>
                <a:latin typeface="Times New Roman"/>
                <a:cs typeface="Times New Roman"/>
              </a:rPr>
              <a:t>Pour le réacteur discontinu </a:t>
            </a:r>
            <a:r>
              <a:rPr lang="fr-FR" sz="2400" u="sng" dirty="0" smtClean="0">
                <a:solidFill>
                  <a:schemeClr val="tx1"/>
                </a:solidFill>
                <a:latin typeface="Times New Roman"/>
                <a:cs typeface="Times New Roman"/>
              </a:rPr>
              <a:t>parfaitement agité </a:t>
            </a:r>
            <a:r>
              <a:rPr lang="fr-FR" sz="24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V = V et 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=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dt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endParaRPr lang="fr-FR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0035" name="Rectangle 99"/>
          <p:cNvSpPr>
            <a:spLocks noChangeArrowheads="1"/>
          </p:cNvSpPr>
          <p:nvPr/>
        </p:nvSpPr>
        <p:spPr bwMode="auto">
          <a:xfrm>
            <a:off x="0" y="-108595"/>
            <a:ext cx="6985000" cy="971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07946"/>
            <a:r>
              <a:rPr lang="fr-FR" sz="3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Bilan </a:t>
            </a:r>
            <a:r>
              <a:rPr lang="fr-FR" sz="3200" dirty="0">
                <a:solidFill>
                  <a:srgbClr val="FF0000"/>
                </a:solidFill>
                <a:latin typeface="Times New Roman"/>
                <a:cs typeface="Times New Roman"/>
              </a:rPr>
              <a:t>matière dans un réacteur fermé</a:t>
            </a:r>
          </a:p>
        </p:txBody>
      </p:sp>
      <p:sp>
        <p:nvSpPr>
          <p:cNvPr id="40036" name="Text Box 100"/>
          <p:cNvSpPr txBox="1">
            <a:spLocks noChangeArrowheads="1"/>
          </p:cNvSpPr>
          <p:nvPr/>
        </p:nvSpPr>
        <p:spPr bwMode="auto">
          <a:xfrm>
            <a:off x="431800" y="899517"/>
            <a:ext cx="5184775" cy="44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u="sng" dirty="0">
                <a:solidFill>
                  <a:schemeClr val="tx1"/>
                </a:solidFill>
                <a:latin typeface="Times New Roman"/>
                <a:cs typeface="Times New Roman"/>
              </a:rPr>
              <a:t>Equation générale pour le réactif A: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52480" y="395461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04208" y="3419797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6536" y="4427909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5936" y="6444133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2160" y="6444133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8544" y="644413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245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974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1145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378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878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4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6313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13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888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6388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2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0030" grpId="0" animBg="1"/>
      <p:bldP spid="40031" grpId="0" animBg="1"/>
      <p:bldP spid="400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7193099-6DCB-4036-924B-0ABD1DDA0931}" type="slidenum">
              <a:rPr lang="fr-FR">
                <a:latin typeface="Times New Roman"/>
                <a:cs typeface="Times New Roman"/>
              </a:rPr>
              <a:pPr/>
              <a:t>4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" y="-19323"/>
            <a:ext cx="6840538" cy="755650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sz="3200" dirty="0"/>
              <a:t>Equation de performance du RDPA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75816" y="827509"/>
            <a:ext cx="49291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8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)  =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8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t+dt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) +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lang="fr-FR" sz="28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 V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dt</a:t>
            </a:r>
            <a:endParaRPr lang="fr-FR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132638" y="2987676"/>
            <a:ext cx="203514" cy="6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endParaRPr lang="fr-FR" sz="3500" b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431800" y="5923111"/>
            <a:ext cx="8574088" cy="1025078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Le temps nécessaire à la réaction (pour passer de </a:t>
            </a:r>
            <a:r>
              <a:rPr lang="fr-FR" sz="2000" i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r>
              <a:rPr lang="fr-FR" sz="2000" i="1" baseline="-250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0</a:t>
            </a:r>
            <a:r>
              <a:rPr lang="fr-FR" sz="2000" i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 à </a:t>
            </a:r>
            <a:r>
              <a:rPr lang="fr-FR" sz="2000" i="1" baseline="-250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f</a:t>
            </a:r>
            <a:r>
              <a:rPr lang="fr-FR" sz="2000" i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)</a:t>
            </a:r>
            <a:r>
              <a:rPr lang="fr-FR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 ne dépend pas du volume du réacteur, mais des concentrations de départ et de fin et de la température</a:t>
            </a:r>
          </a:p>
        </p:txBody>
      </p:sp>
      <p:sp>
        <p:nvSpPr>
          <p:cNvPr id="48151" name="AutoShape 23"/>
          <p:cNvSpPr>
            <a:spLocks noChangeArrowheads="1"/>
          </p:cNvSpPr>
          <p:nvPr/>
        </p:nvSpPr>
        <p:spPr bwMode="auto">
          <a:xfrm>
            <a:off x="5040312" y="1043533"/>
            <a:ext cx="503238" cy="216250"/>
          </a:xfrm>
          <a:prstGeom prst="leftRightArrow">
            <a:avLst>
              <a:gd name="adj1" fmla="val 50000"/>
              <a:gd name="adj2" fmla="val 4661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latin typeface="Times New Roman"/>
              <a:cs typeface="Times New Roman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54467"/>
              </p:ext>
            </p:extLst>
          </p:nvPr>
        </p:nvGraphicFramePr>
        <p:xfrm>
          <a:off x="5940425" y="539750"/>
          <a:ext cx="38147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00" name="…quation" r:id="rId13" imgW="1346200" imgH="419100" progId="Equation.3">
                  <p:embed/>
                </p:oleObj>
              </mc:Choice>
              <mc:Fallback>
                <p:oleObj name="…quation" r:id="rId13" imgW="13462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40425" y="539750"/>
                        <a:ext cx="3814763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er 5"/>
          <p:cNvGrpSpPr/>
          <p:nvPr/>
        </p:nvGrpSpPr>
        <p:grpSpPr>
          <a:xfrm>
            <a:off x="5922963" y="1980010"/>
            <a:ext cx="3857625" cy="1818878"/>
            <a:chOff x="5922963" y="1980010"/>
            <a:chExt cx="3857625" cy="1818878"/>
          </a:xfrm>
        </p:grpSpPr>
        <p:sp>
          <p:nvSpPr>
            <p:cNvPr id="48155" name="AutoShape 27"/>
            <p:cNvSpPr>
              <a:spLocks noChangeArrowheads="1"/>
            </p:cNvSpPr>
            <p:nvPr/>
          </p:nvSpPr>
          <p:spPr bwMode="auto">
            <a:xfrm>
              <a:off x="7416576" y="1980010"/>
              <a:ext cx="215900" cy="647699"/>
            </a:xfrm>
            <a:prstGeom prst="upDownArrow">
              <a:avLst>
                <a:gd name="adj1" fmla="val 50000"/>
                <a:gd name="adj2" fmla="val 6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3" name="Obje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1969178"/>
                </p:ext>
              </p:extLst>
            </p:nvPr>
          </p:nvGraphicFramePr>
          <p:xfrm>
            <a:off x="5922963" y="2609850"/>
            <a:ext cx="3857625" cy="1189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01" name="…quation" r:id="rId15" imgW="1346200" imgH="406400" progId="Equation.3">
                    <p:embed/>
                  </p:oleObj>
                </mc:Choice>
                <mc:Fallback>
                  <p:oleObj name="…quation" r:id="rId15" imgW="1346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922963" y="2609850"/>
                          <a:ext cx="3857625" cy="1189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er 6"/>
          <p:cNvGrpSpPr/>
          <p:nvPr/>
        </p:nvGrpSpPr>
        <p:grpSpPr>
          <a:xfrm>
            <a:off x="1655936" y="4355901"/>
            <a:ext cx="5832475" cy="1438275"/>
            <a:chOff x="2505075" y="4254500"/>
            <a:chExt cx="5832475" cy="1438275"/>
          </a:xfrm>
        </p:grpSpPr>
        <p:graphicFrame>
          <p:nvGraphicFramePr>
            <p:cNvPr id="48152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7458384"/>
                </p:ext>
              </p:extLst>
            </p:nvPr>
          </p:nvGraphicFramePr>
          <p:xfrm>
            <a:off x="5329238" y="4254500"/>
            <a:ext cx="3008312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02" name="…quation" r:id="rId17" imgW="1320800" imgH="584200" progId="Equation.3">
                    <p:embed/>
                  </p:oleObj>
                </mc:Choice>
                <mc:Fallback>
                  <p:oleObj name="…quation" r:id="rId17" imgW="1320800" imgH="584200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9238" y="4254500"/>
                          <a:ext cx="3008312" cy="1438275"/>
                        </a:xfrm>
                        <a:prstGeom prst="rect">
                          <a:avLst/>
                        </a:prstGeom>
                        <a:noFill/>
                        <a:ln w="38100" cmpd="sng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60" name="AutoShape 32"/>
            <p:cNvSpPr>
              <a:spLocks noChangeArrowheads="1"/>
            </p:cNvSpPr>
            <p:nvPr/>
          </p:nvSpPr>
          <p:spPr bwMode="auto">
            <a:xfrm>
              <a:off x="4176216" y="4931965"/>
              <a:ext cx="528857" cy="287338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6233477"/>
                </p:ext>
              </p:extLst>
            </p:nvPr>
          </p:nvGraphicFramePr>
          <p:xfrm>
            <a:off x="2505075" y="4500563"/>
            <a:ext cx="1263650" cy="10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03" name="…quation" r:id="rId19" imgW="584200" imgH="431800" progId="Equation.3">
                    <p:embed/>
                  </p:oleObj>
                </mc:Choice>
                <mc:Fallback>
                  <p:oleObj name="…quation" r:id="rId19" imgW="5842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505075" y="4500563"/>
                          <a:ext cx="1263650" cy="101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er 9"/>
          <p:cNvGrpSpPr/>
          <p:nvPr/>
        </p:nvGrpSpPr>
        <p:grpSpPr>
          <a:xfrm>
            <a:off x="31452" y="1619597"/>
            <a:ext cx="5103139" cy="2370293"/>
            <a:chOff x="31452" y="1619597"/>
            <a:chExt cx="5103139" cy="2370293"/>
          </a:xfrm>
        </p:grpSpPr>
        <p:grpSp>
          <p:nvGrpSpPr>
            <p:cNvPr id="5" name="Grouper 4"/>
            <p:cNvGrpSpPr/>
            <p:nvPr/>
          </p:nvGrpSpPr>
          <p:grpSpPr>
            <a:xfrm>
              <a:off x="31452" y="1619597"/>
              <a:ext cx="5103139" cy="1511351"/>
              <a:chOff x="287227" y="2051645"/>
              <a:chExt cx="5103139" cy="1511351"/>
            </a:xfrm>
          </p:grpSpPr>
          <p:sp>
            <p:nvSpPr>
              <p:cNvPr id="48145" name="Text Box 17"/>
              <p:cNvSpPr txBox="1">
                <a:spLocks noChangeArrowheads="1"/>
              </p:cNvSpPr>
              <p:nvPr/>
            </p:nvSpPr>
            <p:spPr bwMode="auto">
              <a:xfrm>
                <a:off x="1511920" y="2051645"/>
                <a:ext cx="3600450" cy="382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6" rIns="91430" bIns="45716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Avec le taux de conversion </a:t>
                </a:r>
                <a:r>
                  <a:rPr lang="fr-FR" sz="20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:</a:t>
                </a:r>
                <a:endParaRPr lang="fr-FR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grpSp>
            <p:nvGrpSpPr>
              <p:cNvPr id="48149" name="Group 21"/>
              <p:cNvGrpSpPr>
                <a:grpSpLocks/>
              </p:cNvGrpSpPr>
              <p:nvPr/>
            </p:nvGrpSpPr>
            <p:grpSpPr bwMode="auto">
              <a:xfrm>
                <a:off x="287227" y="2554934"/>
                <a:ext cx="5103139" cy="1008062"/>
                <a:chOff x="96" y="2244"/>
                <a:chExt cx="2813" cy="635"/>
              </a:xfrm>
            </p:grpSpPr>
            <p:sp>
              <p:nvSpPr>
                <p:cNvPr id="48147" name="Rectangle 19"/>
                <p:cNvSpPr>
                  <a:spLocks noChangeArrowheads="1"/>
                </p:cNvSpPr>
                <p:nvPr/>
              </p:nvSpPr>
              <p:spPr bwMode="auto">
                <a:xfrm>
                  <a:off x="136" y="2295"/>
                  <a:ext cx="2423" cy="5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342865" indent="-342865">
                    <a:lnSpc>
                      <a:spcPct val="60000"/>
                    </a:lnSpc>
                    <a:spcBef>
                      <a:spcPct val="20000"/>
                    </a:spcBef>
                  </a:pP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                     </a:t>
                  </a:r>
                  <a:r>
                    <a:rPr lang="en-GB" sz="2000" dirty="0" err="1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Quantité</a:t>
                  </a: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de A </a:t>
                  </a:r>
                  <a:r>
                    <a:rPr lang="en-GB" sz="2000" dirty="0" err="1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transformé</a:t>
                  </a:r>
                  <a:endParaRPr lang="en-GB" sz="2000" dirty="0">
                    <a:solidFill>
                      <a:schemeClr val="accent2"/>
                    </a:solidFill>
                    <a:latin typeface="Times New Roman"/>
                    <a:cs typeface="Times New Roman"/>
                  </a:endParaRPr>
                </a:p>
                <a:p>
                  <a:pPr marL="342865" indent="-342865">
                    <a:lnSpc>
                      <a:spcPct val="60000"/>
                    </a:lnSpc>
                    <a:spcBef>
                      <a:spcPct val="20000"/>
                    </a:spcBef>
                    <a:buClrTx/>
                    <a:buSzTx/>
                  </a:pPr>
                  <a:r>
                    <a:rPr lang="en-GB" sz="28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lang="en-GB" sz="2800" dirty="0">
                      <a:solidFill>
                        <a:schemeClr val="accent2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</a:t>
                  </a:r>
                  <a:r>
                    <a:rPr lang="en-GB" sz="28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lang="en-GB" sz="2800" dirty="0" smtClean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= </a:t>
                  </a: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</a:t>
                  </a:r>
                </a:p>
                <a:p>
                  <a:pPr marL="342865" indent="-342865">
                    <a:lnSpc>
                      <a:spcPct val="60000"/>
                    </a:lnSpc>
                    <a:spcBef>
                      <a:spcPct val="20000"/>
                    </a:spcBef>
                    <a:buClrTx/>
                    <a:buSzTx/>
                  </a:pP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                         </a:t>
                  </a:r>
                  <a:r>
                    <a:rPr lang="en-GB" sz="2000" dirty="0" err="1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Quantité</a:t>
                  </a:r>
                  <a:r>
                    <a:rPr lang="en-GB" sz="20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rPr>
                    <a:t> de A initial</a:t>
                  </a:r>
                </a:p>
              </p:txBody>
            </p:sp>
            <p:sp>
              <p:nvSpPr>
                <p:cNvPr id="48148" name="Oval 20"/>
                <p:cNvSpPr>
                  <a:spLocks noChangeArrowheads="1"/>
                </p:cNvSpPr>
                <p:nvPr/>
              </p:nvSpPr>
              <p:spPr bwMode="auto">
                <a:xfrm>
                  <a:off x="96" y="2244"/>
                  <a:ext cx="2813" cy="63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000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8" name="ZoneTexte 7"/>
            <p:cNvSpPr txBox="1"/>
            <p:nvPr/>
          </p:nvSpPr>
          <p:spPr>
            <a:xfrm>
              <a:off x="1367904" y="3491805"/>
              <a:ext cx="2348511" cy="49808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8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= n</a:t>
              </a:r>
              <a:r>
                <a:rPr lang="fr-FR" sz="2800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(1</a:t>
              </a:r>
              <a:r>
                <a:rPr lang="fr-FR" sz="28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8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)</a:t>
              </a:r>
              <a:endParaRPr lang="fr-FR" sz="28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84728" y="1187549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0232" y="3347789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00752" y="2843733"/>
            <a:ext cx="812800" cy="812800"/>
          </a:xfrm>
          <a:prstGeom prst="rect">
            <a:avLst/>
          </a:prstGeom>
        </p:spPr>
      </p:pic>
      <p:pic>
        <p:nvPicPr>
          <p:cNvPr id="13" name="Son 1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80672" y="4715941"/>
            <a:ext cx="812800" cy="812800"/>
          </a:xfrm>
          <a:prstGeom prst="rect">
            <a:avLst/>
          </a:prstGeom>
        </p:spPr>
      </p:pic>
      <p:pic>
        <p:nvPicPr>
          <p:cNvPr id="14" name="Son 1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28744" y="61561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4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4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16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16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882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88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42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542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4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81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073CE69-91FE-4A32-A43A-EE8CF014B584}" type="slidenum">
              <a:rPr lang="fr-FR">
                <a:latin typeface="Times New Roman"/>
                <a:cs typeface="Times New Roman"/>
              </a:rPr>
              <a:pPr/>
              <a:t>5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894264" y="942956"/>
            <a:ext cx="3486418" cy="53262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lIns="100750" tIns="50377" rIns="100750" bIns="50377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800" dirty="0" err="1">
                <a:solidFill>
                  <a:srgbClr val="CC3300"/>
                </a:solidFill>
                <a:latin typeface="Times New Roman"/>
                <a:cs typeface="Times New Roman"/>
              </a:rPr>
              <a:t>r</a:t>
            </a:r>
            <a:r>
              <a:rPr lang="fr-FR" sz="2800" baseline="-25000" dirty="0" err="1">
                <a:solidFill>
                  <a:srgbClr val="CC3300"/>
                </a:solidFill>
                <a:latin typeface="Times New Roman"/>
                <a:cs typeface="Times New Roman"/>
              </a:rPr>
              <a:t>A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 = k C</a:t>
            </a:r>
            <a:r>
              <a:rPr lang="fr-FR" sz="2800" baseline="-25000" dirty="0">
                <a:solidFill>
                  <a:srgbClr val="CC3300"/>
                </a:solidFill>
                <a:latin typeface="Times New Roman"/>
                <a:cs typeface="Times New Roman"/>
              </a:rPr>
              <a:t>A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 </a:t>
            </a:r>
            <a:r>
              <a:rPr lang="fr-FR" sz="2800" dirty="0" smtClean="0">
                <a:solidFill>
                  <a:srgbClr val="CC3300"/>
                </a:solidFill>
                <a:latin typeface="Times New Roman"/>
                <a:cs typeface="Times New Roman"/>
              </a:rPr>
              <a:t>C</a:t>
            </a:r>
            <a:r>
              <a:rPr lang="fr-FR" sz="2800" baseline="-25000" dirty="0" smtClean="0">
                <a:solidFill>
                  <a:srgbClr val="CC3300"/>
                </a:solidFill>
                <a:latin typeface="Times New Roman"/>
                <a:cs typeface="Times New Roman"/>
              </a:rPr>
              <a:t>B</a:t>
            </a:r>
            <a:r>
              <a:rPr lang="fr-FR" sz="2800" baseline="30000" dirty="0" smtClean="0">
                <a:solidFill>
                  <a:srgbClr val="CC3300"/>
                </a:solidFill>
                <a:latin typeface="Times New Roman"/>
                <a:cs typeface="Times New Roman"/>
                <a:sym typeface="Symbol" pitchFamily="18" charset="2"/>
              </a:rPr>
              <a:t>2 </a:t>
            </a:r>
            <a:r>
              <a:rPr lang="fr-FR" sz="2800" dirty="0" smtClean="0">
                <a:solidFill>
                  <a:srgbClr val="CC3300"/>
                </a:solidFill>
                <a:latin typeface="Times New Roman"/>
                <a:cs typeface="Times New Roman"/>
              </a:rPr>
              <a:t>– 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k’ C</a:t>
            </a:r>
            <a:r>
              <a:rPr lang="fr-FR" sz="2800" baseline="-25000" dirty="0">
                <a:solidFill>
                  <a:srgbClr val="CC3300"/>
                </a:solidFill>
                <a:latin typeface="Times New Roman"/>
                <a:cs typeface="Times New Roman"/>
              </a:rPr>
              <a:t>P</a:t>
            </a:r>
            <a:endParaRPr lang="fr-FR" sz="2800" baseline="30000" dirty="0">
              <a:solidFill>
                <a:srgbClr val="CC3300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215901" y="180975"/>
            <a:ext cx="7870310" cy="1072038"/>
            <a:chOff x="113" y="18"/>
            <a:chExt cx="4498" cy="614"/>
          </a:xfrm>
        </p:grpSpPr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113" y="18"/>
              <a:ext cx="4498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Exemple : A + 2 B </a:t>
              </a:r>
              <a:r>
                <a:rPr lang="fr-FR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 P,   réaction en phase liquide </a:t>
              </a:r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158" y="362"/>
              <a:ext cx="167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Dans eau ou solvant</a:t>
              </a:r>
              <a:endPara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4536256" y="1694394"/>
            <a:ext cx="4320480" cy="7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50" tIns="50377" rIns="100750" bIns="50377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000" dirty="0" err="1">
                <a:solidFill>
                  <a:srgbClr val="CC3300"/>
                </a:solidFill>
                <a:latin typeface="Times New Roman"/>
                <a:cs typeface="Times New Roman"/>
              </a:rPr>
              <a:t>r</a:t>
            </a:r>
            <a:r>
              <a:rPr lang="fr-FR" sz="2000" baseline="-25000" dirty="0" err="1">
                <a:solidFill>
                  <a:srgbClr val="CC3300"/>
                </a:solidFill>
                <a:latin typeface="Times New Roman"/>
                <a:cs typeface="Times New Roman"/>
              </a:rPr>
              <a:t>A</a:t>
            </a:r>
            <a:r>
              <a:rPr lang="fr-FR" sz="2000" dirty="0">
                <a:solidFill>
                  <a:srgbClr val="CC3300"/>
                </a:solidFill>
                <a:latin typeface="Times New Roman"/>
                <a:cs typeface="Times New Roman"/>
              </a:rPr>
              <a:t>: nb mol A transformées par unité de volume et de temps</a:t>
            </a: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4176216" y="2555701"/>
            <a:ext cx="5328592" cy="40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50" tIns="50377" rIns="100750" bIns="50377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000" dirty="0">
                <a:solidFill>
                  <a:schemeClr val="accent2"/>
                </a:solidFill>
                <a:latin typeface="Times New Roman"/>
                <a:cs typeface="Times New Roman"/>
              </a:rPr>
              <a:t>C</a:t>
            </a:r>
            <a:r>
              <a:rPr lang="fr-FR" sz="2000" baseline="-25000" dirty="0">
                <a:solidFill>
                  <a:schemeClr val="accent2"/>
                </a:solidFill>
                <a:latin typeface="Times New Roman"/>
                <a:cs typeface="Times New Roman"/>
              </a:rPr>
              <a:t>A</a:t>
            </a:r>
            <a:r>
              <a:rPr lang="fr-FR" sz="2000" dirty="0">
                <a:solidFill>
                  <a:schemeClr val="accent2"/>
                </a:solidFill>
                <a:latin typeface="Times New Roman"/>
                <a:cs typeface="Times New Roman"/>
              </a:rPr>
              <a:t>: concentration de A (Nb mol A/ volume)</a:t>
            </a:r>
          </a:p>
        </p:txBody>
      </p:sp>
      <p:graphicFrame>
        <p:nvGraphicFramePr>
          <p:cNvPr id="40990" name="Object 30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081106483"/>
              </p:ext>
            </p:extLst>
          </p:nvPr>
        </p:nvGraphicFramePr>
        <p:xfrm>
          <a:off x="647700" y="5540375"/>
          <a:ext cx="6552852" cy="1407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5" name="…quation" r:id="rId13" imgW="3149600" imgH="584200" progId="Equation.3">
                  <p:embed/>
                </p:oleObj>
              </mc:Choice>
              <mc:Fallback>
                <p:oleObj name="…quation" r:id="rId13" imgW="3149600" imgH="58420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5540375"/>
                        <a:ext cx="6552852" cy="140781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216988"/>
              </p:ext>
            </p:extLst>
          </p:nvPr>
        </p:nvGraphicFramePr>
        <p:xfrm>
          <a:off x="575816" y="1475581"/>
          <a:ext cx="3032125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6" name="…quation" r:id="rId15" imgW="1435100" imgH="952500" progId="Equation.3">
                  <p:embed/>
                </p:oleObj>
              </mc:Choice>
              <mc:Fallback>
                <p:oleObj name="…quation" r:id="rId15" imgW="14351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5816" y="1475581"/>
                        <a:ext cx="3032125" cy="230425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359792" y="3203773"/>
            <a:ext cx="7958708" cy="2106415"/>
            <a:chOff x="359792" y="3203773"/>
            <a:chExt cx="7958708" cy="2106415"/>
          </a:xfrm>
        </p:grpSpPr>
        <p:sp>
          <p:nvSpPr>
            <p:cNvPr id="40988" name="AutoShape 28"/>
            <p:cNvSpPr>
              <a:spLocks noChangeArrowheads="1"/>
            </p:cNvSpPr>
            <p:nvPr/>
          </p:nvSpPr>
          <p:spPr bwMode="auto">
            <a:xfrm>
              <a:off x="3528144" y="4355008"/>
              <a:ext cx="1584325" cy="288925"/>
            </a:xfrm>
            <a:prstGeom prst="rightArrow">
              <a:avLst>
                <a:gd name="adj1" fmla="val 50000"/>
                <a:gd name="adj2" fmla="val 137088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40994" name="Text Box 34"/>
            <p:cNvSpPr txBox="1">
              <a:spLocks noChangeArrowheads="1"/>
            </p:cNvSpPr>
            <p:nvPr/>
          </p:nvSpPr>
          <p:spPr bwMode="auto">
            <a:xfrm>
              <a:off x="359792" y="4067869"/>
              <a:ext cx="3023691" cy="95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En phase liquide, la variation de volume est négligeable</a:t>
              </a:r>
            </a:p>
          </p:txBody>
        </p:sp>
        <p:graphicFrame>
          <p:nvGraphicFramePr>
            <p:cNvPr id="16" name="Obje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2326075"/>
                </p:ext>
              </p:extLst>
            </p:nvPr>
          </p:nvGraphicFramePr>
          <p:xfrm>
            <a:off x="5459413" y="3203773"/>
            <a:ext cx="2859087" cy="2106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47" name="…quation" r:id="rId17" imgW="1498600" imgH="952500" progId="Equation.3">
                    <p:embed/>
                  </p:oleObj>
                </mc:Choice>
                <mc:Fallback>
                  <p:oleObj name="…quation" r:id="rId17" imgW="1498600" imgH="952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459413" y="3203773"/>
                          <a:ext cx="2859087" cy="2106415"/>
                        </a:xfrm>
                        <a:prstGeom prst="rect">
                          <a:avLst/>
                        </a:prstGeom>
                        <a:ln>
                          <a:solidFill>
                            <a:srgbClr val="00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84728" y="827509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96096" y="1259557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84728" y="3707829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32600" y="5868069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00752" y="62281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83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58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7046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54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594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094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2095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TECPK-2">
  <a:themeElements>
    <a:clrScheme name="PPTECPK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ECPK-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PTECPK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ECPK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PPTECPK-2</Template>
  <TotalTime>8289</TotalTime>
  <Words>397</Words>
  <Application>Microsoft Macintosh PowerPoint</Application>
  <PresentationFormat>Personnalisé</PresentationFormat>
  <Paragraphs>59</Paragraphs>
  <Slides>5</Slides>
  <Notes>0</Notes>
  <HiddenSlides>0</HiddenSlides>
  <MMClips>20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7" baseType="lpstr">
      <vt:lpstr>PPTECPK-2</vt:lpstr>
      <vt:lpstr>…quation</vt:lpstr>
      <vt:lpstr>Réacteur discontinu parfaitement agité (ou réacteur fermé, ou réacteur batch)  Partie 1: Bilan Matière</vt:lpstr>
      <vt:lpstr>Modélisation d’un réacteur discontinu parfaitement agité</vt:lpstr>
      <vt:lpstr>Présentation PowerPoint</vt:lpstr>
      <vt:lpstr>Equation de performance du RDPA</vt:lpstr>
      <vt:lpstr>Présentation PowerPoint</vt:lpstr>
    </vt:vector>
  </TitlesOfParts>
  <Manager/>
  <Company>egim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fduprat</dc:creator>
  <cp:keywords/>
  <dc:description/>
  <cp:lastModifiedBy>dominique pareau</cp:lastModifiedBy>
  <cp:revision>276</cp:revision>
  <cp:lastPrinted>2020-03-14T11:22:08Z</cp:lastPrinted>
  <dcterms:created xsi:type="dcterms:W3CDTF">2009-04-10T08:06:48Z</dcterms:created>
  <dcterms:modified xsi:type="dcterms:W3CDTF">2020-03-14T16:00:28Z</dcterms:modified>
  <cp:category/>
</cp:coreProperties>
</file>