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av" ContentType="audio/wav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comments/comment1.xml" ContentType="application/vnd.openxmlformats-officedocument.presentationml.comments+xml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5" r:id="rId2"/>
    <p:sldId id="291" r:id="rId3"/>
    <p:sldId id="339" r:id="rId4"/>
    <p:sldId id="293" r:id="rId5"/>
    <p:sldId id="294" r:id="rId6"/>
    <p:sldId id="295" r:id="rId7"/>
    <p:sldId id="329" r:id="rId8"/>
    <p:sldId id="296" r:id="rId9"/>
    <p:sldId id="341" r:id="rId10"/>
    <p:sldId id="340" r:id="rId11"/>
  </p:sldIdLst>
  <p:sldSz cx="10080625" cy="7559675"/>
  <p:notesSz cx="7559675" cy="10691813"/>
  <p:defaultTextStyle>
    <a:defPPr>
      <a:defRPr lang="en-GB"/>
    </a:defPPr>
    <a:lvl1pPr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25406" indent="-215878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641284" indent="-211116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857161" indent="-212703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073038" indent="-212703" algn="l" defTabSz="449216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pitchFamily="2" charset="2"/>
      <a:defRPr b="1"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5763" algn="l" defTabSz="914305" rtl="0" eaLnBrk="1" latinLnBrk="0" hangingPunct="1">
      <a:defRPr b="1"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2916" algn="l" defTabSz="914305" rtl="0" eaLnBrk="1" latinLnBrk="0" hangingPunct="1">
      <a:defRPr b="1"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068" algn="l" defTabSz="914305" rtl="0" eaLnBrk="1" latinLnBrk="0" hangingPunct="1">
      <a:defRPr b="1"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221" algn="l" defTabSz="914305" rtl="0" eaLnBrk="1" latinLnBrk="0" hangingPunct="1">
      <a:defRPr b="1"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rS3kF2HcJE5RKHJa/SKp0A==" hashData="HkrlFPGMKjqlgt4/O5W4pndglvs="/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ominique pareau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12B6"/>
    <a:srgbClr val="FF00FF"/>
    <a:srgbClr val="FF99CC"/>
    <a:srgbClr val="FFCC00"/>
    <a:srgbClr val="9999FF"/>
    <a:srgbClr val="FFFF66"/>
    <a:srgbClr val="CC3300"/>
    <a:srgbClr val="FF33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9206" autoAdjust="0"/>
  </p:normalViewPr>
  <p:slideViewPr>
    <p:cSldViewPr>
      <p:cViewPr>
        <p:scale>
          <a:sx n="100" d="100"/>
          <a:sy n="100" d="100"/>
        </p:scale>
        <p:origin x="-160" y="-80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48"/>
    </p:cViewPr>
  </p:sorterViewPr>
  <p:notesViewPr>
    <p:cSldViewPr>
      <p:cViewPr varScale="1">
        <p:scale>
          <a:sx n="73" d="100"/>
          <a:sy n="73" d="100"/>
        </p:scale>
        <p:origin x="-2106" y="-120"/>
      </p:cViewPr>
      <p:guideLst>
        <p:guide orient="horz" pos="3367"/>
        <p:guide pos="238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03-14T12:27:59.382" idx="1">
    <p:pos x="10" y="10"/>
    <p:text/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Relationship Id="rId2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Relationship Id="rId2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EA06-5311-4A01-A945-9B9149F3B656}" type="datetimeFigureOut">
              <a:rPr lang="fr-FR" smtClean="0"/>
              <a:t>14/03/20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2C7CD-5379-4D68-A419-92C96894A79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96619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2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053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34000" cy="4000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1838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1838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71838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5238"/>
            <a:ext cx="3271838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fld id="{78D52C22-8283-4DB2-AF61-0C772ABE265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0911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873" indent="-285721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2881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034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187" indent="-228576" algn="l" defTabSz="449216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fr-FR" dirty="0" smtClean="0"/>
              <a:t>9000</a:t>
            </a:r>
            <a:r>
              <a:rPr lang="fr-FR" baseline="0" dirty="0" smtClean="0"/>
              <a:t> kJ</a:t>
            </a:r>
          </a:p>
          <a:p>
            <a:pPr marL="228600" indent="-228600">
              <a:buAutoNum type="arabicParenR"/>
            </a:pPr>
            <a:r>
              <a:rPr lang="fr-FR" baseline="0" dirty="0" smtClean="0"/>
              <a:t>T0-TF = 18,75		</a:t>
            </a:r>
            <a:r>
              <a:rPr lang="fr-FR" baseline="0" smtClean="0"/>
              <a:t>	Tf = 35-18,75= 16,25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78D52C22-8283-4DB2-AF61-0C772ABE2650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234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8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152" indent="0" algn="ctr">
              <a:buNone/>
              <a:defRPr/>
            </a:lvl2pPr>
            <a:lvl3pPr marL="914305" indent="0" algn="ctr">
              <a:buNone/>
              <a:defRPr/>
            </a:lvl3pPr>
            <a:lvl4pPr marL="1371457" indent="0" algn="ctr">
              <a:buNone/>
              <a:defRPr/>
            </a:lvl4pPr>
            <a:lvl5pPr marL="1828610" indent="0" algn="ctr">
              <a:buNone/>
              <a:defRPr/>
            </a:lvl5pPr>
            <a:lvl6pPr marL="2285763" indent="0" algn="ctr">
              <a:buNone/>
              <a:defRPr/>
            </a:lvl6pPr>
            <a:lvl7pPr marL="2742916" indent="0" algn="ctr">
              <a:buNone/>
              <a:defRPr/>
            </a:lvl7pPr>
            <a:lvl8pPr marL="3200068" indent="0" algn="ctr">
              <a:buNone/>
              <a:defRPr/>
            </a:lvl8pPr>
            <a:lvl9pPr marL="3657221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D904D73-7E6C-44F9-9C4A-5F512637271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63F3C1B-ADB7-4BB6-97EE-34C60021772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0912" y="301625"/>
            <a:ext cx="2265363" cy="64484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4825" y="301625"/>
            <a:ext cx="6643688" cy="64484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E5D4EA3-4662-4236-A7B7-77B113602ADE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504825" y="301625"/>
            <a:ext cx="9061450" cy="64484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504825" y="6886576"/>
            <a:ext cx="2338388" cy="5127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>
          <a:xfrm>
            <a:off x="3455989" y="7308851"/>
            <a:ext cx="2339975" cy="250825"/>
          </a:xfrm>
        </p:spPr>
        <p:txBody>
          <a:bodyPr/>
          <a:lstStyle>
            <a:lvl1pPr>
              <a:defRPr/>
            </a:lvl1pPr>
          </a:lstStyle>
          <a:p>
            <a:fld id="{16FC3D19-6F74-4FA9-B904-2578FBEEB9B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6"/>
            <a:ext cx="9061450" cy="12541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504825" y="1768476"/>
            <a:ext cx="4454525" cy="4981574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111750" y="1768475"/>
            <a:ext cx="4454525" cy="241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111750" y="4335463"/>
            <a:ext cx="4454525" cy="241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e la date 5"/>
          <p:cNvSpPr>
            <a:spLocks noGrp="1"/>
          </p:cNvSpPr>
          <p:nvPr>
            <p:ph type="dt" idx="10"/>
          </p:nvPr>
        </p:nvSpPr>
        <p:spPr>
          <a:xfrm>
            <a:off x="504825" y="6886576"/>
            <a:ext cx="2338388" cy="512763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1"/>
          </p:nvPr>
        </p:nvSpPr>
        <p:spPr>
          <a:xfrm>
            <a:off x="3455989" y="7308851"/>
            <a:ext cx="2339975" cy="250825"/>
          </a:xfrm>
        </p:spPr>
        <p:txBody>
          <a:bodyPr/>
          <a:lstStyle>
            <a:lvl1pPr>
              <a:defRPr/>
            </a:lvl1pPr>
          </a:lstStyle>
          <a:p>
            <a:fld id="{EA212040-10D3-4175-AB8F-4B4D7A653316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3384129" y="7308851"/>
            <a:ext cx="2339975" cy="250825"/>
          </a:xfrm>
        </p:spPr>
        <p:txBody>
          <a:bodyPr/>
          <a:lstStyle>
            <a:lvl1pPr>
              <a:defRPr/>
            </a:lvl1pPr>
          </a:lstStyle>
          <a:p>
            <a:fld id="{89FAB426-E826-4B1E-AC63-A35E856E459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1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2" indent="0">
              <a:buNone/>
              <a:defRPr sz="1800"/>
            </a:lvl2pPr>
            <a:lvl3pPr marL="914305" indent="0">
              <a:buNone/>
              <a:defRPr sz="1700"/>
            </a:lvl3pPr>
            <a:lvl4pPr marL="1371457" indent="0">
              <a:buNone/>
              <a:defRPr sz="1400"/>
            </a:lvl4pPr>
            <a:lvl5pPr marL="1828610" indent="0">
              <a:buNone/>
              <a:defRPr sz="1400"/>
            </a:lvl5pPr>
            <a:lvl6pPr marL="2285763" indent="0">
              <a:buNone/>
              <a:defRPr sz="1400"/>
            </a:lvl6pPr>
            <a:lvl7pPr marL="2742916" indent="0">
              <a:buNone/>
              <a:defRPr sz="1400"/>
            </a:lvl7pPr>
            <a:lvl8pPr marL="3200068" indent="0">
              <a:buNone/>
              <a:defRPr sz="1400"/>
            </a:lvl8pPr>
            <a:lvl9pPr marL="3657221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6E7931E-6F56-4905-B221-9716D5C4C30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4825" y="1768476"/>
            <a:ext cx="4454525" cy="49815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1750" y="1768476"/>
            <a:ext cx="4454525" cy="498157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EFC4212-25F3-4A48-B32F-9476E8E601D2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6" y="303214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6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2" indent="0">
              <a:buNone/>
              <a:defRPr sz="2000" b="1"/>
            </a:lvl2pPr>
            <a:lvl3pPr marL="914305" indent="0">
              <a:buNone/>
              <a:defRPr sz="1800" b="1"/>
            </a:lvl3pPr>
            <a:lvl4pPr marL="1371457" indent="0">
              <a:buNone/>
              <a:defRPr sz="1700" b="1"/>
            </a:lvl4pPr>
            <a:lvl5pPr marL="1828610" indent="0">
              <a:buNone/>
              <a:defRPr sz="1700" b="1"/>
            </a:lvl5pPr>
            <a:lvl6pPr marL="2285763" indent="0">
              <a:buNone/>
              <a:defRPr sz="1700" b="1"/>
            </a:lvl6pPr>
            <a:lvl7pPr marL="2742916" indent="0">
              <a:buNone/>
              <a:defRPr sz="1700" b="1"/>
            </a:lvl7pPr>
            <a:lvl8pPr marL="3200068" indent="0">
              <a:buNone/>
              <a:defRPr sz="1700" b="1"/>
            </a:lvl8pPr>
            <a:lvl9pPr marL="3657221" indent="0">
              <a:buNone/>
              <a:defRPr sz="17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6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B41D977-EA38-40F3-83D8-F1C6EF6024CF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ECA308B-AF9B-4D7F-AC2A-5B588D7DD778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0670BC2-53EF-42C3-A436-50838F4E111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4" y="301626"/>
            <a:ext cx="5635625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1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2B6BEB6-60EF-4800-B02E-BA696E672824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9" y="5291139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9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152" indent="0">
              <a:buNone/>
              <a:defRPr sz="2800"/>
            </a:lvl2pPr>
            <a:lvl3pPr marL="914305" indent="0">
              <a:buNone/>
              <a:defRPr sz="2400"/>
            </a:lvl3pPr>
            <a:lvl4pPr marL="1371457" indent="0">
              <a:buNone/>
              <a:defRPr sz="2000"/>
            </a:lvl4pPr>
            <a:lvl5pPr marL="1828610" indent="0">
              <a:buNone/>
              <a:defRPr sz="2000"/>
            </a:lvl5pPr>
            <a:lvl6pPr marL="2285763" indent="0">
              <a:buNone/>
              <a:defRPr sz="2000"/>
            </a:lvl6pPr>
            <a:lvl7pPr marL="2742916" indent="0">
              <a:buNone/>
              <a:defRPr sz="2000"/>
            </a:lvl7pPr>
            <a:lvl8pPr marL="3200068" indent="0">
              <a:buNone/>
              <a:defRPr sz="2000"/>
            </a:lvl8pPr>
            <a:lvl9pPr marL="3657221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9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152" indent="0">
              <a:buNone/>
              <a:defRPr sz="1200"/>
            </a:lvl2pPr>
            <a:lvl3pPr marL="914305" indent="0">
              <a:buNone/>
              <a:defRPr sz="1000"/>
            </a:lvl3pPr>
            <a:lvl4pPr marL="1371457" indent="0">
              <a:buNone/>
              <a:defRPr sz="900"/>
            </a:lvl4pPr>
            <a:lvl5pPr marL="1828610" indent="0">
              <a:buNone/>
              <a:defRPr sz="900"/>
            </a:lvl5pPr>
            <a:lvl6pPr marL="2285763" indent="0">
              <a:buNone/>
              <a:defRPr sz="900"/>
            </a:lvl6pPr>
            <a:lvl7pPr marL="2742916" indent="0">
              <a:buNone/>
              <a:defRPr sz="900"/>
            </a:lvl7pPr>
            <a:lvl8pPr marL="3200068" indent="0">
              <a:buNone/>
              <a:defRPr sz="900"/>
            </a:lvl8pPr>
            <a:lvl9pPr marL="3657221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16804C8-6434-42AE-9B9D-A534CA5F0F60}" type="slidenum">
              <a:rPr lang="fr-FR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4825" y="301626"/>
            <a:ext cx="9061450" cy="1254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Cliquez</a:t>
            </a:r>
            <a:r>
              <a:rPr lang="en-GB" dirty="0" smtClean="0"/>
              <a:t> pour </a:t>
            </a:r>
            <a:r>
              <a:rPr lang="en-GB" dirty="0" err="1" smtClean="0"/>
              <a:t>éditer</a:t>
            </a:r>
            <a:r>
              <a:rPr lang="en-GB" dirty="0" smtClean="0"/>
              <a:t> le format du </a:t>
            </a:r>
            <a:r>
              <a:rPr lang="en-GB" dirty="0" err="1" smtClean="0"/>
              <a:t>texte</a:t>
            </a:r>
            <a:r>
              <a:rPr lang="en-GB" dirty="0" smtClean="0"/>
              <a:t>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4825" y="1768476"/>
            <a:ext cx="9061450" cy="49815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Cliquez</a:t>
            </a:r>
            <a:r>
              <a:rPr lang="en-GB" dirty="0" smtClean="0"/>
              <a:t> pour </a:t>
            </a:r>
            <a:r>
              <a:rPr lang="en-GB" dirty="0" err="1" smtClean="0"/>
              <a:t>éditer</a:t>
            </a:r>
            <a:r>
              <a:rPr lang="en-GB" dirty="0" smtClean="0"/>
              <a:t> le format du plan de </a:t>
            </a:r>
            <a:r>
              <a:rPr lang="en-GB" dirty="0" err="1" smtClean="0"/>
              <a:t>texte</a:t>
            </a:r>
            <a:endParaRPr lang="en-GB" dirty="0" smtClean="0"/>
          </a:p>
          <a:p>
            <a:pPr lvl="1"/>
            <a:r>
              <a:rPr lang="en-GB" dirty="0" smtClean="0"/>
              <a:t>Second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2"/>
            <a:r>
              <a:rPr lang="en-GB" dirty="0" err="1" smtClean="0"/>
              <a:t>Troisième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3"/>
            <a:r>
              <a:rPr lang="en-GB" dirty="0" err="1" smtClean="0"/>
              <a:t>Quatrième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Cinquième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Sixième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Septième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Huitième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  <a:p>
            <a:pPr lvl="4"/>
            <a:r>
              <a:rPr lang="en-GB" dirty="0" err="1" smtClean="0"/>
              <a:t>Neuvième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r>
              <a:rPr lang="en-GB" dirty="0" smtClean="0"/>
              <a:t>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4825" y="6886576"/>
            <a:ext cx="2338388" cy="5127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0534" algn="l"/>
                <a:tab pos="3142924" algn="l"/>
                <a:tab pos="3592141" algn="l"/>
                <a:tab pos="4039770" algn="l"/>
                <a:tab pos="4490573" algn="l"/>
                <a:tab pos="4939788" algn="l"/>
                <a:tab pos="5389005" algn="l"/>
                <a:tab pos="5833459" algn="l"/>
                <a:tab pos="6287437" algn="l"/>
                <a:tab pos="6736651" algn="l"/>
                <a:tab pos="7184280" algn="l"/>
                <a:tab pos="7630322" algn="l"/>
                <a:tab pos="8084300" algn="l"/>
                <a:tab pos="8533515" algn="l"/>
                <a:tab pos="8977969" algn="l"/>
              </a:tabLst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 rot="16200000" flipH="1" flipV="1">
            <a:off x="1584708" y="5542645"/>
            <a:ext cx="465138" cy="3565749"/>
          </a:xfrm>
          <a:prstGeom prst="rect">
            <a:avLst/>
          </a:prstGeom>
          <a:solidFill>
            <a:srgbClr val="C5000B"/>
          </a:solidFill>
          <a:ln w="9360">
            <a:solidFill>
              <a:srgbClr val="FF0000"/>
            </a:solidFill>
            <a:round/>
            <a:headEnd/>
            <a:tailEnd/>
          </a:ln>
          <a:effectLst/>
        </p:spPr>
        <p:txBody>
          <a:bodyPr rot="10800000" vert="eaVert" wrap="none" lIns="91401" tIns="45701" rIns="91401" bIns="45701" anchor="ctr"/>
          <a:lstStyle/>
          <a:p>
            <a:pPr algn="r"/>
            <a:endParaRPr lang="en-GB" sz="1400" b="0" baseline="0" dirty="0" smtClean="0"/>
          </a:p>
          <a:p>
            <a:pPr algn="r"/>
            <a:r>
              <a:rPr lang="en-GB" sz="1400" b="0" baseline="0" dirty="0" smtClean="0"/>
              <a:t>Mars 2020</a:t>
            </a:r>
            <a:endParaRPr lang="en-GB" sz="1400" b="0" dirty="0"/>
          </a:p>
          <a:p>
            <a:pPr algn="r"/>
            <a:endParaRPr lang="fr-FR" sz="1700" b="0" dirty="0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45362" y="6499226"/>
            <a:ext cx="2735263" cy="10604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72560" y="7301879"/>
            <a:ext cx="2339975" cy="250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0" algn="l"/>
                <a:tab pos="447629" algn="l"/>
                <a:tab pos="896845" algn="l"/>
                <a:tab pos="1346060" algn="l"/>
                <a:tab pos="1795276" algn="l"/>
                <a:tab pos="2244492" algn="l"/>
                <a:tab pos="2690534" algn="l"/>
                <a:tab pos="3142924" algn="l"/>
                <a:tab pos="3592141" algn="l"/>
                <a:tab pos="4039770" algn="l"/>
                <a:tab pos="4490573" algn="l"/>
                <a:tab pos="4939788" algn="l"/>
                <a:tab pos="5389005" algn="l"/>
                <a:tab pos="5833459" algn="l"/>
                <a:tab pos="6287437" algn="l"/>
                <a:tab pos="6736651" algn="l"/>
                <a:tab pos="7184280" algn="l"/>
                <a:tab pos="7630322" algn="l"/>
                <a:tab pos="8084300" algn="l"/>
                <a:tab pos="8533515" algn="l"/>
                <a:tab pos="8977969" algn="l"/>
              </a:tabLst>
              <a:defRPr sz="1800" b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EA3DBD61-D91A-E340-B256-BCCEB0269791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2" name="ZoneTexte 1"/>
          <p:cNvSpPr txBox="1"/>
          <p:nvPr userDrawn="1"/>
        </p:nvSpPr>
        <p:spPr>
          <a:xfrm>
            <a:off x="1" y="7206502"/>
            <a:ext cx="1437205" cy="353166"/>
          </a:xfrm>
          <a:prstGeom prst="rect">
            <a:avLst/>
          </a:prstGeom>
          <a:noFill/>
        </p:spPr>
        <p:txBody>
          <a:bodyPr wrap="none" lIns="91430" tIns="45716" rIns="91430" bIns="45716" rtlCol="0">
            <a:spAutoFit/>
          </a:bodyPr>
          <a:lstStyle/>
          <a:p>
            <a:r>
              <a:rPr lang="fr-FR" dirty="0" smtClean="0"/>
              <a:t>D. PAREAU</a:t>
            </a:r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600" b="1">
          <a:solidFill>
            <a:srgbClr val="FF0000"/>
          </a:solidFill>
          <a:effectLst/>
          <a:latin typeface="Times New Roman"/>
          <a:ea typeface="+mj-ea"/>
          <a:cs typeface="Times New Roman"/>
        </a:defRPr>
      </a:lvl1pPr>
      <a:lvl2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2pPr>
      <a:lvl3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3pPr>
      <a:lvl4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4pPr>
      <a:lvl5pPr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5pPr>
      <a:lvl6pPr marL="457152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6pPr>
      <a:lvl7pPr marL="914305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7pPr>
      <a:lvl8pPr marL="1371457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8pPr>
      <a:lvl9pPr marL="1828610" algn="ctr" defTabSz="449216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400">
          <a:solidFill>
            <a:srgbClr val="000000"/>
          </a:solidFill>
          <a:latin typeface="Arial" pitchFamily="34" charset="0"/>
        </a:defRPr>
      </a:lvl9pPr>
    </p:titleStyle>
    <p:bodyStyle>
      <a:lvl1pPr marL="425406" indent="-320641" algn="l" defTabSz="449216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45000"/>
        <a:buFont typeface="Wingdings" pitchFamily="2" charset="2"/>
        <a:buChar char=""/>
        <a:defRPr sz="3200">
          <a:solidFill>
            <a:schemeClr val="tx1"/>
          </a:solidFill>
          <a:latin typeface="Times New Roman"/>
          <a:ea typeface="+mn-ea"/>
          <a:cs typeface="Times New Roman"/>
        </a:defRPr>
      </a:lvl1pPr>
      <a:lvl2pPr marL="857161" indent="-285721" algn="l" defTabSz="449216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75000"/>
        <a:buFont typeface="Symbol" pitchFamily="18" charset="2"/>
        <a:buChar char=""/>
        <a:defRPr sz="2800">
          <a:solidFill>
            <a:schemeClr val="tx1"/>
          </a:solidFill>
          <a:latin typeface="Times New Roman"/>
          <a:cs typeface="Times New Roman"/>
        </a:defRPr>
      </a:lvl2pPr>
      <a:lvl3pPr marL="1288916" indent="-212703" algn="l" defTabSz="449216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chemeClr val="tx1"/>
          </a:solidFill>
          <a:latin typeface="Times New Roman"/>
          <a:cs typeface="Times New Roman"/>
        </a:defRPr>
      </a:lvl3pPr>
      <a:lvl4pPr marL="1720672" indent="-209528" algn="l" defTabSz="449216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chemeClr val="tx1"/>
          </a:solidFill>
          <a:latin typeface="Times New Roman"/>
          <a:cs typeface="Times New Roman"/>
        </a:defRPr>
      </a:lvl4pPr>
      <a:lvl5pPr marL="2152427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Times New Roman"/>
          <a:cs typeface="Times New Roman"/>
        </a:defRPr>
      </a:lvl5pPr>
      <a:lvl6pPr marL="2609580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+mn-lt"/>
        </a:defRPr>
      </a:lvl6pPr>
      <a:lvl7pPr marL="3066732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+mn-lt"/>
        </a:defRPr>
      </a:lvl7pPr>
      <a:lvl8pPr marL="3523884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+mn-lt"/>
        </a:defRPr>
      </a:lvl8pPr>
      <a:lvl9pPr marL="3981037" indent="-214290" algn="l" defTabSz="449216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2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5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7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0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63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16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68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21" algn="l" defTabSz="91430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5" Type="http://schemas.openxmlformats.org/officeDocument/2006/relationships/image" Target="../media/image3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Relationship Id="rId1" Type="http://schemas.microsoft.com/office/2007/relationships/media" Target="../media/media34.wav"/><Relationship Id="rId2" Type="http://schemas.openxmlformats.org/officeDocument/2006/relationships/audio" Target="../media/media34.wav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.bin"/><Relationship Id="rId12" Type="http://schemas.openxmlformats.org/officeDocument/2006/relationships/image" Target="../media/image5.emf"/><Relationship Id="rId13" Type="http://schemas.openxmlformats.org/officeDocument/2006/relationships/image" Target="../media/image3.png"/><Relationship Id="rId1" Type="http://schemas.openxmlformats.org/officeDocument/2006/relationships/vmlDrawing" Target="../drawings/vmlDrawing1.vml"/><Relationship Id="rId2" Type="http://schemas.microsoft.com/office/2007/relationships/media" Target="../media/media2.wav"/><Relationship Id="rId3" Type="http://schemas.openxmlformats.org/officeDocument/2006/relationships/audio" Target="../media/media2.wav"/><Relationship Id="rId4" Type="http://schemas.microsoft.com/office/2007/relationships/media" Target="../media/media3.wav"/><Relationship Id="rId5" Type="http://schemas.openxmlformats.org/officeDocument/2006/relationships/audio" Target="../media/media3.wav"/><Relationship Id="rId6" Type="http://schemas.microsoft.com/office/2007/relationships/media" Target="../media/media4.wav"/><Relationship Id="rId7" Type="http://schemas.openxmlformats.org/officeDocument/2006/relationships/audio" Target="../media/media4.wav"/><Relationship Id="rId8" Type="http://schemas.openxmlformats.org/officeDocument/2006/relationships/slideLayout" Target="../slideLayouts/slideLayout2.xml"/><Relationship Id="rId9" Type="http://schemas.openxmlformats.org/officeDocument/2006/relationships/oleObject" Target="../embeddings/oleObject1.bin"/><Relationship Id="rId10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4" Type="http://schemas.openxmlformats.org/officeDocument/2006/relationships/audio" Target="../media/media6.wav"/><Relationship Id="rId5" Type="http://schemas.microsoft.com/office/2007/relationships/media" Target="../media/media7.wav"/><Relationship Id="rId6" Type="http://schemas.openxmlformats.org/officeDocument/2006/relationships/audio" Target="../media/media7.wav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3.png"/><Relationship Id="rId1" Type="http://schemas.microsoft.com/office/2007/relationships/media" Target="../media/media5.wav"/><Relationship Id="rId2" Type="http://schemas.openxmlformats.org/officeDocument/2006/relationships/audio" Target="../media/media5.wav"/></Relationships>
</file>

<file path=ppt/slides/_rels/slide4.xml.rels><?xml version="1.0" encoding="UTF-8" standalone="yes"?>
<Relationships xmlns="http://schemas.openxmlformats.org/package/2006/relationships"><Relationship Id="rId11" Type="http://schemas.microsoft.com/office/2007/relationships/media" Target="../media/media13.wav"/><Relationship Id="rId12" Type="http://schemas.openxmlformats.org/officeDocument/2006/relationships/audio" Target="../media/media13.wav"/><Relationship Id="rId13" Type="http://schemas.openxmlformats.org/officeDocument/2006/relationships/slideLayout" Target="../slideLayouts/slideLayout2.xml"/><Relationship Id="rId14" Type="http://schemas.openxmlformats.org/officeDocument/2006/relationships/image" Target="../media/image3.png"/><Relationship Id="rId1" Type="http://schemas.microsoft.com/office/2007/relationships/media" Target="../media/media8.wav"/><Relationship Id="rId2" Type="http://schemas.openxmlformats.org/officeDocument/2006/relationships/audio" Target="../media/media8.wav"/><Relationship Id="rId3" Type="http://schemas.microsoft.com/office/2007/relationships/media" Target="../media/media9.wav"/><Relationship Id="rId4" Type="http://schemas.openxmlformats.org/officeDocument/2006/relationships/audio" Target="../media/media9.wav"/><Relationship Id="rId5" Type="http://schemas.microsoft.com/office/2007/relationships/media" Target="../media/media10.wav"/><Relationship Id="rId6" Type="http://schemas.openxmlformats.org/officeDocument/2006/relationships/audio" Target="../media/media10.wav"/><Relationship Id="rId7" Type="http://schemas.microsoft.com/office/2007/relationships/media" Target="../media/media11.wav"/><Relationship Id="rId8" Type="http://schemas.openxmlformats.org/officeDocument/2006/relationships/audio" Target="../media/media11.wav"/><Relationship Id="rId9" Type="http://schemas.microsoft.com/office/2007/relationships/media" Target="../media/media12.wav"/><Relationship Id="rId10" Type="http://schemas.openxmlformats.org/officeDocument/2006/relationships/audio" Target="../media/media12.wav"/></Relationships>
</file>

<file path=ppt/slides/_rels/slide5.xml.rels><?xml version="1.0" encoding="UTF-8" standalone="yes"?>
<Relationships xmlns="http://schemas.openxmlformats.org/package/2006/relationships"><Relationship Id="rId11" Type="http://schemas.microsoft.com/office/2007/relationships/media" Target="../media/media19.wav"/><Relationship Id="rId12" Type="http://schemas.openxmlformats.org/officeDocument/2006/relationships/audio" Target="../media/media19.wav"/><Relationship Id="rId13" Type="http://schemas.microsoft.com/office/2007/relationships/media" Target="../media/media20.wav"/><Relationship Id="rId14" Type="http://schemas.openxmlformats.org/officeDocument/2006/relationships/audio" Target="../media/media20.wav"/><Relationship Id="rId15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7" Type="http://schemas.openxmlformats.org/officeDocument/2006/relationships/comments" Target="../comments/comment1.xml"/><Relationship Id="rId1" Type="http://schemas.microsoft.com/office/2007/relationships/media" Target="../media/media14.wav"/><Relationship Id="rId2" Type="http://schemas.openxmlformats.org/officeDocument/2006/relationships/audio" Target="../media/media14.wav"/><Relationship Id="rId3" Type="http://schemas.microsoft.com/office/2007/relationships/media" Target="../media/media15.wav"/><Relationship Id="rId4" Type="http://schemas.openxmlformats.org/officeDocument/2006/relationships/audio" Target="../media/media15.wav"/><Relationship Id="rId5" Type="http://schemas.microsoft.com/office/2007/relationships/media" Target="../media/media16.wav"/><Relationship Id="rId6" Type="http://schemas.openxmlformats.org/officeDocument/2006/relationships/audio" Target="../media/media16.wav"/><Relationship Id="rId7" Type="http://schemas.microsoft.com/office/2007/relationships/media" Target="../media/media17.wav"/><Relationship Id="rId8" Type="http://schemas.openxmlformats.org/officeDocument/2006/relationships/audio" Target="../media/media17.wav"/><Relationship Id="rId9" Type="http://schemas.microsoft.com/office/2007/relationships/media" Target="../media/media18.wav"/><Relationship Id="rId10" Type="http://schemas.openxmlformats.org/officeDocument/2006/relationships/audio" Target="../media/media18.wav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1" Type="http://schemas.microsoft.com/office/2007/relationships/media" Target="../media/media21.wav"/><Relationship Id="rId2" Type="http://schemas.openxmlformats.org/officeDocument/2006/relationships/audio" Target="../media/media21.wav"/><Relationship Id="rId3" Type="http://schemas.microsoft.com/office/2007/relationships/media" Target="../media/media22.wav"/><Relationship Id="rId4" Type="http://schemas.openxmlformats.org/officeDocument/2006/relationships/audio" Target="../media/media22.wav"/><Relationship Id="rId5" Type="http://schemas.microsoft.com/office/2007/relationships/media" Target="../media/media23.wav"/><Relationship Id="rId6" Type="http://schemas.openxmlformats.org/officeDocument/2006/relationships/audio" Target="../media/media23.wav"/><Relationship Id="rId7" Type="http://schemas.microsoft.com/office/2007/relationships/media" Target="../media/media24.wav"/><Relationship Id="rId8" Type="http://schemas.openxmlformats.org/officeDocument/2006/relationships/audio" Target="../media/media24.wav"/><Relationship Id="rId9" Type="http://schemas.microsoft.com/office/2007/relationships/media" Target="../media/media25.wav"/><Relationship Id="rId10" Type="http://schemas.openxmlformats.org/officeDocument/2006/relationships/audio" Target="../media/media25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av"/><Relationship Id="rId4" Type="http://schemas.microsoft.com/office/2007/relationships/media" Target="../media/media27.wav"/><Relationship Id="rId5" Type="http://schemas.openxmlformats.org/officeDocument/2006/relationships/audio" Target="../media/media27.wav"/><Relationship Id="rId6" Type="http://schemas.microsoft.com/office/2007/relationships/media" Target="../media/media28.wav"/><Relationship Id="rId7" Type="http://schemas.openxmlformats.org/officeDocument/2006/relationships/audio" Target="../media/media28.wav"/><Relationship Id="rId8" Type="http://schemas.openxmlformats.org/officeDocument/2006/relationships/slideLayout" Target="../slideLayouts/slideLayout2.xml"/><Relationship Id="rId9" Type="http://schemas.openxmlformats.org/officeDocument/2006/relationships/image" Target="../media/image3.png"/><Relationship Id="rId10" Type="http://schemas.openxmlformats.org/officeDocument/2006/relationships/oleObject" Target="../embeddings/oleObject3.bin"/><Relationship Id="rId11" Type="http://schemas.openxmlformats.org/officeDocument/2006/relationships/image" Target="../media/image5.emf"/><Relationship Id="rId1" Type="http://schemas.openxmlformats.org/officeDocument/2006/relationships/vmlDrawing" Target="../drawings/vmlDrawing2.vml"/><Relationship Id="rId2" Type="http://schemas.microsoft.com/office/2007/relationships/media" Target="../media/media26.wav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5.bin"/><Relationship Id="rId12" Type="http://schemas.openxmlformats.org/officeDocument/2006/relationships/image" Target="../media/image7.emf"/><Relationship Id="rId13" Type="http://schemas.openxmlformats.org/officeDocument/2006/relationships/image" Target="../media/image3.png"/><Relationship Id="rId1" Type="http://schemas.openxmlformats.org/officeDocument/2006/relationships/vmlDrawing" Target="../drawings/vmlDrawing3.vml"/><Relationship Id="rId2" Type="http://schemas.microsoft.com/office/2007/relationships/media" Target="../media/media29.wav"/><Relationship Id="rId3" Type="http://schemas.openxmlformats.org/officeDocument/2006/relationships/audio" Target="../media/media29.wav"/><Relationship Id="rId4" Type="http://schemas.microsoft.com/office/2007/relationships/media" Target="../media/media30.wav"/><Relationship Id="rId5" Type="http://schemas.openxmlformats.org/officeDocument/2006/relationships/audio" Target="../media/media30.wav"/><Relationship Id="rId6" Type="http://schemas.microsoft.com/office/2007/relationships/media" Target="../media/media31.wav"/><Relationship Id="rId7" Type="http://schemas.openxmlformats.org/officeDocument/2006/relationships/audio" Target="../media/media31.wav"/><Relationship Id="rId8" Type="http://schemas.openxmlformats.org/officeDocument/2006/relationships/slideLayout" Target="../slideLayouts/slideLayout2.xml"/><Relationship Id="rId9" Type="http://schemas.openxmlformats.org/officeDocument/2006/relationships/oleObject" Target="../embeddings/oleObject4.bin"/><Relationship Id="rId10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3.wav"/><Relationship Id="rId4" Type="http://schemas.openxmlformats.org/officeDocument/2006/relationships/audio" Target="../media/media33.wa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" Type="http://schemas.microsoft.com/office/2007/relationships/media" Target="../media/media32.wav"/><Relationship Id="rId2" Type="http://schemas.openxmlformats.org/officeDocument/2006/relationships/audio" Target="../media/media3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56626C7-B1C7-49BB-97B3-BE50D4ACE4F2}" type="slidenum">
              <a:rPr lang="fr-FR"/>
              <a:pPr/>
              <a:t>1</a:t>
            </a:fld>
            <a:endParaRPr lang="fr-FR"/>
          </a:p>
        </p:txBody>
      </p:sp>
      <p:pic>
        <p:nvPicPr>
          <p:cNvPr id="46082" name="Picture 2" descr="7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1225" y="525464"/>
            <a:ext cx="4352925" cy="6403975"/>
          </a:xfrm>
          <a:prstGeom prst="rect">
            <a:avLst/>
          </a:prstGeom>
          <a:noFill/>
        </p:spPr>
      </p:pic>
      <p:sp>
        <p:nvSpPr>
          <p:cNvPr id="46083" name="Rectangle 3"/>
          <p:cNvSpPr>
            <a:spLocks noGrp="1" noChangeArrowheads="1"/>
          </p:cNvSpPr>
          <p:nvPr>
            <p:ph type="title"/>
          </p:nvPr>
        </p:nvSpPr>
        <p:spPr>
          <a:xfrm>
            <a:off x="5472360" y="2123653"/>
            <a:ext cx="4445000" cy="3384376"/>
          </a:xfrm>
          <a:ln/>
        </p:spPr>
        <p:txBody>
          <a:bodyPr/>
          <a:lstStyle/>
          <a:p>
            <a:pPr defTabSz="407946"/>
            <a:r>
              <a:rPr lang="fr-FR" sz="3200" b="1" dirty="0" smtClean="0"/>
              <a:t>Chapitre 4</a:t>
            </a:r>
            <a:br>
              <a:rPr lang="fr-FR" sz="3200" b="1" dirty="0" smtClean="0"/>
            </a:br>
            <a:r>
              <a:rPr lang="fr-FR" sz="2800" b="1" dirty="0" smtClean="0"/>
              <a:t>Réacteur </a:t>
            </a:r>
            <a:r>
              <a:rPr lang="fr-FR" sz="2800" b="1" dirty="0"/>
              <a:t>discontinu</a:t>
            </a:r>
            <a:br>
              <a:rPr lang="fr-FR" sz="2800" b="1" dirty="0"/>
            </a:br>
            <a:r>
              <a:rPr lang="fr-FR" sz="2800" b="1" dirty="0"/>
              <a:t>parfaitement agité</a:t>
            </a:r>
            <a:br>
              <a:rPr lang="fr-FR" sz="2800" b="1" dirty="0"/>
            </a:br>
            <a:r>
              <a:rPr lang="fr-FR" sz="2800" b="1" dirty="0"/>
              <a:t>(ou réacteur fermé, ou réacteur batch</a:t>
            </a:r>
            <a:r>
              <a:rPr lang="fr-FR" sz="2800" b="1" dirty="0" smtClean="0"/>
              <a:t>)</a:t>
            </a:r>
            <a:r>
              <a:rPr lang="fr-FR" sz="2800" dirty="0"/>
              <a:t/>
            </a:r>
            <a:br>
              <a:rPr lang="fr-FR" sz="2800" dirty="0"/>
            </a:br>
            <a:r>
              <a:rPr lang="fr-FR" sz="2800" dirty="0" smtClean="0"/>
              <a:t/>
            </a:r>
            <a:br>
              <a:rPr lang="fr-FR" sz="2800" dirty="0" smtClean="0"/>
            </a:br>
            <a:r>
              <a:rPr lang="fr-FR" sz="32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Partie 2: Bilan </a:t>
            </a:r>
            <a:r>
              <a:rPr lang="fr-F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Enthalpique</a:t>
            </a:r>
            <a:endParaRPr lang="fr-FR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28544" y="75550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422DE14-DCDC-4E8F-BC7C-9E752824A978}" type="slidenum">
              <a:rPr lang="fr-FR"/>
              <a:pPr/>
              <a:t>10</a:t>
            </a:fld>
            <a:endParaRPr lang="fr-FR"/>
          </a:p>
        </p:txBody>
      </p:sp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1"/>
            <a:ext cx="9061450" cy="1254125"/>
          </a:xfrm>
        </p:spPr>
        <p:txBody>
          <a:bodyPr/>
          <a:lstStyle/>
          <a:p>
            <a:r>
              <a:rPr lang="fr-FR" dirty="0"/>
              <a:t>Réacteur discontinu parfaitement </a:t>
            </a:r>
            <a:r>
              <a:rPr lang="fr-FR" dirty="0" smtClean="0"/>
              <a:t>agité</a:t>
            </a:r>
            <a:br>
              <a:rPr lang="fr-FR" dirty="0" smtClean="0"/>
            </a:br>
            <a:r>
              <a:rPr lang="fr-FR" sz="3200" dirty="0" smtClean="0"/>
              <a:t>Aspects thermiques</a:t>
            </a:r>
            <a:endParaRPr lang="fr-FR" sz="3200" dirty="0"/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503237" y="1547814"/>
            <a:ext cx="9072563" cy="5111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marL="377786" indent="-377786" defTabSz="1007959">
              <a:lnSpc>
                <a:spcPct val="90000"/>
              </a:lnSpc>
              <a:spcAft>
                <a:spcPts val="1425"/>
              </a:spcAft>
            </a:pP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Pour la 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réaction: </a:t>
            </a:r>
            <a:endParaRPr lang="fr-FR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77786" indent="-377786" defTabSz="1007959">
              <a:lnSpc>
                <a:spcPct val="90000"/>
              </a:lnSpc>
              <a:spcAft>
                <a:spcPts val="1425"/>
              </a:spcAft>
            </a:pP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   A   ――――&gt; produits            			</a:t>
            </a:r>
          </a:p>
          <a:p>
            <a:pPr marL="377786" indent="-377786" defTabSz="1007959">
              <a:lnSpc>
                <a:spcPct val="90000"/>
              </a:lnSpc>
              <a:spcAft>
                <a:spcPts val="1425"/>
              </a:spcAft>
            </a:pPr>
            <a:r>
              <a:rPr lang="el-GR" sz="2000" dirty="0">
                <a:solidFill>
                  <a:schemeClr val="tx1"/>
                </a:solidFill>
                <a:latin typeface="Times New Roman"/>
                <a:cs typeface="Times New Roman"/>
              </a:rPr>
              <a:t>Δ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fr-FR" sz="20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R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 = + 100 kJ/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mol (constante avec la température)</a:t>
            </a:r>
            <a:endParaRPr lang="fr-FR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77786" indent="-377786" defTabSz="1007959">
              <a:lnSpc>
                <a:spcPct val="90000"/>
              </a:lnSpc>
              <a:spcAft>
                <a:spcPts val="1425"/>
              </a:spcAft>
            </a:pP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V = 100 L</a:t>
            </a:r>
          </a:p>
          <a:p>
            <a:pPr marL="377786" indent="-377786" defTabSz="1007959">
              <a:lnSpc>
                <a:spcPct val="90000"/>
              </a:lnSpc>
              <a:spcAft>
                <a:spcPts val="1425"/>
              </a:spcAft>
            </a:pP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À t = 0     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</a:t>
            </a:r>
            <a:r>
              <a:rPr lang="fr-FR" sz="2000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0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= 1 mol/L         A t final 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</a:t>
            </a:r>
            <a:r>
              <a:rPr lang="fr-FR" sz="2000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= 0,1 mol/L</a:t>
            </a:r>
          </a:p>
          <a:p>
            <a:pPr marL="377786" indent="-377786" defTabSz="1007959">
              <a:lnSpc>
                <a:spcPct val="90000"/>
              </a:lnSpc>
              <a:spcAft>
                <a:spcPts val="1425"/>
              </a:spcAft>
            </a:pPr>
            <a:endParaRPr lang="fr-FR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457152" indent="-457152" defTabSz="1007959">
              <a:lnSpc>
                <a:spcPct val="90000"/>
              </a:lnSpc>
              <a:spcAft>
                <a:spcPts val="1425"/>
              </a:spcAft>
              <a:buSzPct val="100000"/>
              <a:buAutoNum type="arabicParenR"/>
            </a:pP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On veut maintenir le </a:t>
            </a:r>
            <a:r>
              <a:rPr lang="fr-FR" sz="2000" dirty="0">
                <a:solidFill>
                  <a:srgbClr val="FF0000"/>
                </a:solidFill>
                <a:latin typeface="Times New Roman"/>
                <a:cs typeface="Times New Roman"/>
              </a:rPr>
              <a:t>réacteur isotherme 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à 35°C; calculer la quantité de chaleur à échanger avec l’extérieur</a:t>
            </a:r>
          </a:p>
          <a:p>
            <a:pPr marL="457152" indent="-457152" defTabSz="1007959">
              <a:lnSpc>
                <a:spcPct val="90000"/>
              </a:lnSpc>
              <a:spcAft>
                <a:spcPts val="1425"/>
              </a:spcAft>
              <a:buSzPct val="100000"/>
              <a:buAutoNum type="arabicParenR"/>
            </a:pPr>
            <a:r>
              <a:rPr lang="fr-FR" sz="2000" dirty="0">
                <a:solidFill>
                  <a:srgbClr val="FF0000"/>
                </a:solidFill>
                <a:latin typeface="Times New Roman"/>
                <a:cs typeface="Times New Roman"/>
              </a:rPr>
              <a:t>Le réacteur est adiabatique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; la température initiale est  de 35°C; quelle sera la température finale sachant que la capacité calorifique 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du mélange C</a:t>
            </a:r>
            <a:r>
              <a:rPr lang="fr-FR" sz="2000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p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est égale à 4 kJ kg</a:t>
            </a:r>
            <a:r>
              <a:rPr lang="fr-FR" sz="2000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-1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 °C</a:t>
            </a:r>
            <a:r>
              <a:rPr lang="fr-FR" sz="2000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-1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 et 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sa 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masse volumique à 1,2 kg/L?</a:t>
            </a:r>
          </a:p>
          <a:p>
            <a:pPr marL="377786" indent="-377786" defTabSz="1007959">
              <a:lnSpc>
                <a:spcPct val="90000"/>
              </a:lnSpc>
              <a:spcAft>
                <a:spcPts val="1425"/>
              </a:spcAft>
            </a:pPr>
            <a:endParaRPr lang="fr-FR" sz="2000" dirty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L="377786" indent="-377786" defTabSz="1007959">
              <a:lnSpc>
                <a:spcPct val="90000"/>
              </a:lnSpc>
              <a:spcAft>
                <a:spcPts val="1425"/>
              </a:spcAft>
            </a:pPr>
            <a:endParaRPr lang="el-GR" sz="20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0632" y="27717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7BA0371-8FE7-4BFD-B7F0-523DC1178ADC}" type="slidenum">
              <a:rPr lang="fr-FR">
                <a:latin typeface="Times New Roman"/>
                <a:cs typeface="Times New Roman"/>
              </a:rPr>
              <a:pPr/>
              <a:t>2</a:t>
            </a:fld>
            <a:endParaRPr lang="fr-FR">
              <a:latin typeface="Times New Roman"/>
              <a:cs typeface="Times New Roman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9" y="179389"/>
            <a:ext cx="5718175" cy="820737"/>
          </a:xfrm>
          <a:ln/>
        </p:spPr>
        <p:txBody>
          <a:bodyPr lIns="100761" tIns="50382" rIns="100761" bIns="50382"/>
          <a:lstStyle/>
          <a:p>
            <a:pPr defTabSz="407946"/>
            <a:r>
              <a:rPr lang="fr-FR" b="1" dirty="0"/>
              <a:t>Effet de la température</a:t>
            </a: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655936" y="2483693"/>
            <a:ext cx="6032500" cy="1819275"/>
          </a:xfrm>
          <a:prstGeom prst="rect">
            <a:avLst/>
          </a:prstGeom>
          <a:noFill/>
          <a:ln w="38100" cmpd="sng">
            <a:solidFill>
              <a:srgbClr val="0D0D0D"/>
            </a:solidFill>
            <a:miter lim="800000"/>
            <a:headEnd/>
            <a:tailEnd/>
          </a:ln>
          <a:effectLst/>
        </p:spPr>
        <p:txBody>
          <a:bodyPr lIns="100761" tIns="50382" rIns="100761" bIns="50382">
            <a:spAutoFit/>
          </a:bodyPr>
          <a:lstStyle/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800" dirty="0">
                <a:solidFill>
                  <a:srgbClr val="CC3300"/>
                </a:solidFill>
                <a:latin typeface="Times New Roman"/>
                <a:cs typeface="Times New Roman"/>
              </a:rPr>
              <a:t>Réacteur isotherme: </a:t>
            </a:r>
            <a:r>
              <a:rPr lang="fr-FR" sz="2800" dirty="0" err="1">
                <a:solidFill>
                  <a:srgbClr val="CC3300"/>
                </a:solidFill>
                <a:latin typeface="Times New Roman"/>
                <a:cs typeface="Times New Roman"/>
              </a:rPr>
              <a:t>T</a:t>
            </a:r>
            <a:r>
              <a:rPr lang="fr-FR" sz="2800" dirty="0">
                <a:solidFill>
                  <a:srgbClr val="CC3300"/>
                </a:solidFill>
                <a:latin typeface="Times New Roman"/>
                <a:cs typeface="Times New Roman"/>
              </a:rPr>
              <a:t> = </a:t>
            </a:r>
            <a:r>
              <a:rPr lang="fr-FR" sz="2800" dirty="0" err="1">
                <a:solidFill>
                  <a:srgbClr val="CC3300"/>
                </a:solidFill>
                <a:latin typeface="Times New Roman"/>
                <a:cs typeface="Times New Roman"/>
              </a:rPr>
              <a:t>cte</a:t>
            </a:r>
            <a:r>
              <a:rPr lang="fr-FR" sz="2800" dirty="0">
                <a:solidFill>
                  <a:srgbClr val="CC3300"/>
                </a:solidFill>
                <a:latin typeface="Times New Roman"/>
                <a:cs typeface="Times New Roman"/>
              </a:rPr>
              <a:t> </a:t>
            </a:r>
          </a:p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Evacuation ou apport de chaleur</a:t>
            </a:r>
          </a:p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Intégration possible en fonction de 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 car k et k’ constantes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655763" y="4859338"/>
            <a:ext cx="6032500" cy="96520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100761" tIns="50382" rIns="100761" bIns="50382">
            <a:spAutoFit/>
          </a:bodyPr>
          <a:lstStyle/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800" dirty="0">
                <a:solidFill>
                  <a:srgbClr val="CC3300"/>
                </a:solidFill>
                <a:latin typeface="Times New Roman"/>
                <a:cs typeface="Times New Roman"/>
              </a:rPr>
              <a:t>Réacteur adiabatique: </a:t>
            </a:r>
            <a:r>
              <a:rPr lang="fr-FR" sz="2800" dirty="0" err="1">
                <a:solidFill>
                  <a:srgbClr val="CC3300"/>
                </a:solidFill>
                <a:latin typeface="Times New Roman"/>
                <a:cs typeface="Times New Roman"/>
              </a:rPr>
              <a:t>T</a:t>
            </a:r>
            <a:r>
              <a:rPr lang="fr-FR" sz="2800" dirty="0">
                <a:solidFill>
                  <a:srgbClr val="CC3300"/>
                </a:solidFill>
                <a:latin typeface="Times New Roman"/>
                <a:cs typeface="Times New Roman"/>
              </a:rPr>
              <a:t> = f(</a:t>
            </a:r>
            <a:r>
              <a:rPr lang="fr-FR" sz="2800" dirty="0" err="1">
                <a:solidFill>
                  <a:srgbClr val="CC3300"/>
                </a:solidFill>
                <a:latin typeface="Times New Roman"/>
                <a:cs typeface="Times New Roman"/>
              </a:rPr>
              <a:t>t</a:t>
            </a:r>
            <a:r>
              <a:rPr lang="fr-FR" sz="2800" dirty="0">
                <a:solidFill>
                  <a:srgbClr val="CC3300"/>
                </a:solidFill>
                <a:latin typeface="Times New Roman"/>
                <a:cs typeface="Times New Roman"/>
              </a:rPr>
              <a:t>)?</a:t>
            </a:r>
          </a:p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Nécessité de bilan énergétique </a:t>
            </a:r>
            <a:endParaRPr lang="fr-FR" sz="2800" dirty="0">
              <a:solidFill>
                <a:schemeClr val="tx1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143768" y="1214440"/>
            <a:ext cx="6882978" cy="53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Bilan matière </a:t>
            </a:r>
            <a:r>
              <a:rPr lang="fr-FR" sz="2800" dirty="0" smtClean="0">
                <a:solidFill>
                  <a:schemeClr val="tx1"/>
                </a:solidFill>
                <a:latin typeface="Times New Roman"/>
                <a:ea typeface="Wingdings"/>
                <a:cs typeface="Times New Roman"/>
                <a:sym typeface="Wingdings"/>
              </a:rPr>
              <a:t> </a:t>
            </a:r>
            <a:r>
              <a:rPr lang="fr-FR" sz="2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équation 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de performance </a:t>
            </a:r>
            <a:r>
              <a:rPr lang="fr-FR" sz="2800" b="0" dirty="0">
                <a:solidFill>
                  <a:schemeClr val="tx1"/>
                </a:solidFill>
                <a:latin typeface="Times New Roman"/>
                <a:cs typeface="Times New Roman"/>
              </a:rPr>
              <a:t>: </a:t>
            </a:r>
          </a:p>
        </p:txBody>
      </p:sp>
      <p:graphicFrame>
        <p:nvGraphicFramePr>
          <p:cNvPr id="4" name="Obje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937420"/>
              </p:ext>
            </p:extLst>
          </p:nvPr>
        </p:nvGraphicFramePr>
        <p:xfrm>
          <a:off x="4983163" y="3697288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6" name="…quation" r:id="rId9" imgW="114300" imgH="165100" progId="Equation.3">
                  <p:embed/>
                </p:oleObj>
              </mc:Choice>
              <mc:Fallback>
                <p:oleObj name="…quation" r:id="rId9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983163" y="3697288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737997"/>
              </p:ext>
            </p:extLst>
          </p:nvPr>
        </p:nvGraphicFramePr>
        <p:xfrm>
          <a:off x="6984528" y="899517"/>
          <a:ext cx="3577455" cy="1190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7" name="…quation" r:id="rId11" imgW="1346200" imgH="406400" progId="Equation.3">
                  <p:embed/>
                </p:oleObj>
              </mc:Choice>
              <mc:Fallback>
                <p:oleObj name="…quation" r:id="rId11" imgW="1346200" imgH="406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984528" y="899517"/>
                        <a:ext cx="3577455" cy="1190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08664" y="2987749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36656" y="4931965"/>
            <a:ext cx="812800" cy="812800"/>
          </a:xfrm>
          <a:prstGeom prst="rect">
            <a:avLst/>
          </a:prstGeom>
        </p:spPr>
      </p:pic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96696" y="17943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831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2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133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65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7856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8356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89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2227" grpId="0" animBg="1"/>
      <p:bldP spid="522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A6BAED0-798D-4B38-9195-AA2F0FF9CF13}" type="slidenum">
              <a:rPr lang="fr-FR">
                <a:latin typeface="Times New Roman"/>
                <a:cs typeface="Times New Roman"/>
              </a:rPr>
              <a:pPr/>
              <a:t>3</a:t>
            </a:fld>
            <a:endParaRPr lang="fr-FR">
              <a:latin typeface="Times New Roman"/>
              <a:cs typeface="Times New Roman"/>
            </a:endParaRPr>
          </a:p>
        </p:txBody>
      </p:sp>
      <p:sp>
        <p:nvSpPr>
          <p:cNvPr id="111618" name="Rectangle 2"/>
          <p:cNvSpPr>
            <a:spLocks noChangeArrowheads="1"/>
          </p:cNvSpPr>
          <p:nvPr/>
        </p:nvSpPr>
        <p:spPr bwMode="auto">
          <a:xfrm>
            <a:off x="7421562" y="6557964"/>
            <a:ext cx="2659063" cy="1001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>
          <a:xfrm>
            <a:off x="287339" y="1"/>
            <a:ext cx="10080625" cy="996950"/>
          </a:xfrm>
          <a:ln/>
        </p:spPr>
        <p:txBody>
          <a:bodyPr lIns="100761" tIns="50382" rIns="100761" bIns="50382"/>
          <a:lstStyle/>
          <a:p>
            <a:pPr defTabSz="407946"/>
            <a:r>
              <a:rPr lang="fr-FR" b="1" dirty="0" smtClean="0"/>
              <a:t>Bilan </a:t>
            </a:r>
            <a:r>
              <a:rPr lang="fr-FR" b="1" dirty="0"/>
              <a:t>énergétique : Bilan </a:t>
            </a:r>
            <a:r>
              <a:rPr lang="fr-FR" b="1" dirty="0" err="1"/>
              <a:t>enthalpique</a:t>
            </a:r>
            <a:endParaRPr lang="fr-FR" b="1" dirty="0"/>
          </a:p>
        </p:txBody>
      </p:sp>
      <p:sp>
        <p:nvSpPr>
          <p:cNvPr id="111620" name="Text Box 4"/>
          <p:cNvSpPr txBox="1">
            <a:spLocks noChangeArrowheads="1"/>
          </p:cNvSpPr>
          <p:nvPr/>
        </p:nvSpPr>
        <p:spPr bwMode="auto">
          <a:xfrm>
            <a:off x="2087563" y="1692277"/>
            <a:ext cx="401441" cy="50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60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</a:p>
        </p:txBody>
      </p:sp>
      <p:grpSp>
        <p:nvGrpSpPr>
          <p:cNvPr id="111674" name="Group 58"/>
          <p:cNvGrpSpPr>
            <a:grpSpLocks/>
          </p:cNvGrpSpPr>
          <p:nvPr/>
        </p:nvGrpSpPr>
        <p:grpSpPr bwMode="auto">
          <a:xfrm>
            <a:off x="287338" y="1258889"/>
            <a:ext cx="9793288" cy="1579563"/>
            <a:chOff x="181" y="793"/>
            <a:chExt cx="6169" cy="995"/>
          </a:xfrm>
        </p:grpSpPr>
        <p:sp>
          <p:nvSpPr>
            <p:cNvPr id="111630" name="Text Box 14"/>
            <p:cNvSpPr txBox="1">
              <a:spLocks noChangeArrowheads="1"/>
            </p:cNvSpPr>
            <p:nvPr/>
          </p:nvSpPr>
          <p:spPr bwMode="auto">
            <a:xfrm>
              <a:off x="3855" y="1156"/>
              <a:ext cx="249" cy="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72" tIns="50387" rIns="100772" bIns="50387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600">
                  <a:solidFill>
                    <a:schemeClr val="tx1"/>
                  </a:solidFill>
                  <a:latin typeface="Times New Roman"/>
                  <a:cs typeface="Times New Roman"/>
                </a:rPr>
                <a:t>=</a:t>
              </a:r>
            </a:p>
          </p:txBody>
        </p:sp>
        <p:grpSp>
          <p:nvGrpSpPr>
            <p:cNvPr id="111672" name="Group 56"/>
            <p:cNvGrpSpPr>
              <a:grpSpLocks/>
            </p:cNvGrpSpPr>
            <p:nvPr/>
          </p:nvGrpSpPr>
          <p:grpSpPr bwMode="auto">
            <a:xfrm>
              <a:off x="4082" y="793"/>
              <a:ext cx="2268" cy="951"/>
              <a:chOff x="4082" y="793"/>
              <a:chExt cx="2268" cy="951"/>
            </a:xfrm>
          </p:grpSpPr>
          <p:grpSp>
            <p:nvGrpSpPr>
              <p:cNvPr id="111631" name="Group 15"/>
              <p:cNvGrpSpPr>
                <a:grpSpLocks/>
              </p:cNvGrpSpPr>
              <p:nvPr/>
            </p:nvGrpSpPr>
            <p:grpSpPr bwMode="auto">
              <a:xfrm>
                <a:off x="4082" y="793"/>
                <a:ext cx="1051" cy="937"/>
                <a:chOff x="1383" y="2568"/>
                <a:chExt cx="1180" cy="1141"/>
              </a:xfrm>
            </p:grpSpPr>
            <p:sp>
              <p:nvSpPr>
                <p:cNvPr id="111632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383" y="2568"/>
                  <a:ext cx="1140" cy="11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 lIns="100772" tIns="50387" rIns="100772" bIns="50387">
                  <a:spAutoFit/>
                </a:bodyPr>
                <a:lstStyle/>
                <a:p>
                  <a:pPr algn="ctr" defTabSz="1007959" hangingPunct="1">
                    <a:lnSpc>
                      <a:spcPct val="100000"/>
                    </a:lnSpc>
                    <a:buClrTx/>
                    <a:buSzTx/>
                  </a:pP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Enthalpie sortant de </a:t>
                  </a: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V pendant </a:t>
                  </a:r>
                  <a:r>
                    <a:rPr lang="fr-FR" b="0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t</a:t>
                  </a: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 avec </a:t>
                  </a:r>
                  <a:r>
                    <a:rPr lang="fr-FR" b="0" dirty="0" smtClean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la sortie de matière</a:t>
                  </a:r>
                  <a:endParaRPr lang="fr-FR" b="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11633" name="AutoShape 17"/>
                <p:cNvSpPr>
                  <a:spLocks noChangeArrowheads="1"/>
                </p:cNvSpPr>
                <p:nvPr/>
              </p:nvSpPr>
              <p:spPr bwMode="auto">
                <a:xfrm>
                  <a:off x="1384" y="2568"/>
                  <a:ext cx="1179" cy="1134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</p:grpSp>
          <p:grpSp>
            <p:nvGrpSpPr>
              <p:cNvPr id="111634" name="Group 18"/>
              <p:cNvGrpSpPr>
                <a:grpSpLocks/>
              </p:cNvGrpSpPr>
              <p:nvPr/>
            </p:nvGrpSpPr>
            <p:grpSpPr bwMode="auto">
              <a:xfrm>
                <a:off x="5199" y="793"/>
                <a:ext cx="1151" cy="951"/>
                <a:chOff x="2880" y="2795"/>
                <a:chExt cx="1406" cy="1134"/>
              </a:xfrm>
            </p:grpSpPr>
            <p:sp>
              <p:nvSpPr>
                <p:cNvPr id="111635" name="AutoShape 19"/>
                <p:cNvSpPr>
                  <a:spLocks noChangeArrowheads="1"/>
                </p:cNvSpPr>
                <p:nvPr/>
              </p:nvSpPr>
              <p:spPr bwMode="auto">
                <a:xfrm>
                  <a:off x="3107" y="2795"/>
                  <a:ext cx="1179" cy="1134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111636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880" y="3202"/>
                  <a:ext cx="305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72" tIns="50387" rIns="100772" bIns="50387">
                  <a:spAutoFit/>
                </a:bodyPr>
                <a:lstStyle/>
                <a:p>
                  <a:pPr defTabSz="1007959" hangingPunct="1">
                    <a:lnSpc>
                      <a:spcPct val="100000"/>
                    </a:lnSpc>
                    <a:buClrTx/>
                    <a:buSzTx/>
                  </a:pPr>
                  <a:r>
                    <a:rPr lang="fr-FR" sz="260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11637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3198" y="2904"/>
                  <a:ext cx="1011" cy="9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72" tIns="50387" rIns="100772" bIns="50387">
                  <a:spAutoFit/>
                </a:bodyPr>
                <a:lstStyle/>
                <a:p>
                  <a:pPr algn="ctr" defTabSz="1007959" hangingPunct="1">
                    <a:lnSpc>
                      <a:spcPct val="100000"/>
                    </a:lnSpc>
                    <a:buClrTx/>
                    <a:buSzTx/>
                  </a:pP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Enthalpie présente dans </a:t>
                  </a: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V à la fin de </a:t>
                  </a:r>
                  <a:r>
                    <a:rPr lang="fr-FR" b="0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t</a:t>
                  </a: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 </a:t>
                  </a:r>
                </a:p>
              </p:txBody>
            </p:sp>
          </p:grpSp>
        </p:grpSp>
        <p:grpSp>
          <p:nvGrpSpPr>
            <p:cNvPr id="111673" name="Group 57"/>
            <p:cNvGrpSpPr>
              <a:grpSpLocks/>
            </p:cNvGrpSpPr>
            <p:nvPr/>
          </p:nvGrpSpPr>
          <p:grpSpPr bwMode="auto">
            <a:xfrm>
              <a:off x="181" y="793"/>
              <a:ext cx="3589" cy="995"/>
              <a:chOff x="181" y="793"/>
              <a:chExt cx="3589" cy="995"/>
            </a:xfrm>
          </p:grpSpPr>
          <p:grpSp>
            <p:nvGrpSpPr>
              <p:cNvPr id="111623" name="Group 7"/>
              <p:cNvGrpSpPr>
                <a:grpSpLocks/>
              </p:cNvGrpSpPr>
              <p:nvPr/>
            </p:nvGrpSpPr>
            <p:grpSpPr bwMode="auto">
              <a:xfrm>
                <a:off x="181" y="793"/>
                <a:ext cx="2401" cy="995"/>
                <a:chOff x="158" y="1253"/>
                <a:chExt cx="2178" cy="902"/>
              </a:xfrm>
            </p:grpSpPr>
            <p:grpSp>
              <p:nvGrpSpPr>
                <p:cNvPr id="111624" name="Group 8"/>
                <p:cNvGrpSpPr>
                  <a:grpSpLocks/>
                </p:cNvGrpSpPr>
                <p:nvPr/>
              </p:nvGrpSpPr>
              <p:grpSpPr bwMode="auto">
                <a:xfrm>
                  <a:off x="158" y="1253"/>
                  <a:ext cx="1044" cy="902"/>
                  <a:chOff x="249" y="1253"/>
                  <a:chExt cx="1315" cy="1200"/>
                </a:xfrm>
              </p:grpSpPr>
              <p:sp>
                <p:nvSpPr>
                  <p:cNvPr id="111625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5" y="1324"/>
                    <a:ext cx="1129" cy="112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100772" tIns="50387" rIns="100772" bIns="50387">
                    <a:spAutoFit/>
                  </a:bodyPr>
                  <a:lstStyle/>
                  <a:p>
                    <a:pPr algn="ctr" defTabSz="1007959" hangingPunct="1">
                      <a:lnSpc>
                        <a:spcPct val="100000"/>
                      </a:lnSpc>
                      <a:buClrTx/>
                      <a:buSzTx/>
                    </a:pP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Enthalpie entrant dans </a:t>
                    </a: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V pendant </a:t>
                    </a:r>
                    <a:r>
                      <a:rPr lang="fr-FR" b="0" dirty="0" err="1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t</a:t>
                    </a: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</a:t>
                    </a:r>
                    <a:r>
                      <a:rPr lang="fr-FR" b="0" dirty="0" smtClean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avec l’entrée de matière</a:t>
                    </a:r>
                    <a:endPara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11626" name="AutoShape 10"/>
                  <p:cNvSpPr>
                    <a:spLocks noChangeArrowheads="1"/>
                  </p:cNvSpPr>
                  <p:nvPr/>
                </p:nvSpPr>
                <p:spPr bwMode="auto">
                  <a:xfrm>
                    <a:off x="249" y="1253"/>
                    <a:ext cx="1315" cy="1134"/>
                  </a:xfrm>
                  <a:prstGeom prst="bracketPair">
                    <a:avLst>
                      <a:gd name="adj" fmla="val 16667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11627" name="Group 11"/>
                <p:cNvGrpSpPr>
                  <a:grpSpLocks/>
                </p:cNvGrpSpPr>
                <p:nvPr/>
              </p:nvGrpSpPr>
              <p:grpSpPr bwMode="auto">
                <a:xfrm>
                  <a:off x="1423" y="1253"/>
                  <a:ext cx="913" cy="869"/>
                  <a:chOff x="1423" y="1253"/>
                  <a:chExt cx="913" cy="869"/>
                </a:xfrm>
              </p:grpSpPr>
              <p:sp>
                <p:nvSpPr>
                  <p:cNvPr id="111628" name="AutoShape 12"/>
                  <p:cNvSpPr>
                    <a:spLocks noChangeArrowheads="1"/>
                  </p:cNvSpPr>
                  <p:nvPr/>
                </p:nvSpPr>
                <p:spPr bwMode="auto">
                  <a:xfrm>
                    <a:off x="1423" y="1253"/>
                    <a:ext cx="913" cy="869"/>
                  </a:xfrm>
                  <a:prstGeom prst="bracketPair">
                    <a:avLst>
                      <a:gd name="adj" fmla="val 16667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11629" name="Text Box 1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75" y="1303"/>
                    <a:ext cx="783" cy="6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100772" tIns="50387" rIns="100772" bIns="50387">
                    <a:spAutoFit/>
                  </a:bodyPr>
                  <a:lstStyle/>
                  <a:p>
                    <a:pPr algn="ctr" defTabSz="1007959" hangingPunct="1">
                      <a:lnSpc>
                        <a:spcPct val="100000"/>
                      </a:lnSpc>
                      <a:buClrTx/>
                      <a:buSzTx/>
                    </a:pP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Enthalpie présente dans  </a:t>
                    </a: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V au début de </a:t>
                    </a:r>
                    <a:r>
                      <a:rPr lang="fr-FR" b="0" dirty="0" err="1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t</a:t>
                    </a:r>
                    <a:r>
                      <a:rPr lang="fr-FR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</a:t>
                    </a:r>
                  </a:p>
                </p:txBody>
              </p:sp>
            </p:grpSp>
          </p:grpSp>
          <p:grpSp>
            <p:nvGrpSpPr>
              <p:cNvPr id="111638" name="Group 22"/>
              <p:cNvGrpSpPr>
                <a:grpSpLocks/>
              </p:cNvGrpSpPr>
              <p:nvPr/>
            </p:nvGrpSpPr>
            <p:grpSpPr bwMode="auto">
              <a:xfrm>
                <a:off x="2812" y="793"/>
                <a:ext cx="958" cy="951"/>
                <a:chOff x="4891" y="1616"/>
                <a:chExt cx="869" cy="816"/>
              </a:xfrm>
            </p:grpSpPr>
            <p:sp>
              <p:nvSpPr>
                <p:cNvPr id="11163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891" y="1694"/>
                  <a:ext cx="869" cy="6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lIns="100772" tIns="50387" rIns="100772" bIns="50387">
                  <a:spAutoFit/>
                </a:bodyPr>
                <a:lstStyle/>
                <a:p>
                  <a:pPr algn="ctr" defTabSz="1007959" hangingPunct="1">
                    <a:lnSpc>
                      <a:spcPct val="100000"/>
                    </a:lnSpc>
                    <a:buClrTx/>
                    <a:buSzTx/>
                  </a:pP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Chaleur entrant à la paroi de  </a:t>
                  </a: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V pendant </a:t>
                  </a:r>
                  <a:r>
                    <a:rPr lang="fr-FR" b="0" dirty="0" err="1">
                      <a:solidFill>
                        <a:schemeClr val="tx1"/>
                      </a:solidFill>
                      <a:latin typeface="Times New Roman"/>
                      <a:cs typeface="Times New Roman"/>
                      <a:sym typeface="Symbol" pitchFamily="18" charset="2"/>
                    </a:rPr>
                    <a:t>t</a:t>
                  </a:r>
                  <a:r>
                    <a:rPr lang="fr-FR" b="0" dirty="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 </a:t>
                  </a:r>
                </a:p>
              </p:txBody>
            </p:sp>
            <p:sp>
              <p:nvSpPr>
                <p:cNvPr id="111640" name="AutoShape 24"/>
                <p:cNvSpPr>
                  <a:spLocks noChangeArrowheads="1"/>
                </p:cNvSpPr>
                <p:nvPr/>
              </p:nvSpPr>
              <p:spPr bwMode="auto">
                <a:xfrm>
                  <a:off x="4907" y="1616"/>
                  <a:ext cx="853" cy="816"/>
                </a:xfrm>
                <a:prstGeom prst="bracketPair">
                  <a:avLst>
                    <a:gd name="adj" fmla="val 16667"/>
                  </a:avLst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111641" name="Text Box 25"/>
              <p:cNvSpPr txBox="1">
                <a:spLocks noChangeArrowheads="1"/>
              </p:cNvSpPr>
              <p:nvPr/>
            </p:nvSpPr>
            <p:spPr bwMode="auto">
              <a:xfrm>
                <a:off x="2585" y="1111"/>
                <a:ext cx="249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72" tIns="50387" rIns="100772" bIns="50387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60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+</a:t>
                </a:r>
              </a:p>
            </p:txBody>
          </p:sp>
        </p:grpSp>
      </p:grpSp>
      <p:sp>
        <p:nvSpPr>
          <p:cNvPr id="111643" name="Text Box 27"/>
          <p:cNvSpPr txBox="1">
            <a:spLocks noChangeArrowheads="1"/>
          </p:cNvSpPr>
          <p:nvPr/>
        </p:nvSpPr>
        <p:spPr bwMode="auto">
          <a:xfrm>
            <a:off x="143768" y="755501"/>
            <a:ext cx="2619375" cy="40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spcBef>
                <a:spcPct val="50000"/>
              </a:spcBef>
              <a:buClrTx/>
              <a:buSzTx/>
            </a:pPr>
            <a:r>
              <a:rPr lang="fr-FR" sz="2000" u="sng" dirty="0">
                <a:solidFill>
                  <a:schemeClr val="tx1"/>
                </a:solidFill>
                <a:latin typeface="Times New Roman"/>
                <a:cs typeface="Times New Roman"/>
              </a:rPr>
              <a:t>Relation générale</a:t>
            </a:r>
            <a:r>
              <a:rPr lang="fr-FR" sz="2000" b="0" u="sng" dirty="0">
                <a:solidFill>
                  <a:schemeClr val="tx1"/>
                </a:solidFill>
                <a:latin typeface="Times New Roman"/>
                <a:cs typeface="Times New Roman"/>
              </a:rPr>
              <a:t> :</a:t>
            </a:r>
          </a:p>
        </p:txBody>
      </p:sp>
      <p:sp>
        <p:nvSpPr>
          <p:cNvPr id="111697" name="Text Box 81"/>
          <p:cNvSpPr txBox="1">
            <a:spLocks noChangeArrowheads="1"/>
          </p:cNvSpPr>
          <p:nvPr/>
        </p:nvSpPr>
        <p:spPr bwMode="auto">
          <a:xfrm>
            <a:off x="1800225" y="5435601"/>
            <a:ext cx="401441" cy="508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60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</a:p>
        </p:txBody>
      </p:sp>
      <p:grpSp>
        <p:nvGrpSpPr>
          <p:cNvPr id="6" name="Grouper 5"/>
          <p:cNvGrpSpPr/>
          <p:nvPr/>
        </p:nvGrpSpPr>
        <p:grpSpPr>
          <a:xfrm>
            <a:off x="0" y="4859338"/>
            <a:ext cx="9793288" cy="1657350"/>
            <a:chOff x="0" y="4859338"/>
            <a:chExt cx="9793288" cy="1657350"/>
          </a:xfrm>
        </p:grpSpPr>
        <p:grpSp>
          <p:nvGrpSpPr>
            <p:cNvPr id="111675" name="Group 59"/>
            <p:cNvGrpSpPr>
              <a:grpSpLocks/>
            </p:cNvGrpSpPr>
            <p:nvPr/>
          </p:nvGrpSpPr>
          <p:grpSpPr bwMode="auto">
            <a:xfrm>
              <a:off x="0" y="4932364"/>
              <a:ext cx="9793288" cy="1579562"/>
              <a:chOff x="181" y="793"/>
              <a:chExt cx="6169" cy="995"/>
            </a:xfrm>
          </p:grpSpPr>
          <p:sp>
            <p:nvSpPr>
              <p:cNvPr id="111676" name="Text Box 60"/>
              <p:cNvSpPr txBox="1">
                <a:spLocks noChangeArrowheads="1"/>
              </p:cNvSpPr>
              <p:nvPr/>
            </p:nvSpPr>
            <p:spPr bwMode="auto">
              <a:xfrm>
                <a:off x="3855" y="1156"/>
                <a:ext cx="249" cy="3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72" tIns="50387" rIns="100772" bIns="50387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60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=</a:t>
                </a:r>
              </a:p>
            </p:txBody>
          </p:sp>
          <p:grpSp>
            <p:nvGrpSpPr>
              <p:cNvPr id="111677" name="Group 61"/>
              <p:cNvGrpSpPr>
                <a:grpSpLocks/>
              </p:cNvGrpSpPr>
              <p:nvPr/>
            </p:nvGrpSpPr>
            <p:grpSpPr bwMode="auto">
              <a:xfrm>
                <a:off x="4082" y="793"/>
                <a:ext cx="2268" cy="951"/>
                <a:chOff x="4082" y="793"/>
                <a:chExt cx="2268" cy="951"/>
              </a:xfrm>
            </p:grpSpPr>
            <p:grpSp>
              <p:nvGrpSpPr>
                <p:cNvPr id="111678" name="Group 62"/>
                <p:cNvGrpSpPr>
                  <a:grpSpLocks/>
                </p:cNvGrpSpPr>
                <p:nvPr/>
              </p:nvGrpSpPr>
              <p:grpSpPr bwMode="auto">
                <a:xfrm>
                  <a:off x="4082" y="794"/>
                  <a:ext cx="1050" cy="937"/>
                  <a:chOff x="1384" y="2568"/>
                  <a:chExt cx="1179" cy="1141"/>
                </a:xfrm>
              </p:grpSpPr>
              <p:sp>
                <p:nvSpPr>
                  <p:cNvPr id="111679" name="Text Box 63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67" y="2568"/>
                    <a:ext cx="1011" cy="114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100772" tIns="50387" rIns="100772" bIns="50387">
                    <a:spAutoFit/>
                  </a:bodyPr>
                  <a:lstStyle/>
                  <a:p>
                    <a:pPr algn="ctr" defTabSz="1007959" hangingPunct="1">
                      <a:lnSpc>
                        <a:spcPct val="100000"/>
                      </a:lnSpc>
                      <a:buClrTx/>
                      <a:buSzTx/>
                    </a:pP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Enthalpie sortant de </a:t>
                    </a: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V pendant </a:t>
                    </a:r>
                    <a:r>
                      <a:rPr lang="fr-FR" b="0" dirty="0" err="1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dt</a:t>
                    </a: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avec la sortie de matière</a:t>
                    </a:r>
                  </a:p>
                </p:txBody>
              </p:sp>
              <p:sp>
                <p:nvSpPr>
                  <p:cNvPr id="111680" name="AutoShape 64"/>
                  <p:cNvSpPr>
                    <a:spLocks noChangeArrowheads="1"/>
                  </p:cNvSpPr>
                  <p:nvPr/>
                </p:nvSpPr>
                <p:spPr bwMode="auto">
                  <a:xfrm>
                    <a:off x="1384" y="2568"/>
                    <a:ext cx="1179" cy="1134"/>
                  </a:xfrm>
                  <a:prstGeom prst="bracketPair">
                    <a:avLst>
                      <a:gd name="adj" fmla="val 16667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</p:grpSp>
            <p:grpSp>
              <p:nvGrpSpPr>
                <p:cNvPr id="111681" name="Group 65"/>
                <p:cNvGrpSpPr>
                  <a:grpSpLocks/>
                </p:cNvGrpSpPr>
                <p:nvPr/>
              </p:nvGrpSpPr>
              <p:grpSpPr bwMode="auto">
                <a:xfrm>
                  <a:off x="5199" y="793"/>
                  <a:ext cx="1151" cy="951"/>
                  <a:chOff x="2880" y="2795"/>
                  <a:chExt cx="1406" cy="1134"/>
                </a:xfrm>
              </p:grpSpPr>
              <p:sp>
                <p:nvSpPr>
                  <p:cNvPr id="111682" name="AutoShape 66"/>
                  <p:cNvSpPr>
                    <a:spLocks noChangeArrowheads="1"/>
                  </p:cNvSpPr>
                  <p:nvPr/>
                </p:nvSpPr>
                <p:spPr bwMode="auto">
                  <a:xfrm>
                    <a:off x="3107" y="2795"/>
                    <a:ext cx="1179" cy="1134"/>
                  </a:xfrm>
                  <a:prstGeom prst="bracketPair">
                    <a:avLst>
                      <a:gd name="adj" fmla="val 16667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111683" name="Text Box 6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80" y="3202"/>
                    <a:ext cx="305" cy="3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100772" tIns="50387" rIns="100772" bIns="50387">
                    <a:spAutoFit/>
                  </a:bodyPr>
                  <a:lstStyle/>
                  <a:p>
                    <a:pPr defTabSz="1007959" hangingPunct="1">
                      <a:lnSpc>
                        <a:spcPct val="100000"/>
                      </a:lnSpc>
                      <a:buClrTx/>
                      <a:buSzTx/>
                    </a:pPr>
                    <a:r>
                      <a:rPr lang="fr-FR" sz="260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111684" name="Text Box 6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98" y="2903"/>
                    <a:ext cx="1011" cy="90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100772" tIns="50387" rIns="100772" bIns="50387">
                    <a:spAutoFit/>
                  </a:bodyPr>
                  <a:lstStyle/>
                  <a:p>
                    <a:pPr algn="ctr" defTabSz="1007959" hangingPunct="1">
                      <a:lnSpc>
                        <a:spcPct val="100000"/>
                      </a:lnSpc>
                      <a:buClrTx/>
                      <a:buSzTx/>
                    </a:pP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Enthalpie présente dans </a:t>
                    </a: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V à la fin de </a:t>
                    </a:r>
                    <a:r>
                      <a:rPr lang="fr-FR" b="0" dirty="0" err="1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dt</a:t>
                    </a: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</a:t>
                    </a:r>
                  </a:p>
                </p:txBody>
              </p:sp>
            </p:grpSp>
          </p:grpSp>
          <p:grpSp>
            <p:nvGrpSpPr>
              <p:cNvPr id="111685" name="Group 69"/>
              <p:cNvGrpSpPr>
                <a:grpSpLocks/>
              </p:cNvGrpSpPr>
              <p:nvPr/>
            </p:nvGrpSpPr>
            <p:grpSpPr bwMode="auto">
              <a:xfrm>
                <a:off x="181" y="793"/>
                <a:ext cx="3589" cy="995"/>
                <a:chOff x="181" y="793"/>
                <a:chExt cx="3589" cy="995"/>
              </a:xfrm>
            </p:grpSpPr>
            <p:grpSp>
              <p:nvGrpSpPr>
                <p:cNvPr id="111686" name="Group 70"/>
                <p:cNvGrpSpPr>
                  <a:grpSpLocks/>
                </p:cNvGrpSpPr>
                <p:nvPr/>
              </p:nvGrpSpPr>
              <p:grpSpPr bwMode="auto">
                <a:xfrm>
                  <a:off x="181" y="793"/>
                  <a:ext cx="2401" cy="995"/>
                  <a:chOff x="158" y="1253"/>
                  <a:chExt cx="2178" cy="903"/>
                </a:xfrm>
              </p:grpSpPr>
              <p:grpSp>
                <p:nvGrpSpPr>
                  <p:cNvPr id="111687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158" y="1253"/>
                    <a:ext cx="1044" cy="903"/>
                    <a:chOff x="249" y="1253"/>
                    <a:chExt cx="1315" cy="1201"/>
                  </a:xfrm>
                </p:grpSpPr>
                <p:sp>
                  <p:nvSpPr>
                    <p:cNvPr id="111688" name="Text Box 7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85" y="1324"/>
                      <a:ext cx="1129" cy="113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lIns="100772" tIns="50387" rIns="100772" bIns="50387">
                      <a:spAutoFit/>
                    </a:bodyPr>
                    <a:lstStyle/>
                    <a:p>
                      <a:pPr algn="ctr" defTabSz="1007959" hangingPunct="1">
                        <a:lnSpc>
                          <a:spcPct val="100000"/>
                        </a:lnSpc>
                        <a:buClrTx/>
                        <a:buSzTx/>
                      </a:pPr>
                      <a:r>
                        <a:rPr lang="fr-FR" b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Enthalpie entrant dans 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Symbol" pitchFamily="18" charset="2"/>
                        </a:rPr>
                        <a:t>V pendant </a:t>
                      </a:r>
                      <a:r>
                        <a:rPr lang="fr-FR" b="0" dirty="0" err="1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Symbol" pitchFamily="18" charset="2"/>
                        </a:rPr>
                        <a:t>dt</a:t>
                      </a:r>
                      <a:r>
                        <a:rPr lang="fr-FR" b="0" dirty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avec l’entrée de matière</a:t>
                      </a:r>
                    </a:p>
                  </p:txBody>
                </p:sp>
                <p:sp>
                  <p:nvSpPr>
                    <p:cNvPr id="111689" name="AutoShape 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9" y="1253"/>
                      <a:ext cx="1315" cy="1134"/>
                    </a:xfrm>
                    <a:prstGeom prst="bracketPair">
                      <a:avLst>
                        <a:gd name="adj" fmla="val 16667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fr-FR">
                        <a:latin typeface="Times New Roman"/>
                        <a:cs typeface="Times New Roman"/>
                      </a:endParaRPr>
                    </a:p>
                  </p:txBody>
                </p:sp>
              </p:grpSp>
              <p:grpSp>
                <p:nvGrpSpPr>
                  <p:cNvPr id="111690" name="Group 74"/>
                  <p:cNvGrpSpPr>
                    <a:grpSpLocks/>
                  </p:cNvGrpSpPr>
                  <p:nvPr/>
                </p:nvGrpSpPr>
                <p:grpSpPr bwMode="auto">
                  <a:xfrm>
                    <a:off x="1423" y="1253"/>
                    <a:ext cx="913" cy="869"/>
                    <a:chOff x="1423" y="1253"/>
                    <a:chExt cx="913" cy="869"/>
                  </a:xfrm>
                </p:grpSpPr>
                <p:sp>
                  <p:nvSpPr>
                    <p:cNvPr id="111691" name="AutoShape 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23" y="1253"/>
                      <a:ext cx="913" cy="869"/>
                    </a:xfrm>
                    <a:prstGeom prst="bracketPair">
                      <a:avLst>
                        <a:gd name="adj" fmla="val 16667"/>
                      </a:avLst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endParaRPr lang="fr-FR">
                        <a:latin typeface="Times New Roman"/>
                        <a:cs typeface="Times New Roman"/>
                      </a:endParaRPr>
                    </a:p>
                  </p:txBody>
                </p:sp>
                <p:sp>
                  <p:nvSpPr>
                    <p:cNvPr id="111692" name="Text Box 76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474" y="1344"/>
                      <a:ext cx="783" cy="6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lIns="100772" tIns="50387" rIns="100772" bIns="50387">
                      <a:spAutoFit/>
                    </a:bodyPr>
                    <a:lstStyle/>
                    <a:p>
                      <a:pPr algn="ctr" defTabSz="1007959" hangingPunct="1">
                        <a:lnSpc>
                          <a:spcPct val="100000"/>
                        </a:lnSpc>
                        <a:buClrTx/>
                        <a:buSzTx/>
                      </a:pPr>
                      <a:r>
                        <a:rPr lang="fr-FR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Enthalpie présente dans  </a:t>
                      </a:r>
                      <a:r>
                        <a:rPr lang="fr-FR" b="0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  <a:sym typeface="Symbol" pitchFamily="18" charset="2"/>
                        </a:rPr>
                        <a:t>V au début de dt</a:t>
                      </a:r>
                      <a:r>
                        <a:rPr lang="fr-FR">
                          <a:solidFill>
                            <a:schemeClr val="tx1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</a:p>
                  </p:txBody>
                </p:sp>
              </p:grpSp>
            </p:grpSp>
            <p:grpSp>
              <p:nvGrpSpPr>
                <p:cNvPr id="111693" name="Group 77"/>
                <p:cNvGrpSpPr>
                  <a:grpSpLocks/>
                </p:cNvGrpSpPr>
                <p:nvPr/>
              </p:nvGrpSpPr>
              <p:grpSpPr bwMode="auto">
                <a:xfrm>
                  <a:off x="2812" y="793"/>
                  <a:ext cx="958" cy="951"/>
                  <a:chOff x="4891" y="1616"/>
                  <a:chExt cx="869" cy="816"/>
                </a:xfrm>
              </p:grpSpPr>
              <p:sp>
                <p:nvSpPr>
                  <p:cNvPr id="111694" name="Text Box 7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91" y="1701"/>
                    <a:ext cx="869" cy="6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lIns="100772" tIns="50387" rIns="100772" bIns="50387">
                    <a:spAutoFit/>
                  </a:bodyPr>
                  <a:lstStyle/>
                  <a:p>
                    <a:pPr algn="ctr" defTabSz="1007959" hangingPunct="1">
                      <a:lnSpc>
                        <a:spcPct val="100000"/>
                      </a:lnSpc>
                      <a:buClrTx/>
                      <a:buSzTx/>
                    </a:pP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Chaleur entrant à la paroi de  </a:t>
                    </a: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V pendant </a:t>
                    </a:r>
                    <a:r>
                      <a:rPr lang="fr-FR" b="0" dirty="0" err="1">
                        <a:solidFill>
                          <a:schemeClr val="tx1"/>
                        </a:solidFill>
                        <a:latin typeface="Times New Roman"/>
                        <a:cs typeface="Times New Roman"/>
                        <a:sym typeface="Symbol" pitchFamily="18" charset="2"/>
                      </a:rPr>
                      <a:t>dt</a:t>
                    </a:r>
                    <a:r>
                      <a:rPr lang="fr-FR" b="0" dirty="0">
                        <a:solidFill>
                          <a:schemeClr val="tx1"/>
                        </a:solidFill>
                        <a:latin typeface="Times New Roman"/>
                        <a:cs typeface="Times New Roman"/>
                      </a:rPr>
                      <a:t> </a:t>
                    </a:r>
                  </a:p>
                </p:txBody>
              </p:sp>
              <p:sp>
                <p:nvSpPr>
                  <p:cNvPr id="111695" name="AutoShape 79"/>
                  <p:cNvSpPr>
                    <a:spLocks noChangeArrowheads="1"/>
                  </p:cNvSpPr>
                  <p:nvPr/>
                </p:nvSpPr>
                <p:spPr bwMode="auto">
                  <a:xfrm>
                    <a:off x="4907" y="1616"/>
                    <a:ext cx="853" cy="816"/>
                  </a:xfrm>
                  <a:prstGeom prst="bracketPair">
                    <a:avLst>
                      <a:gd name="adj" fmla="val 16667"/>
                    </a:avLst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</p:grpSp>
            <p:sp>
              <p:nvSpPr>
                <p:cNvPr id="111696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2585" y="1111"/>
                  <a:ext cx="249" cy="3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100772" tIns="50387" rIns="100772" bIns="50387">
                  <a:spAutoFit/>
                </a:bodyPr>
                <a:lstStyle/>
                <a:p>
                  <a:pPr defTabSz="1007959" hangingPunct="1">
                    <a:lnSpc>
                      <a:spcPct val="100000"/>
                    </a:lnSpc>
                    <a:buClrTx/>
                    <a:buSzTx/>
                  </a:pPr>
                  <a:r>
                    <a:rPr lang="fr-FR" sz="2600">
                      <a:solidFill>
                        <a:schemeClr val="tx1"/>
                      </a:solidFill>
                      <a:latin typeface="Times New Roman"/>
                      <a:cs typeface="Times New Roman"/>
                    </a:rPr>
                    <a:t>+</a:t>
                  </a:r>
                </a:p>
              </p:txBody>
            </p:sp>
          </p:grpSp>
        </p:grpSp>
        <p:sp>
          <p:nvSpPr>
            <p:cNvPr id="111698" name="Line 82"/>
            <p:cNvSpPr>
              <a:spLocks noChangeShapeType="1"/>
            </p:cNvSpPr>
            <p:nvPr/>
          </p:nvSpPr>
          <p:spPr bwMode="auto">
            <a:xfrm flipV="1">
              <a:off x="215901" y="4859338"/>
              <a:ext cx="1655763" cy="165735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1430" tIns="45716" rIns="91430" bIns="45716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111699" name="Line 83"/>
            <p:cNvSpPr>
              <a:spLocks noChangeShapeType="1"/>
            </p:cNvSpPr>
            <p:nvPr/>
          </p:nvSpPr>
          <p:spPr bwMode="auto">
            <a:xfrm flipV="1">
              <a:off x="6264276" y="4859338"/>
              <a:ext cx="1655763" cy="165735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lIns="91430" tIns="45716" rIns="91430" bIns="45716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</p:grpSp>
      <p:sp>
        <p:nvSpPr>
          <p:cNvPr id="111700" name="Text Box 84"/>
          <p:cNvSpPr txBox="1">
            <a:spLocks noChangeArrowheads="1"/>
          </p:cNvSpPr>
          <p:nvPr/>
        </p:nvSpPr>
        <p:spPr bwMode="auto">
          <a:xfrm>
            <a:off x="7848600" y="6948488"/>
            <a:ext cx="2232025" cy="353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430" tIns="45716" rIns="91430" bIns="45716">
            <a:spAutoFit/>
          </a:bodyPr>
          <a:lstStyle/>
          <a:p>
            <a:pPr>
              <a:spcBef>
                <a:spcPct val="50000"/>
              </a:spcBef>
            </a:pPr>
            <a:r>
              <a:rPr lang="fr-FR">
                <a:solidFill>
                  <a:schemeClr val="accent2"/>
                </a:solidFill>
                <a:latin typeface="Times New Roman"/>
                <a:cs typeface="Times New Roman"/>
              </a:rPr>
              <a:t>Hypothèse P = cte</a:t>
            </a:r>
          </a:p>
        </p:txBody>
      </p:sp>
      <p:grpSp>
        <p:nvGrpSpPr>
          <p:cNvPr id="4" name="Grouper 3"/>
          <p:cNvGrpSpPr/>
          <p:nvPr/>
        </p:nvGrpSpPr>
        <p:grpSpPr>
          <a:xfrm>
            <a:off x="863848" y="3059757"/>
            <a:ext cx="8274245" cy="1394410"/>
            <a:chOff x="1151880" y="3059757"/>
            <a:chExt cx="8274245" cy="1394410"/>
          </a:xfrm>
        </p:grpSpPr>
        <p:sp>
          <p:nvSpPr>
            <p:cNvPr id="111644" name="Rectangle 28"/>
            <p:cNvSpPr>
              <a:spLocks noChangeArrowheads="1"/>
            </p:cNvSpPr>
            <p:nvPr/>
          </p:nvSpPr>
          <p:spPr bwMode="auto">
            <a:xfrm>
              <a:off x="1151880" y="3491805"/>
              <a:ext cx="2619904" cy="778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200" u="sng" dirty="0">
                  <a:solidFill>
                    <a:schemeClr val="tx2"/>
                  </a:solidFill>
                  <a:latin typeface="Times New Roman"/>
                  <a:cs typeface="Times New Roman"/>
                </a:rPr>
                <a:t>Réacteur discontinu </a:t>
              </a:r>
              <a:br>
                <a:rPr lang="fr-FR" sz="2200" u="sng" dirty="0">
                  <a:solidFill>
                    <a:schemeClr val="tx2"/>
                  </a:solidFill>
                  <a:latin typeface="Times New Roman"/>
                  <a:cs typeface="Times New Roman"/>
                </a:rPr>
              </a:br>
              <a:r>
                <a:rPr lang="fr-FR" sz="2200" u="sng" dirty="0">
                  <a:solidFill>
                    <a:schemeClr val="tx2"/>
                  </a:solidFill>
                  <a:latin typeface="Times New Roman"/>
                  <a:cs typeface="Times New Roman"/>
                </a:rPr>
                <a:t>parfaitement agité</a:t>
              </a:r>
            </a:p>
          </p:txBody>
        </p:sp>
        <p:sp>
          <p:nvSpPr>
            <p:cNvPr id="111645" name="Rectangle 29"/>
            <p:cNvSpPr>
              <a:spLocks noChangeArrowheads="1"/>
            </p:cNvSpPr>
            <p:nvPr/>
          </p:nvSpPr>
          <p:spPr bwMode="auto">
            <a:xfrm>
              <a:off x="5472360" y="3059757"/>
              <a:ext cx="3953765" cy="1394410"/>
            </a:xfrm>
            <a:prstGeom prst="rect">
              <a:avLst/>
            </a:prstGeom>
            <a:noFill/>
            <a:ln w="952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algn="ctr" defTabSz="1007959" hangingPunct="1">
                <a:lnSpc>
                  <a:spcPct val="100000"/>
                </a:lnSpc>
                <a:buClrTx/>
                <a:buSzTx/>
              </a:pPr>
              <a:r>
                <a:rPr lang="fr-FR" sz="280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t = dt</a:t>
              </a:r>
            </a:p>
            <a:p>
              <a:pPr algn="ctr" defTabSz="1007959" hangingPunct="1">
                <a:lnSpc>
                  <a:spcPct val="100000"/>
                </a:lnSpc>
                <a:buClrTx/>
                <a:buSzTx/>
              </a:pPr>
              <a:r>
                <a:rPr lang="fr-FR" sz="280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V = V</a:t>
              </a:r>
            </a:p>
            <a:p>
              <a:pPr algn="ctr" defTabSz="1007959" hangingPunct="1">
                <a:lnSpc>
                  <a:spcPct val="100000"/>
                </a:lnSpc>
                <a:buClrTx/>
                <a:buSzTx/>
              </a:pPr>
              <a:r>
                <a:rPr lang="fr-FR" sz="280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ni alimentation, ni sortie </a:t>
              </a:r>
            </a:p>
          </p:txBody>
        </p:sp>
        <p:sp>
          <p:nvSpPr>
            <p:cNvPr id="2" name="Flèche vers la droite 1"/>
            <p:cNvSpPr/>
            <p:nvPr/>
          </p:nvSpPr>
          <p:spPr bwMode="auto">
            <a:xfrm>
              <a:off x="4176216" y="3707829"/>
              <a:ext cx="936104" cy="432048"/>
            </a:xfrm>
            <a:prstGeom prst="rightArrow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6237" y="179437"/>
            <a:ext cx="812800" cy="81280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44768" y="3275781"/>
            <a:ext cx="812800" cy="812800"/>
          </a:xfrm>
          <a:prstGeom prst="rect">
            <a:avLst/>
          </a:prstGeom>
        </p:spPr>
      </p:pic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24288" y="644413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131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631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7591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809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62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3384129" y="7777484"/>
            <a:ext cx="2339975" cy="250825"/>
          </a:xfrm>
        </p:spPr>
        <p:txBody>
          <a:bodyPr/>
          <a:lstStyle/>
          <a:p>
            <a:fld id="{F2D7C5C8-AB4E-4CEB-BF3A-E086D6149D88}" type="slidenum">
              <a:rPr lang="fr-FR"/>
              <a:pPr/>
              <a:t>4</a:t>
            </a:fld>
            <a:endParaRPr lang="fr-FR"/>
          </a:p>
        </p:txBody>
      </p:sp>
      <p:sp>
        <p:nvSpPr>
          <p:cNvPr id="54274" name="Text Box 2"/>
          <p:cNvSpPr txBox="1">
            <a:spLocks noChangeArrowheads="1"/>
          </p:cNvSpPr>
          <p:nvPr/>
        </p:nvSpPr>
        <p:spPr bwMode="auto">
          <a:xfrm>
            <a:off x="731839" y="2367283"/>
            <a:ext cx="203490" cy="37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endParaRPr lang="fr-FR" b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4280" name="Rectangle 8"/>
          <p:cNvSpPr>
            <a:spLocks noGrp="1" noChangeArrowheads="1"/>
          </p:cNvSpPr>
          <p:nvPr>
            <p:ph type="title"/>
          </p:nvPr>
        </p:nvSpPr>
        <p:spPr>
          <a:xfrm>
            <a:off x="143768" y="323453"/>
            <a:ext cx="10080625" cy="1152128"/>
          </a:xfrm>
          <a:ln/>
        </p:spPr>
        <p:txBody>
          <a:bodyPr lIns="100761" tIns="50382" rIns="100761" bIns="50382"/>
          <a:lstStyle/>
          <a:p>
            <a:pPr defTabSz="407946"/>
            <a:r>
              <a:rPr lang="fr-FR" sz="3200" b="1" dirty="0" smtClean="0"/>
              <a:t>Bilan </a:t>
            </a:r>
            <a:r>
              <a:rPr lang="fr-FR" sz="3200" b="1" dirty="0" err="1" smtClean="0"/>
              <a:t>enthalpique</a:t>
            </a:r>
            <a:r>
              <a:rPr lang="fr-FR" sz="3200" b="1" dirty="0" smtClean="0"/>
              <a:t> RDPA </a:t>
            </a:r>
            <a:r>
              <a:rPr lang="fr-FR" sz="2800" b="1" dirty="0" smtClean="0"/>
              <a:t/>
            </a:r>
            <a:br>
              <a:rPr lang="fr-FR" sz="2800" b="1" dirty="0" smtClean="0"/>
            </a:br>
            <a:r>
              <a:rPr lang="fr-FR" sz="2400" b="1" dirty="0" smtClean="0">
                <a:solidFill>
                  <a:srgbClr val="0D0D0D"/>
                </a:solidFill>
              </a:rPr>
              <a:t>Exemple </a:t>
            </a:r>
            <a:r>
              <a:rPr lang="fr-FR" sz="2400" b="1" dirty="0">
                <a:solidFill>
                  <a:srgbClr val="0D0D0D"/>
                </a:solidFill>
              </a:rPr>
              <a:t>pour la réaction : A + 2 B </a:t>
            </a:r>
            <a:r>
              <a:rPr lang="fr-FR" sz="2400" b="1" dirty="0">
                <a:solidFill>
                  <a:srgbClr val="0D0D0D"/>
                </a:solidFill>
                <a:sym typeface="Symbol" pitchFamily="18" charset="2"/>
              </a:rPr>
              <a:t></a:t>
            </a:r>
            <a:r>
              <a:rPr lang="fr-FR" sz="2400" b="1" dirty="0">
                <a:solidFill>
                  <a:srgbClr val="0D0D0D"/>
                </a:solidFill>
                <a:sym typeface="Wingdings" pitchFamily="2" charset="2"/>
              </a:rPr>
              <a:t> P  </a:t>
            </a:r>
            <a:r>
              <a:rPr lang="fr-FR" sz="2400" b="1" dirty="0" smtClean="0">
                <a:solidFill>
                  <a:srgbClr val="0D0D0D"/>
                </a:solidFill>
                <a:sym typeface="Wingdings" pitchFamily="2" charset="2"/>
              </a:rPr>
              <a:t/>
            </a:r>
            <a:br>
              <a:rPr lang="fr-FR" sz="2400" b="1" dirty="0" smtClean="0">
                <a:solidFill>
                  <a:srgbClr val="0D0D0D"/>
                </a:solidFill>
                <a:sym typeface="Wingdings" pitchFamily="2" charset="2"/>
              </a:rPr>
            </a:br>
            <a:r>
              <a:rPr lang="fr-FR" sz="2400" b="1" dirty="0" smtClean="0">
                <a:solidFill>
                  <a:srgbClr val="0D0D0D"/>
                </a:solidFill>
                <a:sym typeface="Wingdings" pitchFamily="2" charset="2"/>
              </a:rPr>
              <a:t> </a:t>
            </a:r>
            <a:r>
              <a:rPr lang="fr-FR" sz="2400" b="1" dirty="0">
                <a:solidFill>
                  <a:srgbClr val="0D0D0D"/>
                </a:solidFill>
                <a:sym typeface="Wingdings" pitchFamily="2" charset="2"/>
              </a:rPr>
              <a:t>dans I, </a:t>
            </a:r>
            <a:r>
              <a:rPr lang="fr-FR" sz="2400" b="1" dirty="0" smtClean="0">
                <a:solidFill>
                  <a:srgbClr val="0D0D0D"/>
                </a:solidFill>
                <a:sym typeface="Wingdings" pitchFamily="2" charset="2"/>
              </a:rPr>
              <a:t>inerte (eau, solvant) </a:t>
            </a:r>
            <a:r>
              <a:rPr lang="fr-FR" sz="2400" b="1" dirty="0">
                <a:solidFill>
                  <a:srgbClr val="0D0D0D"/>
                </a:solidFill>
                <a:sym typeface="Wingdings" pitchFamily="2" charset="2"/>
              </a:rPr>
              <a:t/>
            </a:r>
            <a:br>
              <a:rPr lang="fr-FR" sz="2400" b="1" dirty="0">
                <a:solidFill>
                  <a:srgbClr val="0D0D0D"/>
                </a:solidFill>
                <a:sym typeface="Wingdings" pitchFamily="2" charset="2"/>
              </a:rPr>
            </a:br>
            <a:endParaRPr lang="fr-FR" sz="2400" b="1" dirty="0">
              <a:solidFill>
                <a:srgbClr val="0D0D0D"/>
              </a:solidFill>
              <a:sym typeface="Wingdings" pitchFamily="2" charset="2"/>
            </a:endParaRPr>
          </a:p>
        </p:txBody>
      </p:sp>
      <p:grpSp>
        <p:nvGrpSpPr>
          <p:cNvPr id="54295" name="Group 23"/>
          <p:cNvGrpSpPr>
            <a:grpSpLocks/>
          </p:cNvGrpSpPr>
          <p:nvPr/>
        </p:nvGrpSpPr>
        <p:grpSpPr bwMode="auto">
          <a:xfrm>
            <a:off x="575816" y="5796061"/>
            <a:ext cx="6840642" cy="1393829"/>
            <a:chOff x="298" y="3424"/>
            <a:chExt cx="3222" cy="878"/>
          </a:xfrm>
        </p:grpSpPr>
        <p:sp>
          <p:nvSpPr>
            <p:cNvPr id="54281" name="Text Box 9"/>
            <p:cNvSpPr txBox="1">
              <a:spLocks noChangeArrowheads="1"/>
            </p:cNvSpPr>
            <p:nvPr/>
          </p:nvSpPr>
          <p:spPr bwMode="auto">
            <a:xfrm>
              <a:off x="1796" y="3424"/>
              <a:ext cx="1724" cy="87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100772" tIns="50387" rIns="100772" bIns="50387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800" dirty="0" err="1">
                  <a:solidFill>
                    <a:srgbClr val="FF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FF00FF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aseline="30000" dirty="0">
                  <a:solidFill>
                    <a:srgbClr val="FF00FF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dirty="0">
                  <a:solidFill>
                    <a:srgbClr val="FF00FF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rgbClr val="FF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rgbClr val="FF00FF"/>
                  </a:solidFill>
                  <a:latin typeface="Times New Roman"/>
                  <a:cs typeface="Times New Roman"/>
                </a:rPr>
                <a:t>)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= n</a:t>
              </a:r>
              <a:r>
                <a:rPr lang="fr-FR" sz="2800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(1 - 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)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</a:p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8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 (</a:t>
              </a:r>
              <a:r>
                <a:rPr lang="fr-FR" sz="28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)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= n</a:t>
              </a:r>
              <a:r>
                <a:rPr lang="fr-FR" sz="2800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– 2 n</a:t>
              </a:r>
              <a:r>
                <a:rPr lang="fr-FR" sz="2800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</a:t>
              </a:r>
            </a:p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8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8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 (</a:t>
              </a:r>
              <a:r>
                <a:rPr lang="fr-FR" sz="28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)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= n</a:t>
              </a:r>
              <a:r>
                <a:rPr lang="fr-FR" sz="2800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800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+ n</a:t>
              </a:r>
              <a:r>
                <a:rPr lang="fr-FR" sz="2800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baseline="30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0</a:t>
              </a:r>
              <a:r>
                <a:rPr lang="fr-FR" sz="28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</a:t>
              </a:r>
            </a:p>
          </p:txBody>
        </p:sp>
        <p:sp>
          <p:nvSpPr>
            <p:cNvPr id="54287" name="Text Box 15"/>
            <p:cNvSpPr txBox="1">
              <a:spLocks noChangeArrowheads="1"/>
            </p:cNvSpPr>
            <p:nvPr/>
          </p:nvSpPr>
          <p:spPr bwMode="auto">
            <a:xfrm>
              <a:off x="298" y="3696"/>
              <a:ext cx="1179" cy="4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sz="2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Avec le taux de conversion :</a:t>
              </a:r>
            </a:p>
          </p:txBody>
        </p:sp>
      </p:grpSp>
      <p:grpSp>
        <p:nvGrpSpPr>
          <p:cNvPr id="8" name="Grouper 7"/>
          <p:cNvGrpSpPr/>
          <p:nvPr/>
        </p:nvGrpSpPr>
        <p:grpSpPr>
          <a:xfrm>
            <a:off x="215900" y="3961133"/>
            <a:ext cx="9504932" cy="1538891"/>
            <a:chOff x="215900" y="3961133"/>
            <a:chExt cx="9504932" cy="1538891"/>
          </a:xfrm>
        </p:grpSpPr>
        <p:sp>
          <p:nvSpPr>
            <p:cNvPr id="54283" name="Text Box 11"/>
            <p:cNvSpPr txBox="1">
              <a:spLocks noChangeArrowheads="1"/>
            </p:cNvSpPr>
            <p:nvPr/>
          </p:nvSpPr>
          <p:spPr bwMode="auto">
            <a:xfrm>
              <a:off x="3528144" y="4536502"/>
              <a:ext cx="6192688" cy="963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800" dirty="0" err="1">
                  <a:solidFill>
                    <a:srgbClr val="FF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FF00FF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dirty="0">
                  <a:solidFill>
                    <a:srgbClr val="FF00FF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rgbClr val="FF00FF"/>
                  </a:solidFill>
                  <a:latin typeface="Times New Roman"/>
                  <a:cs typeface="Times New Roman"/>
                </a:rPr>
                <a:t>t+dt</a:t>
              </a:r>
              <a:r>
                <a:rPr lang="fr-FR" sz="2800" dirty="0">
                  <a:solidFill>
                    <a:srgbClr val="FF00FF"/>
                  </a:solidFill>
                  <a:latin typeface="Times New Roman"/>
                  <a:cs typeface="Times New Roman"/>
                </a:rPr>
                <a:t>)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800" baseline="-25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T+dT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) + </a:t>
              </a:r>
              <a:r>
                <a:rPr lang="fr-FR" sz="28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t+dt</a:t>
              </a:r>
              <a:r>
                <a:rPr lang="fr-FR" sz="28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) 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800" baseline="-25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T+dT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) </a:t>
              </a:r>
            </a:p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  + </a:t>
              </a:r>
              <a:r>
                <a:rPr lang="fr-FR" sz="28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8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t+dt</a:t>
              </a:r>
              <a:r>
                <a:rPr lang="fr-FR" sz="28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) 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800" baseline="-25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T+dT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) + </a:t>
              </a:r>
              <a:r>
                <a:rPr lang="fr-FR" sz="28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800" baseline="-25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T+dT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  <p:grpSp>
          <p:nvGrpSpPr>
            <p:cNvPr id="54296" name="Group 24"/>
            <p:cNvGrpSpPr>
              <a:grpSpLocks/>
            </p:cNvGrpSpPr>
            <p:nvPr/>
          </p:nvGrpSpPr>
          <p:grpSpPr bwMode="auto">
            <a:xfrm>
              <a:off x="215900" y="3961133"/>
              <a:ext cx="3176588" cy="1528763"/>
              <a:chOff x="136" y="2200"/>
              <a:chExt cx="2001" cy="963"/>
            </a:xfrm>
          </p:grpSpPr>
          <p:sp>
            <p:nvSpPr>
              <p:cNvPr id="54276" name="Text Box 4"/>
              <p:cNvSpPr txBox="1">
                <a:spLocks noChangeArrowheads="1"/>
              </p:cNvSpPr>
              <p:nvPr/>
            </p:nvSpPr>
            <p:spPr bwMode="auto">
              <a:xfrm>
                <a:off x="136" y="2517"/>
                <a:ext cx="2001" cy="6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0772" tIns="50387" rIns="100772" bIns="50387">
                <a:spAutoFit/>
              </a:bodyPr>
              <a:lstStyle/>
              <a:p>
                <a:pPr algn="ctr"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Enthalpie présente dans V à la fin de </a:t>
                </a:r>
                <a:r>
                  <a:rPr lang="fr-FR" sz="2000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dt</a:t>
                </a: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</a:t>
                </a:r>
              </a:p>
              <a:p>
                <a:pPr algn="ctr"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(température </a:t>
                </a:r>
                <a:r>
                  <a:rPr lang="fr-FR" sz="2000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T+dT</a:t>
                </a: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) :</a:t>
                </a:r>
                <a:r>
                  <a:rPr lang="fr-FR" sz="2000" b="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</a:t>
                </a:r>
              </a:p>
            </p:txBody>
          </p:sp>
          <p:sp>
            <p:nvSpPr>
              <p:cNvPr id="54288" name="Text Box 16"/>
              <p:cNvSpPr txBox="1">
                <a:spLocks noChangeArrowheads="1"/>
              </p:cNvSpPr>
              <p:nvPr/>
            </p:nvSpPr>
            <p:spPr bwMode="auto">
              <a:xfrm>
                <a:off x="816" y="2200"/>
                <a:ext cx="409" cy="42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4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=</a:t>
                </a:r>
              </a:p>
            </p:txBody>
          </p:sp>
        </p:grpSp>
      </p:grpSp>
      <p:grpSp>
        <p:nvGrpSpPr>
          <p:cNvPr id="6" name="Grouper 5"/>
          <p:cNvGrpSpPr/>
          <p:nvPr/>
        </p:nvGrpSpPr>
        <p:grpSpPr>
          <a:xfrm>
            <a:off x="-216272" y="2891842"/>
            <a:ext cx="5235575" cy="1221195"/>
            <a:chOff x="-216272" y="2891842"/>
            <a:chExt cx="5235575" cy="1221195"/>
          </a:xfrm>
        </p:grpSpPr>
        <p:grpSp>
          <p:nvGrpSpPr>
            <p:cNvPr id="54286" name="Group 14"/>
            <p:cNvGrpSpPr>
              <a:grpSpLocks/>
            </p:cNvGrpSpPr>
            <p:nvPr/>
          </p:nvGrpSpPr>
          <p:grpSpPr bwMode="auto">
            <a:xfrm>
              <a:off x="-216272" y="3384374"/>
              <a:ext cx="5235575" cy="728663"/>
              <a:chOff x="0" y="2608"/>
              <a:chExt cx="3298" cy="459"/>
            </a:xfrm>
          </p:grpSpPr>
          <p:sp>
            <p:nvSpPr>
              <p:cNvPr id="54278" name="Text Box 6"/>
              <p:cNvSpPr txBox="1">
                <a:spLocks noChangeArrowheads="1"/>
              </p:cNvSpPr>
              <p:nvPr/>
            </p:nvSpPr>
            <p:spPr bwMode="auto">
              <a:xfrm>
                <a:off x="0" y="2608"/>
                <a:ext cx="2351" cy="4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100772" tIns="50387" rIns="100772" bIns="50387">
                <a:spAutoFit/>
              </a:bodyPr>
              <a:lstStyle/>
              <a:p>
                <a:pPr algn="ctr"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Chaleur entrant à la paroi pendant </a:t>
                </a:r>
                <a:r>
                  <a:rPr lang="fr-FR" sz="2000" dirty="0" err="1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dt</a:t>
                </a:r>
                <a:r>
                  <a:rPr lang="fr-FR" sz="20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:</a:t>
                </a:r>
              </a:p>
            </p:txBody>
          </p:sp>
          <p:sp>
            <p:nvSpPr>
              <p:cNvPr id="54279" name="Text Box 7"/>
              <p:cNvSpPr txBox="1">
                <a:spLocks noChangeArrowheads="1"/>
              </p:cNvSpPr>
              <p:nvPr/>
            </p:nvSpPr>
            <p:spPr bwMode="auto">
              <a:xfrm>
                <a:off x="2676" y="2731"/>
                <a:ext cx="622" cy="33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72" tIns="50387" rIns="100772" bIns="50387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80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dQ</a:t>
                </a:r>
                <a:r>
                  <a:rPr lang="fr-FR" sz="2800" baseline="-25000">
                    <a:solidFill>
                      <a:schemeClr val="tx2"/>
                    </a:solidFill>
                    <a:latin typeface="Times New Roman"/>
                    <a:cs typeface="Times New Roman"/>
                  </a:rPr>
                  <a:t>ext</a:t>
                </a:r>
              </a:p>
            </p:txBody>
          </p:sp>
        </p:grpSp>
        <p:sp>
          <p:nvSpPr>
            <p:cNvPr id="54289" name="Text Box 17"/>
            <p:cNvSpPr txBox="1">
              <a:spLocks noChangeArrowheads="1"/>
            </p:cNvSpPr>
            <p:nvPr/>
          </p:nvSpPr>
          <p:spPr bwMode="auto">
            <a:xfrm>
              <a:off x="1223963" y="2891842"/>
              <a:ext cx="719138" cy="6719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1430" tIns="45716" rIns="91430" bIns="45716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4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+</a:t>
              </a:r>
            </a:p>
          </p:txBody>
        </p:sp>
      </p:grpSp>
      <p:grpSp>
        <p:nvGrpSpPr>
          <p:cNvPr id="4" name="Grouper 3"/>
          <p:cNvGrpSpPr/>
          <p:nvPr/>
        </p:nvGrpSpPr>
        <p:grpSpPr>
          <a:xfrm>
            <a:off x="0" y="1368862"/>
            <a:ext cx="9432800" cy="1538874"/>
            <a:chOff x="0" y="1368862"/>
            <a:chExt cx="9432800" cy="1538874"/>
          </a:xfrm>
        </p:grpSpPr>
        <p:sp>
          <p:nvSpPr>
            <p:cNvPr id="54275" name="Text Box 3"/>
            <p:cNvSpPr txBox="1">
              <a:spLocks noChangeArrowheads="1"/>
            </p:cNvSpPr>
            <p:nvPr/>
          </p:nvSpPr>
          <p:spPr bwMode="auto">
            <a:xfrm>
              <a:off x="0" y="1871984"/>
              <a:ext cx="3016250" cy="1025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0761" tIns="50382" rIns="100761" bIns="50382">
              <a:spAutoFit/>
            </a:bodyPr>
            <a:lstStyle/>
            <a:p>
              <a:pPr algn="ctr" defTabSz="1007959" hangingPunct="1">
                <a:lnSpc>
                  <a:spcPct val="100000"/>
                </a:lnSpc>
                <a:buClrTx/>
                <a:buSzTx/>
              </a:pPr>
              <a:r>
                <a:rPr lang="fr-FR" sz="2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Enthalpie présente dans V au début de </a:t>
              </a:r>
              <a:r>
                <a:rPr lang="fr-FR" sz="2000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dt</a:t>
              </a:r>
              <a:endParaRPr lang="fr-FR" sz="2000" dirty="0">
                <a:solidFill>
                  <a:schemeClr val="tx1"/>
                </a:solidFill>
                <a:latin typeface="Times New Roman"/>
                <a:cs typeface="Times New Roman"/>
              </a:endParaRPr>
            </a:p>
            <a:p>
              <a:pPr algn="ctr" defTabSz="1007959" hangingPunct="1">
                <a:lnSpc>
                  <a:spcPct val="100000"/>
                </a:lnSpc>
                <a:buClrTx/>
                <a:buSzTx/>
              </a:pPr>
              <a:r>
                <a:rPr lang="fr-FR" sz="2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(température </a:t>
              </a:r>
              <a:r>
                <a:rPr lang="fr-FR" sz="2000" dirty="0" err="1">
                  <a:solidFill>
                    <a:schemeClr val="tx1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) : </a:t>
              </a:r>
            </a:p>
          </p:txBody>
        </p:sp>
        <p:sp>
          <p:nvSpPr>
            <p:cNvPr id="54282" name="Text Box 10"/>
            <p:cNvSpPr txBox="1">
              <a:spLocks noChangeArrowheads="1"/>
            </p:cNvSpPr>
            <p:nvPr/>
          </p:nvSpPr>
          <p:spPr bwMode="auto">
            <a:xfrm>
              <a:off x="3528144" y="1944214"/>
              <a:ext cx="5904656" cy="9635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800" dirty="0" err="1">
                  <a:solidFill>
                    <a:srgbClr val="FF66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FF66FF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dirty="0">
                  <a:solidFill>
                    <a:srgbClr val="FF66FF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rgbClr val="FF66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rgbClr val="FF66FF"/>
                  </a:solidFill>
                  <a:latin typeface="Times New Roman"/>
                  <a:cs typeface="Times New Roman"/>
                </a:rPr>
                <a:t>)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800" baseline="-25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) + </a:t>
              </a:r>
              <a:r>
                <a:rPr lang="fr-FR" sz="28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dirty="0">
                  <a:solidFill>
                    <a:srgbClr val="008000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rgbClr val="008000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chemeClr val="accent1"/>
                  </a:solidFill>
                  <a:latin typeface="Times New Roman"/>
                  <a:cs typeface="Times New Roman"/>
                </a:rPr>
                <a:t>)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800" baseline="-25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B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)+ </a:t>
              </a:r>
              <a:r>
                <a:rPr lang="fr-FR" sz="28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8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rgbClr val="0000FF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)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800" baseline="-25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) + </a:t>
              </a:r>
              <a:r>
                <a:rPr lang="fr-FR" sz="28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800" baseline="-25000" dirty="0" err="1">
                  <a:solidFill>
                    <a:srgbClr val="FF0000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800" dirty="0">
                  <a:solidFill>
                    <a:srgbClr val="FFCC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800" baseline="-250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I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800" dirty="0" err="1">
                  <a:solidFill>
                    <a:schemeClr val="tx2"/>
                  </a:solidFill>
                  <a:latin typeface="Times New Roman"/>
                  <a:cs typeface="Times New Roman"/>
                </a:rPr>
                <a:t>T</a:t>
              </a:r>
              <a:r>
                <a:rPr lang="fr-FR" sz="28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)</a:t>
              </a:r>
            </a:p>
          </p:txBody>
        </p:sp>
        <p:grpSp>
          <p:nvGrpSpPr>
            <p:cNvPr id="54294" name="Group 22"/>
            <p:cNvGrpSpPr>
              <a:grpSpLocks/>
            </p:cNvGrpSpPr>
            <p:nvPr/>
          </p:nvGrpSpPr>
          <p:grpSpPr bwMode="auto">
            <a:xfrm>
              <a:off x="4320232" y="1547589"/>
              <a:ext cx="1872208" cy="1008062"/>
              <a:chOff x="2631" y="839"/>
              <a:chExt cx="817" cy="635"/>
            </a:xfrm>
          </p:grpSpPr>
          <p:sp>
            <p:nvSpPr>
              <p:cNvPr id="54291" name="Oval 19"/>
              <p:cNvSpPr>
                <a:spLocks noChangeArrowheads="1"/>
              </p:cNvSpPr>
              <p:nvPr/>
            </p:nvSpPr>
            <p:spPr bwMode="auto">
              <a:xfrm>
                <a:off x="2631" y="1020"/>
                <a:ext cx="454" cy="454"/>
              </a:xfrm>
              <a:prstGeom prst="ellips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  <p:sp>
            <p:nvSpPr>
              <p:cNvPr id="54292" name="Line 20"/>
              <p:cNvSpPr>
                <a:spLocks noChangeShapeType="1"/>
              </p:cNvSpPr>
              <p:nvPr/>
            </p:nvSpPr>
            <p:spPr bwMode="auto">
              <a:xfrm flipV="1">
                <a:off x="2994" y="839"/>
                <a:ext cx="454" cy="227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sp>
          <p:nvSpPr>
            <p:cNvPr id="54293" name="Text Box 21"/>
            <p:cNvSpPr txBox="1">
              <a:spLocks noChangeArrowheads="1"/>
            </p:cNvSpPr>
            <p:nvPr/>
          </p:nvSpPr>
          <p:spPr bwMode="auto">
            <a:xfrm>
              <a:off x="6336456" y="1368862"/>
              <a:ext cx="2304256" cy="610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1430" tIns="45716" rIns="91430" bIns="45716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fr-FR" dirty="0">
                  <a:solidFill>
                    <a:schemeClr val="tx1"/>
                  </a:solidFill>
                  <a:latin typeface="Times New Roman"/>
                  <a:cs typeface="Times New Roman"/>
                </a:rPr>
                <a:t>Enthalpie molaire de A (J/mol)</a:t>
              </a:r>
            </a:p>
          </p:txBody>
        </p:sp>
      </p:grp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424688" y="179437"/>
            <a:ext cx="812800" cy="81280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056536" y="2555701"/>
            <a:ext cx="812800" cy="812800"/>
          </a:xfrm>
          <a:prstGeom prst="rect">
            <a:avLst/>
          </a:prstGeom>
        </p:spPr>
      </p:pic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616376" y="3347789"/>
            <a:ext cx="812800" cy="812800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66237" y="5147989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04608" y="6228109"/>
            <a:ext cx="812800" cy="812800"/>
          </a:xfrm>
          <a:prstGeom prst="rect">
            <a:avLst/>
          </a:prstGeom>
        </p:spPr>
      </p:pic>
      <p:pic>
        <p:nvPicPr>
          <p:cNvPr id="11" name="Son 1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04608" y="6114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11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5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6871"/>
                            </p:stCondLst>
                            <p:childTnLst>
                              <p:par>
                                <p:cTn id="1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371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11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8481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8981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43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3284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3784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8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8655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9155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2821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E2DD046-94B3-4EB1-A3A4-2FF6E84C17BB}" type="slidenum">
              <a:rPr lang="fr-FR"/>
              <a:pPr/>
              <a:t>5</a:t>
            </a:fld>
            <a:endParaRPr lang="fr-FR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1800" y="611485"/>
            <a:ext cx="9061450" cy="598487"/>
          </a:xfrm>
          <a:ln/>
        </p:spPr>
        <p:txBody>
          <a:bodyPr lIns="100761" tIns="50382" rIns="100761" bIns="50382"/>
          <a:lstStyle/>
          <a:p>
            <a:pPr defTabSz="407946"/>
            <a:r>
              <a:rPr lang="fr-FR" dirty="0"/>
              <a:t>Bilan </a:t>
            </a:r>
            <a:r>
              <a:rPr lang="fr-FR" dirty="0" err="1"/>
              <a:t>enthalpique</a:t>
            </a:r>
            <a:r>
              <a:rPr lang="fr-FR" dirty="0"/>
              <a:t> RDPA </a:t>
            </a:r>
            <a:r>
              <a:rPr lang="fr-FR" dirty="0" smtClean="0"/>
              <a:t>(suite)</a:t>
            </a:r>
            <a:endParaRPr lang="fr-FR" dirty="0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1230313" y="2082801"/>
            <a:ext cx="4087316" cy="4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dirty="0">
                <a:solidFill>
                  <a:srgbClr val="FF00FF"/>
                </a:solidFill>
                <a:latin typeface="Times New Roman"/>
                <a:cs typeface="Times New Roman"/>
              </a:rPr>
              <a:t>n</a:t>
            </a:r>
            <a:r>
              <a:rPr lang="fr-FR" sz="2400" baseline="-25000" dirty="0">
                <a:solidFill>
                  <a:srgbClr val="FF00FF"/>
                </a:solidFill>
                <a:latin typeface="Times New Roman"/>
                <a:cs typeface="Times New Roman"/>
              </a:rPr>
              <a:t>A</a:t>
            </a:r>
            <a:r>
              <a:rPr lang="fr-FR" sz="2400" baseline="30000" dirty="0">
                <a:solidFill>
                  <a:srgbClr val="FF00FF"/>
                </a:solidFill>
                <a:latin typeface="Times New Roman"/>
                <a:cs typeface="Times New Roman"/>
              </a:rPr>
              <a:t>0</a:t>
            </a:r>
            <a:r>
              <a:rPr lang="fr-FR" sz="2400" dirty="0">
                <a:solidFill>
                  <a:srgbClr val="FF00FF"/>
                </a:solidFill>
                <a:latin typeface="Times New Roman"/>
                <a:cs typeface="Times New Roman"/>
              </a:rPr>
              <a:t> (1 - </a:t>
            </a:r>
            <a:r>
              <a:rPr lang="fr-FR" sz="2400" dirty="0">
                <a:solidFill>
                  <a:srgbClr val="FF00FF"/>
                </a:solidFill>
                <a:latin typeface="Times New Roman"/>
                <a:cs typeface="Times New Roman"/>
                <a:sym typeface="Symbol" pitchFamily="18" charset="2"/>
              </a:rPr>
              <a:t>)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[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fr-F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) – 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T+dT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)]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76226" y="2717801"/>
            <a:ext cx="4855955" cy="4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 (</a:t>
            </a:r>
            <a:r>
              <a:rPr lang="fr-FR" sz="2400" dirty="0">
                <a:solidFill>
                  <a:srgbClr val="0000FF"/>
                </a:solidFill>
                <a:latin typeface="Times New Roman"/>
                <a:cs typeface="Times New Roman"/>
              </a:rPr>
              <a:t>n</a:t>
            </a:r>
            <a:r>
              <a:rPr lang="fr-FR" sz="24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B</a:t>
            </a:r>
            <a:r>
              <a:rPr lang="fr-FR" sz="24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lang="fr-FR" sz="2400" dirty="0">
                <a:solidFill>
                  <a:srgbClr val="0000FF"/>
                </a:solidFill>
                <a:latin typeface="Times New Roman"/>
                <a:cs typeface="Times New Roman"/>
              </a:rPr>
              <a:t> – 2 n</a:t>
            </a:r>
            <a:r>
              <a:rPr lang="fr-FR" sz="2400" baseline="-25000" dirty="0">
                <a:solidFill>
                  <a:srgbClr val="0000FF"/>
                </a:solidFill>
                <a:latin typeface="Times New Roman"/>
                <a:cs typeface="Times New Roman"/>
              </a:rPr>
              <a:t>A</a:t>
            </a:r>
            <a:r>
              <a:rPr lang="fr-FR" sz="2400" baseline="30000" dirty="0">
                <a:solidFill>
                  <a:srgbClr val="0000FF"/>
                </a:solidFill>
                <a:latin typeface="Times New Roman"/>
                <a:cs typeface="Times New Roman"/>
              </a:rPr>
              <a:t>0</a:t>
            </a:r>
            <a:r>
              <a:rPr lang="fr-FR" sz="2400" b="0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fr-FR" sz="2400" dirty="0">
                <a:solidFill>
                  <a:srgbClr val="0000FF"/>
                </a:solidFill>
                <a:latin typeface="Times New Roman"/>
                <a:cs typeface="Times New Roman"/>
                <a:sym typeface="Symbol" pitchFamily="18" charset="2"/>
              </a:rPr>
              <a:t>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)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[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)– 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T+dT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)]</a:t>
            </a:r>
          </a:p>
        </p:txBody>
      </p:sp>
      <p:sp>
        <p:nvSpPr>
          <p:cNvPr id="55301" name="Text Box 5"/>
          <p:cNvSpPr txBox="1">
            <a:spLocks noChangeArrowheads="1"/>
          </p:cNvSpPr>
          <p:nvPr/>
        </p:nvSpPr>
        <p:spPr bwMode="auto">
          <a:xfrm>
            <a:off x="625417" y="3348038"/>
            <a:ext cx="4657784" cy="4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algn="r" defTabSz="1007959" rtl="1" hangingPunct="1">
              <a:lnSpc>
                <a:spcPct val="100000"/>
              </a:lnSpc>
              <a:buClrTx/>
              <a:buSzTx/>
            </a:pP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 (</a:t>
            </a:r>
            <a:r>
              <a:rPr lang="fr-FR" sz="2400" dirty="0">
                <a:solidFill>
                  <a:srgbClr val="008000"/>
                </a:solidFill>
                <a:latin typeface="Times New Roman"/>
                <a:cs typeface="Times New Roman"/>
              </a:rPr>
              <a:t>n</a:t>
            </a:r>
            <a:r>
              <a:rPr lang="fr-FR" sz="24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P</a:t>
            </a:r>
            <a:r>
              <a:rPr lang="fr-FR" sz="2400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0</a:t>
            </a:r>
            <a:r>
              <a:rPr lang="fr-FR" sz="2400" dirty="0">
                <a:solidFill>
                  <a:srgbClr val="008000"/>
                </a:solidFill>
                <a:latin typeface="Times New Roman"/>
                <a:cs typeface="Times New Roman"/>
              </a:rPr>
              <a:t> + n</a:t>
            </a:r>
            <a:r>
              <a:rPr lang="fr-FR" sz="2400" baseline="-25000" dirty="0">
                <a:solidFill>
                  <a:srgbClr val="008000"/>
                </a:solidFill>
                <a:latin typeface="Times New Roman"/>
                <a:cs typeface="Times New Roman"/>
              </a:rPr>
              <a:t>A</a:t>
            </a:r>
            <a:r>
              <a:rPr lang="fr-FR" sz="2400" baseline="30000" dirty="0">
                <a:solidFill>
                  <a:srgbClr val="008000"/>
                </a:solidFill>
                <a:latin typeface="Times New Roman"/>
                <a:cs typeface="Times New Roman"/>
              </a:rPr>
              <a:t>0 </a:t>
            </a:r>
            <a:r>
              <a:rPr lang="fr-FR" sz="2400" dirty="0">
                <a:solidFill>
                  <a:srgbClr val="008000"/>
                </a:solidFill>
                <a:latin typeface="Times New Roman"/>
                <a:cs typeface="Times New Roman"/>
                <a:sym typeface="Symbol" pitchFamily="18" charset="2"/>
              </a:rPr>
              <a:t>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)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 [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P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fr-F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) – 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P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T+dT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)]</a:t>
            </a:r>
          </a:p>
        </p:txBody>
      </p:sp>
      <p:sp>
        <p:nvSpPr>
          <p:cNvPr id="55302" name="Text Box 6"/>
          <p:cNvSpPr txBox="1">
            <a:spLocks noChangeArrowheads="1"/>
          </p:cNvSpPr>
          <p:nvPr/>
        </p:nvSpPr>
        <p:spPr bwMode="auto">
          <a:xfrm>
            <a:off x="2160589" y="4067176"/>
            <a:ext cx="3247893" cy="4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  <a:r>
              <a:rPr lang="fr-FR" sz="2400" b="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Times New Roman"/>
                <a:cs typeface="Times New Roman"/>
              </a:rPr>
              <a:t>n</a:t>
            </a:r>
            <a:r>
              <a:rPr lang="fr-FR" sz="2400" baseline="-25000" dirty="0" err="1">
                <a:solidFill>
                  <a:srgbClr val="FF0000"/>
                </a:solidFill>
                <a:latin typeface="Times New Roman"/>
                <a:cs typeface="Times New Roman"/>
              </a:rPr>
              <a:t>I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 [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I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T</a:t>
            </a:r>
            <a:r>
              <a:rPr lang="fr-F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) – 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I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T+dT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)]</a:t>
            </a:r>
          </a:p>
        </p:txBody>
      </p:sp>
      <p:sp>
        <p:nvSpPr>
          <p:cNvPr id="55303" name="Text Box 7"/>
          <p:cNvSpPr txBox="1">
            <a:spLocks noChangeArrowheads="1"/>
          </p:cNvSpPr>
          <p:nvPr/>
        </p:nvSpPr>
        <p:spPr bwMode="auto">
          <a:xfrm>
            <a:off x="647701" y="5003800"/>
            <a:ext cx="6361526" cy="4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= n</a:t>
            </a:r>
            <a:r>
              <a:rPr lang="fr-FR" sz="2400" baseline="-25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4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 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 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[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P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T+dT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) –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A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T+dT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) – 2 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h</a:t>
            </a:r>
            <a:r>
              <a:rPr lang="fr-FR" sz="2400" baseline="-25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B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(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T+dT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)]</a:t>
            </a:r>
            <a:r>
              <a:rPr lang="fr-FR" sz="2400" b="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cs typeface="Times New Roman"/>
              </a:rPr>
              <a:t> </a:t>
            </a:r>
          </a:p>
        </p:txBody>
      </p:sp>
      <p:sp>
        <p:nvSpPr>
          <p:cNvPr id="55304" name="Text Box 8"/>
          <p:cNvSpPr txBox="1">
            <a:spLocks noChangeArrowheads="1"/>
          </p:cNvSpPr>
          <p:nvPr/>
        </p:nvSpPr>
        <p:spPr bwMode="auto">
          <a:xfrm>
            <a:off x="5472114" y="4067176"/>
            <a:ext cx="1128373" cy="47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400" dirty="0">
                <a:solidFill>
                  <a:schemeClr val="tx1"/>
                </a:solidFill>
                <a:latin typeface="Times New Roman"/>
                <a:cs typeface="Times New Roman"/>
              </a:rPr>
              <a:t>+ </a:t>
            </a:r>
            <a:r>
              <a:rPr lang="fr-FR" sz="2400" dirty="0" err="1">
                <a:solidFill>
                  <a:schemeClr val="tx1"/>
                </a:solidFill>
                <a:latin typeface="Times New Roman"/>
                <a:cs typeface="Times New Roman"/>
              </a:rPr>
              <a:t>dQ</a:t>
            </a:r>
            <a:r>
              <a:rPr lang="fr-FR" sz="2400" baseline="-25000" dirty="0" err="1">
                <a:solidFill>
                  <a:schemeClr val="tx1"/>
                </a:solidFill>
                <a:latin typeface="Times New Roman"/>
                <a:cs typeface="Times New Roman"/>
              </a:rPr>
              <a:t>ext</a:t>
            </a:r>
            <a:r>
              <a:rPr lang="fr-FR" sz="24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  </a:t>
            </a:r>
            <a:endParaRPr lang="fr-FR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5305" name="Oval 9"/>
          <p:cNvSpPr>
            <a:spLocks noChangeArrowheads="1"/>
          </p:cNvSpPr>
          <p:nvPr/>
        </p:nvSpPr>
        <p:spPr bwMode="auto">
          <a:xfrm>
            <a:off x="2592040" y="1979613"/>
            <a:ext cx="2857500" cy="71437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5472360" y="2339975"/>
            <a:ext cx="1746250" cy="4746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 lIns="91430" tIns="45716" rIns="91430" bIns="45716"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55307" name="Text Box 11"/>
          <p:cNvSpPr txBox="1">
            <a:spLocks noChangeArrowheads="1"/>
          </p:cNvSpPr>
          <p:nvPr/>
        </p:nvSpPr>
        <p:spPr bwMode="auto">
          <a:xfrm>
            <a:off x="7272560" y="2267669"/>
            <a:ext cx="1430338" cy="120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61" tIns="50382" rIns="100761" bIns="50382">
            <a:spAutoFit/>
          </a:bodyPr>
          <a:lstStyle/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400" dirty="0">
                <a:solidFill>
                  <a:srgbClr val="CC3300"/>
                </a:solidFill>
                <a:latin typeface="Times New Roman"/>
                <a:cs typeface="Times New Roman"/>
              </a:rPr>
              <a:t>- </a:t>
            </a:r>
            <a:r>
              <a:rPr lang="fr-FR" sz="2400" dirty="0" err="1">
                <a:solidFill>
                  <a:srgbClr val="CC3300"/>
                </a:solidFill>
                <a:latin typeface="Times New Roman"/>
                <a:cs typeface="Times New Roman"/>
              </a:rPr>
              <a:t>C</a:t>
            </a:r>
            <a:r>
              <a:rPr lang="fr-FR" sz="2400" baseline="-25000" dirty="0" err="1">
                <a:solidFill>
                  <a:srgbClr val="CC3300"/>
                </a:solidFill>
                <a:latin typeface="Times New Roman"/>
                <a:cs typeface="Times New Roman"/>
              </a:rPr>
              <a:t>pA</a:t>
            </a:r>
            <a:r>
              <a:rPr lang="fr-FR" sz="2400" dirty="0">
                <a:solidFill>
                  <a:srgbClr val="CC3300"/>
                </a:solidFill>
                <a:latin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CC3300"/>
                </a:solidFill>
                <a:latin typeface="Times New Roman"/>
                <a:cs typeface="Times New Roman"/>
              </a:rPr>
              <a:t>dT</a:t>
            </a:r>
            <a:r>
              <a:rPr lang="fr-FR" sz="2400" dirty="0">
                <a:solidFill>
                  <a:srgbClr val="CC3300"/>
                </a:solidFill>
                <a:latin typeface="Times New Roman"/>
                <a:cs typeface="Times New Roman"/>
              </a:rPr>
              <a:t>, chaleur sensible</a:t>
            </a:r>
          </a:p>
        </p:txBody>
      </p:sp>
      <p:sp>
        <p:nvSpPr>
          <p:cNvPr id="55308" name="Text Box 12"/>
          <p:cNvSpPr txBox="1">
            <a:spLocks noChangeArrowheads="1"/>
          </p:cNvSpPr>
          <p:nvPr/>
        </p:nvSpPr>
        <p:spPr bwMode="auto">
          <a:xfrm>
            <a:off x="5414964" y="6184900"/>
            <a:ext cx="203490" cy="37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endParaRPr lang="fr-FR" b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grpSp>
        <p:nvGrpSpPr>
          <p:cNvPr id="55309" name="Group 13"/>
          <p:cNvGrpSpPr>
            <a:grpSpLocks/>
          </p:cNvGrpSpPr>
          <p:nvPr/>
        </p:nvGrpSpPr>
        <p:grpSpPr bwMode="auto">
          <a:xfrm>
            <a:off x="1727800" y="4859338"/>
            <a:ext cx="5717964" cy="1739816"/>
            <a:chOff x="1193" y="2704"/>
            <a:chExt cx="3268" cy="1077"/>
          </a:xfrm>
        </p:grpSpPr>
        <p:sp>
          <p:nvSpPr>
            <p:cNvPr id="55310" name="Oval 14"/>
            <p:cNvSpPr>
              <a:spLocks noChangeArrowheads="1"/>
            </p:cNvSpPr>
            <p:nvPr/>
          </p:nvSpPr>
          <p:spPr bwMode="auto">
            <a:xfrm>
              <a:off x="1193" y="2704"/>
              <a:ext cx="3169" cy="544"/>
            </a:xfrm>
            <a:prstGeom prst="ellips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55311" name="Line 15"/>
            <p:cNvSpPr>
              <a:spLocks noChangeShapeType="1"/>
            </p:cNvSpPr>
            <p:nvPr/>
          </p:nvSpPr>
          <p:spPr bwMode="auto">
            <a:xfrm>
              <a:off x="2744" y="3249"/>
              <a:ext cx="165" cy="226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55312" name="Text Box 16"/>
            <p:cNvSpPr txBox="1">
              <a:spLocks noChangeArrowheads="1"/>
            </p:cNvSpPr>
            <p:nvPr/>
          </p:nvSpPr>
          <p:spPr bwMode="auto">
            <a:xfrm>
              <a:off x="1202" y="3489"/>
              <a:ext cx="3259" cy="292"/>
            </a:xfrm>
            <a:prstGeom prst="rect">
              <a:avLst/>
            </a:prstGeom>
            <a:noFill/>
            <a:ln w="9525">
              <a:solidFill>
                <a:srgbClr val="CC3300"/>
              </a:solidFill>
              <a:miter lim="800000"/>
              <a:headEnd/>
              <a:tailEnd/>
            </a:ln>
            <a:effectLst/>
          </p:spPr>
          <p:txBody>
            <a:bodyPr wrap="none" lIns="100772" tIns="50387" rIns="100772" bIns="50387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400">
                  <a:solidFill>
                    <a:srgbClr val="CC3300"/>
                  </a:solidFill>
                  <a:latin typeface="Times New Roman"/>
                  <a:cs typeface="Times New Roman"/>
                  <a:sym typeface="Symbol" pitchFamily="18" charset="2"/>
                </a:rPr>
                <a:t>H</a:t>
              </a:r>
              <a:r>
                <a:rPr lang="fr-FR" sz="2400" baseline="-25000">
                  <a:solidFill>
                    <a:srgbClr val="CC3300"/>
                  </a:solidFill>
                  <a:latin typeface="Times New Roman"/>
                  <a:cs typeface="Times New Roman"/>
                  <a:sym typeface="Symbol" pitchFamily="18" charset="2"/>
                </a:rPr>
                <a:t>R</a:t>
              </a:r>
              <a:r>
                <a:rPr lang="fr-FR" sz="2400">
                  <a:solidFill>
                    <a:srgbClr val="CC3300"/>
                  </a:solidFill>
                  <a:latin typeface="Times New Roman"/>
                  <a:cs typeface="Times New Roman"/>
                  <a:sym typeface="Symbol" pitchFamily="18" charset="2"/>
                </a:rPr>
                <a:t>(T+dT), enthalpie de réaction à T+dT</a:t>
              </a:r>
            </a:p>
          </p:txBody>
        </p:sp>
      </p:grp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336456" y="1403573"/>
            <a:ext cx="812800" cy="812800"/>
          </a:xfrm>
          <a:prstGeom prst="rect">
            <a:avLst/>
          </a:prstGeom>
        </p:spPr>
      </p:pic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16376" y="2555701"/>
            <a:ext cx="812800" cy="8128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328344" y="3275781"/>
            <a:ext cx="812800" cy="81280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5896" y="3995861"/>
            <a:ext cx="812800" cy="812800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12520" y="4067869"/>
            <a:ext cx="812800" cy="812800"/>
          </a:xfrm>
          <a:prstGeom prst="rect">
            <a:avLst/>
          </a:prstGeom>
        </p:spPr>
      </p:pic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76616" y="4859957"/>
            <a:ext cx="812800" cy="812800"/>
          </a:xfrm>
          <a:prstGeom prst="rect">
            <a:avLst/>
          </a:prstGeom>
        </p:spPr>
      </p:pic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04608" y="601208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213"/>
                            </p:stCondLst>
                            <p:childTnLst>
                              <p:par>
                                <p:cTn id="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713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4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181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3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681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1354"/>
                            </p:stCondLst>
                            <p:childTnLst>
                              <p:par>
                                <p:cTn id="2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1854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5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1357"/>
                            </p:stCondLst>
                            <p:childTnLst>
                              <p:par>
                                <p:cTn id="3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1857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2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6137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66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30727"/>
                            </p:stCondLst>
                            <p:childTnLst>
                              <p:par>
                                <p:cTn id="4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5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1227"/>
                            </p:stCondLst>
                            <p:childTnLst>
                              <p:par>
                                <p:cTn id="5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0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5300" grpId="0"/>
      <p:bldP spid="55301" grpId="0"/>
      <p:bldP spid="55302" grpId="0"/>
      <p:bldP spid="55303" grpId="0"/>
      <p:bldP spid="5530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3F99144-F182-4735-9A1F-C0679F780F1A}" type="slidenum">
              <a:rPr lang="fr-FR">
                <a:latin typeface="Times New Roman"/>
                <a:cs typeface="Times New Roman"/>
              </a:rPr>
              <a:pPr/>
              <a:t>6</a:t>
            </a:fld>
            <a:endParaRPr lang="fr-FR">
              <a:latin typeface="Times New Roman"/>
              <a:cs typeface="Times New Roman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7421562" y="6478589"/>
            <a:ext cx="2659063" cy="873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30" tIns="45716" rIns="91430" bIns="45716" anchor="ctr"/>
          <a:lstStyle/>
          <a:p>
            <a:endParaRPr lang="fr-FR">
              <a:latin typeface="Times New Roman"/>
              <a:cs typeface="Times New Roman"/>
            </a:endParaRPr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652464" y="1978025"/>
            <a:ext cx="203490" cy="37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endParaRPr lang="fr-FR" b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0" y="1258889"/>
            <a:ext cx="9804400" cy="6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61" tIns="50382" rIns="100761" bIns="50382">
            <a:spAutoFit/>
          </a:bodyPr>
          <a:lstStyle/>
          <a:p>
            <a:pPr algn="r" defTabSz="1007959" rtl="1" hangingPunct="1">
              <a:lnSpc>
                <a:spcPct val="100000"/>
              </a:lnSpc>
              <a:buClrTx/>
              <a:buSzTx/>
            </a:pP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- </a:t>
            </a:r>
            <a:r>
              <a:rPr lang="fr-FR" sz="2400">
                <a:solidFill>
                  <a:schemeClr val="tx1"/>
                </a:solidFill>
                <a:latin typeface="Times New Roman"/>
                <a:cs typeface="Times New Roman"/>
              </a:rPr>
              <a:t>[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200" baseline="3000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 (1 - 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 ) C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pA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+ 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(n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r>
              <a:rPr lang="fr-FR" sz="2200" baseline="3000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 – 2 n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200" baseline="3000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200" b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) C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pB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+ 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(n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</a:rPr>
              <a:t>P</a:t>
            </a:r>
            <a:r>
              <a:rPr lang="fr-FR" sz="2200" baseline="3000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 + n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200" baseline="30000">
                <a:solidFill>
                  <a:schemeClr val="tx1"/>
                </a:solidFill>
                <a:latin typeface="Times New Roman"/>
                <a:cs typeface="Times New Roman"/>
              </a:rPr>
              <a:t>0</a:t>
            </a:r>
            <a:r>
              <a:rPr lang="fr-FR" sz="2200" b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) C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pP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+ 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</a:rPr>
              <a:t>I 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C</a:t>
            </a:r>
            <a:r>
              <a:rPr lang="fr-FR" sz="2200" baseline="-25000">
                <a:solidFill>
                  <a:schemeClr val="tx1"/>
                </a:solidFill>
                <a:latin typeface="Times New Roman"/>
                <a:cs typeface="Times New Roman"/>
              </a:rPr>
              <a:t>pI</a:t>
            </a:r>
            <a:r>
              <a:rPr lang="fr-FR" sz="2400">
                <a:solidFill>
                  <a:schemeClr val="tx1"/>
                </a:solidFill>
                <a:latin typeface="Times New Roman"/>
                <a:cs typeface="Times New Roman"/>
              </a:rPr>
              <a:t>]</a:t>
            </a:r>
            <a:r>
              <a:rPr lang="fr-FR" sz="350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200">
                <a:solidFill>
                  <a:schemeClr val="tx1"/>
                </a:solidFill>
                <a:latin typeface="Times New Roman"/>
                <a:cs typeface="Times New Roman"/>
              </a:rPr>
              <a:t>dT</a:t>
            </a:r>
            <a:endParaRPr lang="fr-FR" sz="350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6326" name="Text Box 6"/>
          <p:cNvSpPr txBox="1">
            <a:spLocks noChangeArrowheads="1"/>
          </p:cNvSpPr>
          <p:nvPr/>
        </p:nvSpPr>
        <p:spPr bwMode="auto">
          <a:xfrm>
            <a:off x="4392613" y="2411414"/>
            <a:ext cx="3851014" cy="44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2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+ </a:t>
            </a:r>
            <a:r>
              <a:rPr lang="fr-FR" sz="22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dQ</a:t>
            </a:r>
            <a:r>
              <a:rPr lang="fr-FR" sz="2200" baseline="-250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ext</a:t>
            </a:r>
            <a:r>
              <a:rPr lang="fr-FR" sz="2200" dirty="0">
                <a:solidFill>
                  <a:schemeClr val="tx1"/>
                </a:solidFill>
                <a:latin typeface="Times New Roman"/>
                <a:cs typeface="Times New Roman"/>
              </a:rPr>
              <a:t> =</a:t>
            </a:r>
            <a:r>
              <a:rPr lang="fr-FR" sz="2200" b="0" dirty="0">
                <a:solidFill>
                  <a:schemeClr val="tx1"/>
                </a:solidFill>
                <a:latin typeface="Times New Roman"/>
                <a:cs typeface="Times New Roman"/>
              </a:rPr>
              <a:t>  </a:t>
            </a:r>
            <a:r>
              <a:rPr lang="fr-FR" sz="22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H</a:t>
            </a:r>
            <a:r>
              <a:rPr lang="fr-FR" sz="2200" baseline="-250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R</a:t>
            </a:r>
            <a:r>
              <a:rPr lang="fr-FR" sz="22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(</a:t>
            </a:r>
            <a:r>
              <a:rPr lang="fr-FR" sz="22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T+dT</a:t>
            </a:r>
            <a:r>
              <a:rPr lang="fr-FR" sz="22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)</a:t>
            </a:r>
            <a:r>
              <a:rPr lang="fr-FR" sz="2200" b="0" dirty="0">
                <a:solidFill>
                  <a:schemeClr val="tx1"/>
                </a:solidFill>
                <a:latin typeface="Times New Roman"/>
                <a:cs typeface="Times New Roman"/>
              </a:rPr>
              <a:t>  </a:t>
            </a:r>
            <a:r>
              <a:rPr lang="fr-FR" sz="2200" dirty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2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200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0 </a:t>
            </a:r>
            <a:r>
              <a:rPr lang="fr-FR" sz="2200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fr-FR" sz="22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</a:t>
            </a:r>
          </a:p>
        </p:txBody>
      </p:sp>
      <p:sp>
        <p:nvSpPr>
          <p:cNvPr id="56341" name="Rectangle 21"/>
          <p:cNvSpPr>
            <a:spLocks noGrp="1" noChangeArrowheads="1"/>
          </p:cNvSpPr>
          <p:nvPr>
            <p:ph type="title"/>
          </p:nvPr>
        </p:nvSpPr>
        <p:spPr>
          <a:xfrm>
            <a:off x="504825" y="301626"/>
            <a:ext cx="9061450" cy="741363"/>
          </a:xfrm>
          <a:ln/>
        </p:spPr>
        <p:txBody>
          <a:bodyPr/>
          <a:lstStyle/>
          <a:p>
            <a:pPr defTabSz="407946"/>
            <a:r>
              <a:rPr lang="fr-FR" dirty="0"/>
              <a:t>Bilan </a:t>
            </a:r>
            <a:r>
              <a:rPr lang="fr-FR" dirty="0" err="1"/>
              <a:t>enthalpique</a:t>
            </a:r>
            <a:r>
              <a:rPr lang="fr-FR" dirty="0"/>
              <a:t> RDPA </a:t>
            </a:r>
            <a:r>
              <a:rPr lang="fr-FR" dirty="0" smtClean="0"/>
              <a:t>(suite)</a:t>
            </a:r>
            <a:endParaRPr lang="fr-FR" dirty="0"/>
          </a:p>
        </p:txBody>
      </p:sp>
      <p:grpSp>
        <p:nvGrpSpPr>
          <p:cNvPr id="56363" name="Group 43"/>
          <p:cNvGrpSpPr>
            <a:grpSpLocks/>
          </p:cNvGrpSpPr>
          <p:nvPr/>
        </p:nvGrpSpPr>
        <p:grpSpPr bwMode="auto">
          <a:xfrm>
            <a:off x="431800" y="4211885"/>
            <a:ext cx="7848600" cy="1584325"/>
            <a:chOff x="272" y="2517"/>
            <a:chExt cx="4944" cy="998"/>
          </a:xfrm>
        </p:grpSpPr>
        <p:sp>
          <p:nvSpPr>
            <p:cNvPr id="56359" name="Rectangle 39"/>
            <p:cNvSpPr>
              <a:spLocks noChangeArrowheads="1"/>
            </p:cNvSpPr>
            <p:nvPr/>
          </p:nvSpPr>
          <p:spPr bwMode="auto">
            <a:xfrm>
              <a:off x="1043" y="2517"/>
              <a:ext cx="4173" cy="998"/>
            </a:xfrm>
            <a:prstGeom prst="rect">
              <a:avLst/>
            </a:prstGeom>
            <a:noFill/>
            <a:ln w="28575" cmpd="sng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56357" name="AutoShape 37"/>
            <p:cNvSpPr>
              <a:spLocks noChangeArrowheads="1"/>
            </p:cNvSpPr>
            <p:nvPr/>
          </p:nvSpPr>
          <p:spPr bwMode="auto">
            <a:xfrm>
              <a:off x="272" y="2744"/>
              <a:ext cx="635" cy="181"/>
            </a:xfrm>
            <a:prstGeom prst="rightArrow">
              <a:avLst>
                <a:gd name="adj1" fmla="val 50000"/>
                <a:gd name="adj2" fmla="val 87707"/>
              </a:avLst>
            </a:prstGeom>
            <a:solidFill>
              <a:srgbClr val="FFFFFF"/>
            </a:solidFill>
            <a:ln w="28575" cmpd="sng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  <p:sp>
          <p:nvSpPr>
            <p:cNvPr id="56333" name="Text Box 13"/>
            <p:cNvSpPr txBox="1">
              <a:spLocks noChangeArrowheads="1"/>
            </p:cNvSpPr>
            <p:nvPr/>
          </p:nvSpPr>
          <p:spPr bwMode="auto">
            <a:xfrm>
              <a:off x="1179" y="2562"/>
              <a:ext cx="3413" cy="2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72" tIns="50387" rIns="100772" bIns="50387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400" u="sng">
                  <a:solidFill>
                    <a:schemeClr val="tx1"/>
                  </a:solidFill>
                  <a:latin typeface="Times New Roman"/>
                  <a:cs typeface="Times New Roman"/>
                </a:rPr>
                <a:t>Relation générale entre d</a:t>
              </a:r>
              <a:r>
                <a:rPr lang="fr-FR" sz="2400" u="sng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, dT et dQ</a:t>
              </a:r>
              <a:r>
                <a:rPr lang="fr-FR" sz="2400" u="sng" baseline="-2500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ext </a:t>
              </a:r>
              <a:r>
                <a:rPr lang="fr-FR" sz="2400" u="sng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:</a:t>
              </a:r>
            </a:p>
          </p:txBody>
        </p:sp>
        <p:grpSp>
          <p:nvGrpSpPr>
            <p:cNvPr id="56348" name="Group 28"/>
            <p:cNvGrpSpPr>
              <a:grpSpLocks/>
            </p:cNvGrpSpPr>
            <p:nvPr/>
          </p:nvGrpSpPr>
          <p:grpSpPr bwMode="auto">
            <a:xfrm>
              <a:off x="1179" y="3016"/>
              <a:ext cx="3497" cy="297"/>
              <a:chOff x="408" y="3073"/>
              <a:chExt cx="3497" cy="297"/>
            </a:xfrm>
          </p:grpSpPr>
          <p:sp>
            <p:nvSpPr>
              <p:cNvPr id="56346" name="Text Box 26"/>
              <p:cNvSpPr txBox="1">
                <a:spLocks noChangeArrowheads="1"/>
              </p:cNvSpPr>
              <p:nvPr/>
            </p:nvSpPr>
            <p:spPr bwMode="auto">
              <a:xfrm>
                <a:off x="408" y="3073"/>
                <a:ext cx="3497" cy="2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100772" tIns="50387" rIns="100772" bIns="50387">
                <a:spAutoFit/>
              </a:bodyPr>
              <a:lstStyle/>
              <a:p>
                <a:pPr defTabSz="1007959" hangingPunct="1">
                  <a:lnSpc>
                    <a:spcPct val="100000"/>
                  </a:lnSpc>
                  <a:buClrTx/>
                  <a:buSzTx/>
                </a:pPr>
                <a:r>
                  <a:rPr lang="fr-FR" sz="24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 - n</a:t>
                </a:r>
                <a:r>
                  <a:rPr lang="fr-FR" sz="2400" baseline="-250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400" baseline="300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0</a:t>
                </a:r>
                <a:r>
                  <a:rPr lang="fr-FR" sz="24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 C</a:t>
                </a:r>
                <a:r>
                  <a:rPr lang="fr-FR" sz="2400" baseline="-250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p </a:t>
                </a:r>
                <a:r>
                  <a:rPr lang="fr-FR" sz="24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dT + dQ</a:t>
                </a:r>
                <a:r>
                  <a:rPr lang="fr-FR" sz="2400" baseline="-250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ext</a:t>
                </a:r>
                <a:r>
                  <a:rPr lang="fr-FR" sz="24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 =  </a:t>
                </a:r>
                <a:r>
                  <a:rPr lang="fr-FR" sz="2400">
                    <a:solidFill>
                      <a:srgbClr val="CC33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</a:t>
                </a:r>
                <a:r>
                  <a:rPr lang="fr-FR" sz="24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H</a:t>
                </a:r>
                <a:r>
                  <a:rPr lang="fr-FR" sz="2400" baseline="-250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R</a:t>
                </a:r>
                <a:r>
                  <a:rPr lang="fr-FR" sz="24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(T+dT)  n</a:t>
                </a:r>
                <a:r>
                  <a:rPr lang="fr-FR" sz="2400" baseline="-250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A</a:t>
                </a:r>
                <a:r>
                  <a:rPr lang="fr-FR" sz="2400" baseline="300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0 </a:t>
                </a:r>
                <a:r>
                  <a:rPr lang="fr-FR" sz="2400">
                    <a:solidFill>
                      <a:srgbClr val="CC3300"/>
                    </a:solidFill>
                    <a:latin typeface="Times New Roman"/>
                    <a:cs typeface="Times New Roman"/>
                  </a:rPr>
                  <a:t>d</a:t>
                </a:r>
                <a:r>
                  <a:rPr lang="fr-FR" sz="2400">
                    <a:solidFill>
                      <a:srgbClr val="CC3300"/>
                    </a:solidFill>
                    <a:latin typeface="Times New Roman"/>
                    <a:cs typeface="Times New Roman"/>
                    <a:sym typeface="Symbol" pitchFamily="18" charset="2"/>
                  </a:rPr>
                  <a:t></a:t>
                </a:r>
              </a:p>
            </p:txBody>
          </p:sp>
          <p:sp>
            <p:nvSpPr>
              <p:cNvPr id="56347" name="Line 27"/>
              <p:cNvSpPr>
                <a:spLocks noChangeShapeType="1"/>
              </p:cNvSpPr>
              <p:nvPr/>
            </p:nvSpPr>
            <p:spPr bwMode="auto">
              <a:xfrm flipV="1">
                <a:off x="907" y="3107"/>
                <a:ext cx="199" cy="0"/>
              </a:xfrm>
              <a:prstGeom prst="line">
                <a:avLst/>
              </a:prstGeom>
              <a:noFill/>
              <a:ln w="19050" cmpd="sng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</p:grpSp>
      <p:grpSp>
        <p:nvGrpSpPr>
          <p:cNvPr id="10" name="Grouper 9"/>
          <p:cNvGrpSpPr/>
          <p:nvPr/>
        </p:nvGrpSpPr>
        <p:grpSpPr>
          <a:xfrm>
            <a:off x="503808" y="5508028"/>
            <a:ext cx="7921055" cy="1776412"/>
            <a:chOff x="503808" y="5508028"/>
            <a:chExt cx="7921055" cy="1776412"/>
          </a:xfrm>
        </p:grpSpPr>
        <p:grpSp>
          <p:nvGrpSpPr>
            <p:cNvPr id="7" name="Grouper 6"/>
            <p:cNvGrpSpPr/>
            <p:nvPr/>
          </p:nvGrpSpPr>
          <p:grpSpPr>
            <a:xfrm>
              <a:off x="503808" y="5508028"/>
              <a:ext cx="2232248" cy="1559119"/>
              <a:chOff x="503808" y="5508028"/>
              <a:chExt cx="2232248" cy="1559119"/>
            </a:xfrm>
          </p:grpSpPr>
          <p:sp>
            <p:nvSpPr>
              <p:cNvPr id="56349" name="Text Box 29"/>
              <p:cNvSpPr txBox="1">
                <a:spLocks noChangeArrowheads="1"/>
              </p:cNvSpPr>
              <p:nvPr/>
            </p:nvSpPr>
            <p:spPr bwMode="auto">
              <a:xfrm>
                <a:off x="503808" y="5940077"/>
                <a:ext cx="2232025" cy="11270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30" tIns="45716" rIns="91430" bIns="45716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400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Chaleur sensible entre </a:t>
                </a:r>
                <a:r>
                  <a:rPr lang="fr-FR" sz="2400" dirty="0" err="1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400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et </a:t>
                </a:r>
                <a:r>
                  <a:rPr lang="fr-FR" sz="2400" dirty="0" err="1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400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 + </a:t>
                </a:r>
                <a:r>
                  <a:rPr lang="fr-FR" sz="2400" dirty="0" err="1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dT</a:t>
                </a:r>
                <a:endParaRPr lang="fr-FR" sz="24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56352" name="Line 32"/>
              <p:cNvSpPr>
                <a:spLocks noChangeShapeType="1"/>
              </p:cNvSpPr>
              <p:nvPr/>
            </p:nvSpPr>
            <p:spPr bwMode="auto">
              <a:xfrm flipV="1">
                <a:off x="1583928" y="5508028"/>
                <a:ext cx="1152128" cy="4322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1430" tIns="45716" rIns="91430" bIns="45716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6" name="Grouper 5"/>
            <p:cNvGrpSpPr/>
            <p:nvPr/>
          </p:nvGrpSpPr>
          <p:grpSpPr>
            <a:xfrm>
              <a:off x="3528144" y="5508970"/>
              <a:ext cx="2232025" cy="1509958"/>
              <a:chOff x="3528144" y="5508970"/>
              <a:chExt cx="2232025" cy="1509958"/>
            </a:xfrm>
          </p:grpSpPr>
          <p:sp>
            <p:nvSpPr>
              <p:cNvPr id="56351" name="Text Box 31"/>
              <p:cNvSpPr txBox="1">
                <a:spLocks noChangeArrowheads="1"/>
              </p:cNvSpPr>
              <p:nvPr/>
            </p:nvSpPr>
            <p:spPr bwMode="auto">
              <a:xfrm>
                <a:off x="3528144" y="6228109"/>
                <a:ext cx="2232025" cy="7908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30" tIns="45716" rIns="91430" bIns="45716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400" dirty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Chaleur entrée à la paroi</a:t>
                </a:r>
              </a:p>
            </p:txBody>
          </p:sp>
          <p:sp>
            <p:nvSpPr>
              <p:cNvPr id="56353" name="Line 33"/>
              <p:cNvSpPr>
                <a:spLocks noChangeShapeType="1"/>
              </p:cNvSpPr>
              <p:nvPr/>
            </p:nvSpPr>
            <p:spPr bwMode="auto">
              <a:xfrm flipV="1">
                <a:off x="4104407" y="5508970"/>
                <a:ext cx="0" cy="5762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1430" tIns="45716" rIns="91430" bIns="45716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  <p:grpSp>
          <p:nvGrpSpPr>
            <p:cNvPr id="8" name="Grouper 7"/>
            <p:cNvGrpSpPr/>
            <p:nvPr/>
          </p:nvGrpSpPr>
          <p:grpSpPr>
            <a:xfrm>
              <a:off x="6264447" y="5508029"/>
              <a:ext cx="2160416" cy="1776411"/>
              <a:chOff x="6264447" y="5218061"/>
              <a:chExt cx="2160416" cy="1776411"/>
            </a:xfrm>
          </p:grpSpPr>
          <p:sp>
            <p:nvSpPr>
              <p:cNvPr id="56350" name="Text Box 30"/>
              <p:cNvSpPr txBox="1">
                <a:spLocks noChangeArrowheads="1"/>
              </p:cNvSpPr>
              <p:nvPr/>
            </p:nvSpPr>
            <p:spPr bwMode="auto">
              <a:xfrm>
                <a:off x="6696075" y="5867402"/>
                <a:ext cx="1728788" cy="11270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lIns="91430" tIns="45716" rIns="91430" bIns="45716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fr-FR" sz="2400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Enthalpie liée à la réaction</a:t>
                </a:r>
                <a:endParaRPr lang="fr-FR" sz="2400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56355" name="Line 35"/>
              <p:cNvSpPr>
                <a:spLocks noChangeShapeType="1"/>
              </p:cNvSpPr>
              <p:nvPr/>
            </p:nvSpPr>
            <p:spPr bwMode="auto">
              <a:xfrm flipH="1" flipV="1">
                <a:off x="6264447" y="5218061"/>
                <a:ext cx="793577" cy="5794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lIns="91430" tIns="45716" rIns="91430" bIns="45716"/>
              <a:lstStyle/>
              <a:p>
                <a:endParaRPr lang="fr-FR">
                  <a:latin typeface="Times New Roman"/>
                  <a:cs typeface="Times New Roman"/>
                </a:endParaRPr>
              </a:p>
            </p:txBody>
          </p:sp>
        </p:grpSp>
      </p:grpSp>
      <p:grpSp>
        <p:nvGrpSpPr>
          <p:cNvPr id="3" name="Grouper 2"/>
          <p:cNvGrpSpPr/>
          <p:nvPr/>
        </p:nvGrpSpPr>
        <p:grpSpPr>
          <a:xfrm>
            <a:off x="390524" y="1187549"/>
            <a:ext cx="9690101" cy="2767013"/>
            <a:chOff x="318195" y="1140842"/>
            <a:chExt cx="9690101" cy="2767013"/>
          </a:xfrm>
        </p:grpSpPr>
        <p:grpSp>
          <p:nvGrpSpPr>
            <p:cNvPr id="56361" name="Group 41"/>
            <p:cNvGrpSpPr>
              <a:grpSpLocks/>
            </p:cNvGrpSpPr>
            <p:nvPr/>
          </p:nvGrpSpPr>
          <p:grpSpPr bwMode="auto">
            <a:xfrm>
              <a:off x="318195" y="1140842"/>
              <a:ext cx="9690101" cy="2767013"/>
              <a:chOff x="19" y="748"/>
              <a:chExt cx="6104" cy="1743"/>
            </a:xfrm>
          </p:grpSpPr>
          <p:grpSp>
            <p:nvGrpSpPr>
              <p:cNvPr id="56327" name="Group 7"/>
              <p:cNvGrpSpPr>
                <a:grpSpLocks/>
              </p:cNvGrpSpPr>
              <p:nvPr/>
            </p:nvGrpSpPr>
            <p:grpSpPr bwMode="auto">
              <a:xfrm>
                <a:off x="19" y="748"/>
                <a:ext cx="6104" cy="1612"/>
                <a:chOff x="149" y="980"/>
                <a:chExt cx="5226" cy="1461"/>
              </a:xfrm>
            </p:grpSpPr>
            <p:grpSp>
              <p:nvGrpSpPr>
                <p:cNvPr id="56328" name="Group 8"/>
                <p:cNvGrpSpPr>
                  <a:grpSpLocks/>
                </p:cNvGrpSpPr>
                <p:nvPr/>
              </p:nvGrpSpPr>
              <p:grpSpPr bwMode="auto">
                <a:xfrm>
                  <a:off x="149" y="980"/>
                  <a:ext cx="5226" cy="1461"/>
                  <a:chOff x="149" y="980"/>
                  <a:chExt cx="5226" cy="1461"/>
                </a:xfrm>
              </p:grpSpPr>
              <p:sp>
                <p:nvSpPr>
                  <p:cNvPr id="56329" name="Oval 9"/>
                  <p:cNvSpPr>
                    <a:spLocks noChangeArrowheads="1"/>
                  </p:cNvSpPr>
                  <p:nvPr/>
                </p:nvSpPr>
                <p:spPr bwMode="auto">
                  <a:xfrm>
                    <a:off x="386" y="980"/>
                    <a:ext cx="4989" cy="545"/>
                  </a:xfrm>
                  <a:prstGeom prst="ellipse">
                    <a:avLst/>
                  </a:pr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6330" name="Line 1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703" y="1480"/>
                    <a:ext cx="862" cy="635"/>
                  </a:xfrm>
                  <a:prstGeom prst="line">
                    <a:avLst/>
                  </a:prstGeom>
                  <a:noFill/>
                  <a:ln w="9525">
                    <a:solidFill>
                      <a:schemeClr val="accent2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/>
                  <a:lstStyle/>
                  <a:p>
                    <a:endParaRPr lang="fr-FR">
                      <a:latin typeface="Times New Roman"/>
                      <a:cs typeface="Times New Roman"/>
                    </a:endParaRPr>
                  </a:p>
                </p:txBody>
              </p:sp>
              <p:sp>
                <p:nvSpPr>
                  <p:cNvPr id="56331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9" y="2172"/>
                    <a:ext cx="883" cy="269"/>
                  </a:xfrm>
                  <a:prstGeom prst="rect">
                    <a:avLst/>
                  </a:prstGeom>
                  <a:noFill/>
                  <a:ln w="28575" cmpd="sng">
                    <a:solidFill>
                      <a:schemeClr val="accent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lIns="100772" tIns="50387" rIns="100772" bIns="50387">
                    <a:spAutoFit/>
                  </a:bodyPr>
                  <a:lstStyle/>
                  <a:p>
                    <a:pPr defTabSz="1007959" hangingPunct="1">
                      <a:lnSpc>
                        <a:spcPct val="100000"/>
                      </a:lnSpc>
                      <a:buClrTx/>
                      <a:buSzTx/>
                    </a:pPr>
                    <a:r>
                      <a:rPr lang="fr-FR" sz="2400" dirty="0">
                        <a:solidFill>
                          <a:schemeClr val="accent2"/>
                        </a:solidFill>
                        <a:latin typeface="Times New Roman"/>
                        <a:cs typeface="Times New Roman"/>
                      </a:rPr>
                      <a:t> - n</a:t>
                    </a:r>
                    <a:r>
                      <a:rPr lang="fr-FR" sz="2400" baseline="-25000" dirty="0">
                        <a:solidFill>
                          <a:schemeClr val="accent2"/>
                        </a:solidFill>
                        <a:latin typeface="Times New Roman"/>
                        <a:cs typeface="Times New Roman"/>
                      </a:rPr>
                      <a:t>t</a:t>
                    </a:r>
                    <a:r>
                      <a:rPr lang="fr-FR" sz="2400" baseline="30000" dirty="0">
                        <a:solidFill>
                          <a:schemeClr val="accent2"/>
                        </a:solidFill>
                        <a:latin typeface="Times New Roman"/>
                        <a:cs typeface="Times New Roman"/>
                      </a:rPr>
                      <a:t>0</a:t>
                    </a:r>
                    <a:r>
                      <a:rPr lang="fr-FR" sz="2400" dirty="0">
                        <a:solidFill>
                          <a:schemeClr val="accent2"/>
                        </a:solidFill>
                        <a:latin typeface="Times New Roman"/>
                        <a:cs typeface="Times New Roman"/>
                      </a:rPr>
                      <a:t> </a:t>
                    </a:r>
                    <a:r>
                      <a:rPr lang="fr-FR" sz="2400" dirty="0" smtClean="0">
                        <a:solidFill>
                          <a:schemeClr val="accent2"/>
                        </a:solidFill>
                        <a:latin typeface="Times New Roman"/>
                        <a:cs typeface="Times New Roman"/>
                      </a:rPr>
                      <a:t>C</a:t>
                    </a:r>
                    <a:r>
                      <a:rPr lang="fr-FR" sz="2400" baseline="-25000" dirty="0" smtClean="0">
                        <a:solidFill>
                          <a:schemeClr val="accent2"/>
                        </a:solidFill>
                        <a:latin typeface="Times New Roman"/>
                        <a:cs typeface="Times New Roman"/>
                      </a:rPr>
                      <a:t>p </a:t>
                    </a:r>
                    <a:r>
                      <a:rPr lang="fr-FR" sz="2400" dirty="0" err="1" smtClean="0">
                        <a:solidFill>
                          <a:schemeClr val="accent2"/>
                        </a:solidFill>
                        <a:latin typeface="Times New Roman"/>
                        <a:cs typeface="Times New Roman"/>
                      </a:rPr>
                      <a:t>dT</a:t>
                    </a:r>
                    <a:endParaRPr lang="fr-FR" sz="2400" dirty="0">
                      <a:solidFill>
                        <a:schemeClr val="accent2"/>
                      </a:solidFill>
                      <a:latin typeface="Times New Roman"/>
                      <a:cs typeface="Times New Roman"/>
                    </a:endParaRPr>
                  </a:p>
                </p:txBody>
              </p:sp>
            </p:grpSp>
            <p:sp>
              <p:nvSpPr>
                <p:cNvPr id="563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560" y="2205"/>
                  <a:ext cx="181" cy="0"/>
                </a:xfrm>
                <a:prstGeom prst="line">
                  <a:avLst/>
                </a:prstGeom>
                <a:noFill/>
                <a:ln w="38100" cmpd="sng">
                  <a:solidFill>
                    <a:srgbClr val="003399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56358" name="Text Box 38"/>
              <p:cNvSpPr txBox="1">
                <a:spLocks noChangeArrowheads="1"/>
              </p:cNvSpPr>
              <p:nvPr/>
            </p:nvSpPr>
            <p:spPr bwMode="auto">
              <a:xfrm>
                <a:off x="1224" y="1973"/>
                <a:ext cx="3402" cy="518"/>
              </a:xfrm>
              <a:prstGeom prst="rect">
                <a:avLst/>
              </a:prstGeom>
              <a:noFill/>
              <a:ln w="28575" cmpd="sng">
                <a:solidFill>
                  <a:srgbClr val="4F81BD"/>
                </a:solidFill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2000" dirty="0" smtClean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 n</a:t>
                </a:r>
                <a:r>
                  <a:rPr lang="fr-FR" sz="2000" baseline="-25000" dirty="0" smtClean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t</a:t>
                </a:r>
                <a:r>
                  <a:rPr lang="fr-FR" sz="2000" baseline="30000" dirty="0" smtClean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0 </a:t>
                </a:r>
                <a:r>
                  <a:rPr lang="fr-FR" sz="2000" dirty="0" smtClean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nombre </a:t>
                </a:r>
                <a:r>
                  <a:rPr lang="fr-FR" sz="2000" dirty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total initial de moles</a:t>
                </a:r>
              </a:p>
              <a:p>
                <a:pPr>
                  <a:spcBef>
                    <a:spcPct val="50000"/>
                  </a:spcBef>
                </a:pPr>
                <a:r>
                  <a:rPr lang="fr-FR" sz="2000" dirty="0" smtClean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 C</a:t>
                </a:r>
                <a:r>
                  <a:rPr lang="fr-FR" sz="2000" baseline="-25000" dirty="0" smtClean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p</a:t>
                </a:r>
                <a:r>
                  <a:rPr lang="fr-FR" sz="2000" dirty="0" smtClean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 </a:t>
                </a:r>
                <a:r>
                  <a:rPr lang="fr-FR" sz="2000" dirty="0">
                    <a:solidFill>
                      <a:schemeClr val="accent2"/>
                    </a:solidFill>
                    <a:latin typeface="Times New Roman"/>
                    <a:cs typeface="Times New Roman"/>
                  </a:rPr>
                  <a:t>capacité calorifique moyenne, J/mol/K</a:t>
                </a:r>
              </a:p>
            </p:txBody>
          </p:sp>
        </p:grp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flipV="1">
              <a:off x="2328447" y="3563813"/>
              <a:ext cx="335601" cy="0"/>
            </a:xfrm>
            <a:prstGeom prst="line">
              <a:avLst/>
            </a:prstGeom>
            <a:noFill/>
            <a:ln w="28575" cmpd="sng">
              <a:solidFill>
                <a:srgbClr val="4F81BD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</p:grpSp>
      <p:pic>
        <p:nvPicPr>
          <p:cNvPr id="2" name="Son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56736" y="395461"/>
            <a:ext cx="812800" cy="812800"/>
          </a:xfrm>
          <a:prstGeom prst="rect">
            <a:avLst/>
          </a:prstGeom>
        </p:spPr>
      </p:pic>
      <p:pic>
        <p:nvPicPr>
          <p:cNvPr id="4" name="Son 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4648" y="3131765"/>
            <a:ext cx="812800" cy="812800"/>
          </a:xfrm>
          <a:prstGeom prst="rect">
            <a:avLst/>
          </a:prstGeom>
        </p:spPr>
      </p:pic>
      <p:pic>
        <p:nvPicPr>
          <p:cNvPr id="5" name="Son 4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064648" y="2267669"/>
            <a:ext cx="812800" cy="812800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40712" y="4715941"/>
            <a:ext cx="812800" cy="812800"/>
          </a:xfrm>
          <a:prstGeom prst="rect">
            <a:avLst/>
          </a:prstGeom>
        </p:spPr>
      </p:pic>
      <p:pic>
        <p:nvPicPr>
          <p:cNvPr id="12" name="Son 1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96696" y="6300117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768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226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9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1756"/>
                            </p:stCondLst>
                            <p:childTnLst>
                              <p:par>
                                <p:cTn id="1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256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5544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6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6044"/>
                            </p:stCondLst>
                            <p:childTnLst>
                              <p:par>
                                <p:cTn id="2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09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8137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8637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79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63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numéro de diapositive 4"/>
          <p:cNvSpPr>
            <a:spLocks noGrp="1"/>
          </p:cNvSpPr>
          <p:nvPr>
            <p:ph type="sldNum" idx="11"/>
          </p:nvPr>
        </p:nvSpPr>
        <p:spPr>
          <a:xfrm>
            <a:off x="3456136" y="7236221"/>
            <a:ext cx="2339975" cy="250825"/>
          </a:xfrm>
        </p:spPr>
        <p:txBody>
          <a:bodyPr/>
          <a:lstStyle/>
          <a:p>
            <a:fld id="{4794C5A2-EF2D-42CB-84D0-A89EFA6E9543}" type="slidenum">
              <a:rPr lang="fr-FR"/>
              <a:pPr/>
              <a:t>7</a:t>
            </a:fld>
            <a:endParaRPr lang="fr-FR" dirty="0"/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652464" y="1473297"/>
            <a:ext cx="203490" cy="37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endParaRPr lang="fr-FR" b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4222" name="Text Box 14"/>
          <p:cNvSpPr txBox="1">
            <a:spLocks noChangeArrowheads="1"/>
          </p:cNvSpPr>
          <p:nvPr/>
        </p:nvSpPr>
        <p:spPr bwMode="auto">
          <a:xfrm>
            <a:off x="2880072" y="899517"/>
            <a:ext cx="4762500" cy="532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0761" tIns="50382" rIns="100761" bIns="50382">
            <a:spAutoFit/>
          </a:bodyPr>
          <a:lstStyle/>
          <a:p>
            <a:pPr defTabSz="1007959" hangingPunct="1">
              <a:lnSpc>
                <a:spcPct val="100000"/>
              </a:lnSpc>
              <a:buClrTx/>
              <a:buSzTx/>
            </a:pP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dQ</a:t>
            </a:r>
            <a:r>
              <a:rPr lang="fr-FR" sz="2800" baseline="-25000" dirty="0" err="1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ext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 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=</a:t>
            </a:r>
            <a:r>
              <a:rPr lang="fr-FR" sz="2800" b="0" dirty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</a:t>
            </a:r>
            <a:r>
              <a:rPr lang="fr-FR" sz="2800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H</a:t>
            </a:r>
            <a:r>
              <a:rPr lang="fr-FR" sz="2800" baseline="-25000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R</a:t>
            </a:r>
            <a:r>
              <a:rPr lang="fr-FR" sz="2800" b="0" dirty="0" smtClean="0">
                <a:solidFill>
                  <a:schemeClr val="tx1"/>
                </a:solidFill>
                <a:latin typeface="Times New Roman"/>
                <a:cs typeface="Times New Roman"/>
              </a:rPr>
              <a:t>  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n</a:t>
            </a:r>
            <a:r>
              <a:rPr lang="fr-FR" sz="2800" baseline="-25000" dirty="0">
                <a:solidFill>
                  <a:schemeClr val="tx1"/>
                </a:solidFill>
                <a:latin typeface="Times New Roman"/>
                <a:cs typeface="Times New Roman"/>
              </a:rPr>
              <a:t>A</a:t>
            </a:r>
            <a:r>
              <a:rPr lang="fr-FR" sz="2800" baseline="30000" dirty="0">
                <a:solidFill>
                  <a:schemeClr val="tx1"/>
                </a:solidFill>
                <a:latin typeface="Times New Roman"/>
                <a:cs typeface="Times New Roman"/>
              </a:rPr>
              <a:t>0 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</a:rPr>
              <a:t>d</a:t>
            </a:r>
            <a:r>
              <a:rPr lang="fr-FR" sz="28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</a:t>
            </a:r>
          </a:p>
        </p:txBody>
      </p:sp>
      <p:sp>
        <p:nvSpPr>
          <p:cNvPr id="94227" name="Rectangle 19"/>
          <p:cNvSpPr>
            <a:spLocks noGrp="1" noChangeArrowheads="1"/>
          </p:cNvSpPr>
          <p:nvPr>
            <p:ph type="title"/>
          </p:nvPr>
        </p:nvSpPr>
        <p:spPr>
          <a:xfrm>
            <a:off x="504825" y="35421"/>
            <a:ext cx="9061450" cy="741363"/>
          </a:xfrm>
          <a:ln/>
        </p:spPr>
        <p:txBody>
          <a:bodyPr/>
          <a:lstStyle/>
          <a:p>
            <a:pPr defTabSz="407946"/>
            <a:r>
              <a:rPr lang="fr-FR" dirty="0"/>
              <a:t>RDPA </a:t>
            </a:r>
            <a:r>
              <a:rPr lang="fr-FR" dirty="0" smtClean="0"/>
              <a:t>isotherme </a:t>
            </a:r>
            <a:r>
              <a:rPr lang="fr-FR" dirty="0" err="1" smtClean="0"/>
              <a:t>dT</a:t>
            </a:r>
            <a:r>
              <a:rPr lang="fr-FR" dirty="0" smtClean="0"/>
              <a:t> = 0</a:t>
            </a:r>
            <a:endParaRPr lang="fr-FR" dirty="0"/>
          </a:p>
        </p:txBody>
      </p:sp>
      <p:grpSp>
        <p:nvGrpSpPr>
          <p:cNvPr id="4" name="Grouper 3"/>
          <p:cNvGrpSpPr/>
          <p:nvPr/>
        </p:nvGrpSpPr>
        <p:grpSpPr>
          <a:xfrm>
            <a:off x="1151881" y="1619597"/>
            <a:ext cx="7776864" cy="2846565"/>
            <a:chOff x="1151881" y="2123653"/>
            <a:chExt cx="7776864" cy="2846565"/>
          </a:xfrm>
        </p:grpSpPr>
        <p:sp>
          <p:nvSpPr>
            <p:cNvPr id="94223" name="Text Box 15"/>
            <p:cNvSpPr txBox="1">
              <a:spLocks noChangeArrowheads="1"/>
            </p:cNvSpPr>
            <p:nvPr/>
          </p:nvSpPr>
          <p:spPr bwMode="auto">
            <a:xfrm>
              <a:off x="1151881" y="2123653"/>
              <a:ext cx="7776864" cy="1394410"/>
            </a:xfrm>
            <a:prstGeom prst="rect">
              <a:avLst/>
            </a:prstGeom>
            <a:noFill/>
            <a:ln w="38100" cmpd="sng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 lIns="100761" tIns="50382" rIns="100761" bIns="50382">
              <a:spAutoFit/>
            </a:bodyPr>
            <a:lstStyle/>
            <a:p>
              <a:pPr marL="503186" lvl="1" indent="0" algn="ctr" defTabSz="1007959" rtl="1" hangingPunct="1">
                <a:lnSpc>
                  <a:spcPct val="100000"/>
                </a:lnSpc>
                <a:buClrTx/>
                <a:buSzTx/>
              </a:pPr>
              <a:r>
                <a:rPr lang="fr-FR" sz="2400" dirty="0" err="1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Q</a:t>
              </a:r>
              <a:r>
                <a:rPr lang="fr-FR" sz="2400" baseline="-25000" dirty="0" err="1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ext</a:t>
              </a:r>
              <a:r>
                <a:rPr lang="fr-FR" sz="2400" dirty="0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24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=</a:t>
              </a:r>
              <a:r>
                <a:rPr lang="fr-FR" sz="2400" b="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 </a:t>
              </a:r>
              <a:r>
                <a:rPr lang="fr-FR" sz="24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H</a:t>
              </a:r>
              <a:r>
                <a:rPr lang="fr-FR" sz="2400" baseline="-250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R</a:t>
              </a:r>
              <a:r>
                <a:rPr lang="fr-FR" sz="2400" b="0" dirty="0">
                  <a:solidFill>
                    <a:schemeClr val="tx2"/>
                  </a:solidFill>
                  <a:latin typeface="Times New Roman"/>
                  <a:cs typeface="Times New Roman"/>
                </a:rPr>
                <a:t>  </a:t>
              </a:r>
              <a:r>
                <a:rPr lang="fr-FR" sz="24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n</a:t>
              </a:r>
              <a:r>
                <a:rPr lang="fr-FR" sz="2400" baseline="-250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400" baseline="300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0 </a:t>
              </a:r>
              <a:r>
                <a:rPr lang="fr-FR" sz="2400" dirty="0">
                  <a:solidFill>
                    <a:schemeClr val="tx2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4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</a:t>
              </a:r>
              <a:r>
                <a:rPr lang="fr-FR" sz="2400" baseline="-250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f</a:t>
              </a:r>
              <a:r>
                <a:rPr lang="fr-FR" sz="24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 - </a:t>
              </a:r>
              <a:r>
                <a:rPr lang="fr-FR" sz="2400" baseline="-250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0</a:t>
              </a:r>
              <a:r>
                <a:rPr lang="fr-FR" sz="24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)</a:t>
              </a:r>
            </a:p>
            <a:p>
              <a:pPr marL="503186" lvl="1" indent="0" algn="ctr" defTabSz="1007959" rtl="1" hangingPunct="1">
                <a:lnSpc>
                  <a:spcPct val="100000"/>
                </a:lnSpc>
                <a:buClrTx/>
                <a:buSzTx/>
              </a:pPr>
              <a:endParaRPr lang="fr-FR" sz="2000" dirty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marL="503186" lvl="1" indent="0" algn="ctr" defTabSz="1007959" rtl="1" hangingPunct="1">
                <a:lnSpc>
                  <a:spcPct val="100000"/>
                </a:lnSpc>
                <a:buClrTx/>
                <a:buSzTx/>
              </a:pPr>
              <a:r>
                <a:rPr lang="fr-FR" sz="2000" dirty="0" err="1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Q</a:t>
              </a:r>
              <a:r>
                <a:rPr lang="fr-FR" sz="2000" baseline="-25000" dirty="0" err="1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ext</a:t>
              </a:r>
              <a:r>
                <a:rPr lang="fr-FR" sz="2000" b="0" dirty="0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20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= Chaleur </a:t>
              </a:r>
              <a:r>
                <a:rPr lang="fr-FR" sz="2000" dirty="0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entrante, à </a:t>
              </a:r>
              <a:r>
                <a:rPr lang="fr-FR" sz="20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fournir pour maintenir le réacteur à température constante 	</a:t>
              </a:r>
            </a:p>
          </p:txBody>
        </p:sp>
        <p:sp>
          <p:nvSpPr>
            <p:cNvPr id="94228" name="Text Box 20"/>
            <p:cNvSpPr txBox="1">
              <a:spLocks noChangeArrowheads="1"/>
            </p:cNvSpPr>
            <p:nvPr/>
          </p:nvSpPr>
          <p:spPr bwMode="auto">
            <a:xfrm>
              <a:off x="1943968" y="3707829"/>
              <a:ext cx="5976664" cy="1262389"/>
            </a:xfrm>
            <a:prstGeom prst="rect">
              <a:avLst/>
            </a:prstGeom>
            <a:noFill/>
            <a:ln w="38100" cmpd="sng">
              <a:solidFill>
                <a:srgbClr val="0000FF"/>
              </a:solidFill>
              <a:miter lim="800000"/>
              <a:headEnd/>
              <a:tailEnd/>
            </a:ln>
            <a:effectLst/>
          </p:spPr>
          <p:txBody>
            <a:bodyPr wrap="square" lIns="91430" tIns="45716" rIns="91430" bIns="45716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r-FR" sz="2000" u="sng" dirty="0">
                  <a:solidFill>
                    <a:schemeClr val="accent2"/>
                  </a:solidFill>
                  <a:latin typeface="Times New Roman"/>
                  <a:cs typeface="Times New Roman"/>
                </a:rPr>
                <a:t>Aide-mémoire </a:t>
              </a:r>
              <a:r>
                <a:rPr lang="fr-FR" sz="2000" u="sng" dirty="0" smtClean="0">
                  <a:solidFill>
                    <a:schemeClr val="accent2"/>
                  </a:solidFill>
                  <a:latin typeface="Times New Roman"/>
                  <a:cs typeface="Times New Roman"/>
                </a:rPr>
                <a:t>:</a:t>
              </a:r>
            </a:p>
            <a:p>
              <a:pPr marL="342900" indent="-342900">
                <a:spcBef>
                  <a:spcPct val="50000"/>
                </a:spcBef>
                <a:buFont typeface="Wingdings" charset="2"/>
                <a:buChar char="q"/>
              </a:pPr>
              <a:r>
                <a:rPr lang="fr-FR" sz="2000" b="0" dirty="0" smtClean="0">
                  <a:solidFill>
                    <a:schemeClr val="accent2"/>
                  </a:solidFill>
                  <a:latin typeface="Times New Roman"/>
                  <a:cs typeface="Times New Roman"/>
                </a:rPr>
                <a:t>Réaction endothermique </a:t>
              </a:r>
              <a:r>
                <a:rPr lang="fr-FR" sz="2000" b="0" dirty="0">
                  <a:solidFill>
                    <a:schemeClr val="accent2"/>
                  </a:solidFill>
                  <a:latin typeface="Times New Roman"/>
                  <a:cs typeface="Times New Roman"/>
                  <a:sym typeface="Symbol" pitchFamily="18" charset="2"/>
                </a:rPr>
                <a:t></a:t>
              </a:r>
              <a:r>
                <a:rPr lang="fr-FR" sz="2000" b="0" dirty="0">
                  <a:solidFill>
                    <a:schemeClr val="accent2"/>
                  </a:solidFill>
                  <a:latin typeface="Times New Roman"/>
                  <a:cs typeface="Times New Roman"/>
                </a:rPr>
                <a:t>H</a:t>
              </a:r>
              <a:r>
                <a:rPr lang="fr-FR" sz="2000" b="0" baseline="-25000" dirty="0">
                  <a:solidFill>
                    <a:schemeClr val="accent2"/>
                  </a:solidFill>
                  <a:latin typeface="Times New Roman"/>
                  <a:cs typeface="Times New Roman"/>
                </a:rPr>
                <a:t>R</a:t>
              </a:r>
              <a:r>
                <a:rPr lang="fr-FR" sz="2000" b="0" dirty="0">
                  <a:solidFill>
                    <a:schemeClr val="accent2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2000" b="0" dirty="0" smtClean="0">
                  <a:solidFill>
                    <a:schemeClr val="accent2"/>
                  </a:solidFill>
                  <a:latin typeface="Times New Roman"/>
                  <a:cs typeface="Times New Roman"/>
                </a:rPr>
                <a:t>&gt; </a:t>
              </a:r>
              <a:r>
                <a:rPr lang="fr-FR" sz="2000" b="0" dirty="0">
                  <a:solidFill>
                    <a:schemeClr val="accent2"/>
                  </a:solidFill>
                  <a:latin typeface="Times New Roman"/>
                  <a:cs typeface="Times New Roman"/>
                </a:rPr>
                <a:t>0, </a:t>
              </a:r>
              <a:endParaRPr lang="fr-FR" sz="2000" b="0" dirty="0" smtClean="0">
                <a:solidFill>
                  <a:schemeClr val="accent2"/>
                </a:solidFill>
                <a:latin typeface="Times New Roman"/>
                <a:cs typeface="Times New Roman"/>
              </a:endParaRPr>
            </a:p>
            <a:p>
              <a:pPr marL="342900" indent="-342900">
                <a:spcBef>
                  <a:spcPct val="50000"/>
                </a:spcBef>
                <a:buFont typeface="Wingdings" charset="2"/>
                <a:buChar char="q"/>
              </a:pPr>
              <a:r>
                <a:rPr lang="fr-FR" sz="2000" b="0" dirty="0" err="1" smtClean="0">
                  <a:solidFill>
                    <a:schemeClr val="accent2"/>
                  </a:solidFill>
                  <a:latin typeface="Times New Roman"/>
                  <a:cs typeface="Times New Roman"/>
                </a:rPr>
                <a:t>Q</a:t>
              </a:r>
              <a:r>
                <a:rPr lang="fr-FR" sz="2000" b="0" baseline="-25000" dirty="0" err="1" smtClean="0">
                  <a:solidFill>
                    <a:schemeClr val="accent2"/>
                  </a:solidFill>
                  <a:latin typeface="Times New Roman"/>
                  <a:cs typeface="Times New Roman"/>
                </a:rPr>
                <a:t>ext</a:t>
              </a:r>
              <a:r>
                <a:rPr lang="fr-FR" sz="2000" b="0" dirty="0" smtClean="0">
                  <a:solidFill>
                    <a:schemeClr val="accent2"/>
                  </a:solidFill>
                  <a:latin typeface="Times New Roman"/>
                  <a:cs typeface="Times New Roman"/>
                </a:rPr>
                <a:t> &gt; 0; donc entrée de chaleur à la paroi</a:t>
              </a:r>
              <a:endParaRPr lang="fr-FR" sz="2000" b="0" dirty="0">
                <a:solidFill>
                  <a:schemeClr val="accent2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3" name="Son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64648" y="467469"/>
            <a:ext cx="812800" cy="812800"/>
          </a:xfrm>
          <a:prstGeom prst="rect">
            <a:avLst/>
          </a:prstGeom>
        </p:spPr>
      </p:pic>
      <p:pic>
        <p:nvPicPr>
          <p:cNvPr id="6" name="Son 5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80672" y="3779837"/>
            <a:ext cx="812800" cy="812800"/>
          </a:xfrm>
          <a:prstGeom prst="rect">
            <a:avLst/>
          </a:prstGeom>
        </p:spPr>
      </p:pic>
      <p:grpSp>
        <p:nvGrpSpPr>
          <p:cNvPr id="9" name="Grouper 8"/>
          <p:cNvGrpSpPr/>
          <p:nvPr/>
        </p:nvGrpSpPr>
        <p:grpSpPr>
          <a:xfrm>
            <a:off x="503808" y="4859957"/>
            <a:ext cx="9001000" cy="1599594"/>
            <a:chOff x="503808" y="4859957"/>
            <a:chExt cx="9001000" cy="1599594"/>
          </a:xfrm>
        </p:grpSpPr>
        <p:sp>
          <p:nvSpPr>
            <p:cNvPr id="94225" name="Text Box 17"/>
            <p:cNvSpPr txBox="1">
              <a:spLocks noChangeArrowheads="1"/>
            </p:cNvSpPr>
            <p:nvPr/>
          </p:nvSpPr>
          <p:spPr bwMode="auto">
            <a:xfrm>
              <a:off x="503808" y="4859957"/>
              <a:ext cx="9001000" cy="1599594"/>
            </a:xfrm>
            <a:prstGeom prst="rect">
              <a:avLst/>
            </a:prstGeom>
            <a:noFill/>
            <a:ln w="38100" cmpd="sng">
              <a:solidFill>
                <a:schemeClr val="tx2">
                  <a:lumMod val="95000"/>
                  <a:lumOff val="5000"/>
                </a:schemeClr>
              </a:solidFill>
              <a:miter lim="800000"/>
              <a:headEnd/>
              <a:tailEnd/>
            </a:ln>
            <a:effectLst/>
          </p:spPr>
          <p:txBody>
            <a:bodyPr wrap="squar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Calcul du temps de séjour </a:t>
              </a:r>
              <a:r>
                <a:rPr lang="fr-FR" sz="24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(</a:t>
              </a:r>
              <a:r>
                <a:rPr lang="fr-FR" sz="2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temps nécessaire pour passer de </a:t>
              </a:r>
              <a:r>
                <a:rPr lang="fr-FR" sz="2000" dirty="0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</a:t>
              </a:r>
              <a:r>
                <a:rPr lang="fr-FR" sz="2000" baseline="-25000" dirty="0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0</a:t>
              </a:r>
              <a:r>
                <a:rPr lang="fr-FR" sz="2000" dirty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2000" dirty="0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à </a:t>
              </a:r>
              <a:r>
                <a:rPr lang="fr-FR" sz="2000" baseline="-25000" dirty="0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f</a:t>
              </a:r>
              <a:r>
                <a:rPr lang="fr-FR" sz="2000" dirty="0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) </a:t>
              </a:r>
              <a:endParaRPr lang="fr-FR" sz="2400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marL="768306" lvl="1" indent="-342900" defTabSz="1007959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endParaRPr lang="fr-FR" sz="2000" baseline="-25000" dirty="0" smtClean="0">
                <a:solidFill>
                  <a:schemeClr val="tx2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marL="768306" lvl="1" indent="-342900" defTabSz="1007959" hangingPunct="1">
                <a:lnSpc>
                  <a:spcPct val="100000"/>
                </a:lnSpc>
                <a:buClrTx/>
                <a:buSzTx/>
                <a:buFont typeface="Arial"/>
                <a:buChar char="•"/>
              </a:pPr>
              <a:r>
                <a:rPr lang="fr-FR" sz="2000" baseline="-25000" dirty="0" smtClean="0">
                  <a:solidFill>
                    <a:schemeClr val="tx2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2000" dirty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I</a:t>
              </a:r>
              <a:r>
                <a:rPr lang="fr-FR" sz="2000" dirty="0" smtClean="0">
                  <a:solidFill>
                    <a:schemeClr val="tx1"/>
                  </a:solidFill>
                  <a:latin typeface="Times New Roman"/>
                  <a:cs typeface="Times New Roman"/>
                </a:rPr>
                <a:t>ntégration </a:t>
              </a:r>
              <a:r>
                <a:rPr lang="fr-FR" sz="2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du </a:t>
              </a:r>
              <a:r>
                <a:rPr lang="fr-FR" sz="20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bilan </a:t>
              </a:r>
              <a:r>
                <a:rPr lang="fr-FR" sz="2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matière </a:t>
              </a:r>
            </a:p>
            <a:p>
              <a:pPr marL="768306" lvl="1" indent="-342900" defTabSz="1007959" hangingPunct="1">
                <a:lnSpc>
                  <a:spcPct val="100000"/>
                </a:lnSpc>
                <a:buClr>
                  <a:schemeClr val="tx1"/>
                </a:buClr>
                <a:buSzTx/>
                <a:buFont typeface="Arial"/>
                <a:buChar char="•"/>
              </a:pPr>
              <a:endParaRPr lang="fr-FR" sz="2000" dirty="0" smtClean="0">
                <a:solidFill>
                  <a:srgbClr val="FF0000"/>
                </a:solidFill>
                <a:latin typeface="Times New Roman"/>
                <a:cs typeface="Times New Roman"/>
              </a:endParaRPr>
            </a:p>
            <a:p>
              <a:pPr marL="768306" lvl="1" indent="-342900" defTabSz="1007959" hangingPunct="1">
                <a:lnSpc>
                  <a:spcPct val="100000"/>
                </a:lnSpc>
                <a:buClr>
                  <a:schemeClr val="tx1"/>
                </a:buClr>
                <a:buSzTx/>
                <a:buFont typeface="Arial"/>
                <a:buChar char="•"/>
              </a:pPr>
              <a:r>
                <a:rPr lang="fr-FR" sz="2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Possible car </a:t>
              </a:r>
              <a:r>
                <a:rPr lang="fr-FR" sz="2000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r</a:t>
              </a:r>
              <a:r>
                <a:rPr lang="fr-FR" sz="2000" baseline="-25000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A</a:t>
              </a:r>
              <a:r>
                <a:rPr lang="fr-FR" sz="20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 ne dépend que de </a:t>
              </a:r>
              <a:r>
                <a:rPr lang="fr-FR" sz="20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 </a:t>
              </a:r>
              <a:r>
                <a:rPr lang="fr-FR" sz="20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( </a:t>
              </a:r>
              <a:r>
                <a:rPr lang="fr-FR" sz="2000" dirty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k et k’ </a:t>
              </a:r>
              <a:r>
                <a:rPr lang="fr-FR" sz="20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constantes)</a:t>
              </a:r>
              <a:endParaRPr lang="fr-FR" sz="20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endParaRPr>
            </a:p>
          </p:txBody>
        </p:sp>
        <p:graphicFrame>
          <p:nvGraphicFramePr>
            <p:cNvPr id="16" name="Obje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52268601"/>
                </p:ext>
              </p:extLst>
            </p:nvPr>
          </p:nvGraphicFramePr>
          <p:xfrm>
            <a:off x="4968304" y="5292005"/>
            <a:ext cx="2160240" cy="6865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389" name="…quation" r:id="rId10" imgW="1346200" imgH="406400" progId="Equation.3">
                    <p:embed/>
                  </p:oleObj>
                </mc:Choice>
                <mc:Fallback>
                  <p:oleObj name="…quation" r:id="rId10" imgW="1346200" imgH="4064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968304" y="5292005"/>
                          <a:ext cx="2160240" cy="68656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8" name="Son 7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24688" y="5436021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1833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2333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48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7224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7724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1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numéro de diapositive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4F0FFC9A-7AB7-4BF9-9A03-7DC1F9155CB7}" type="slidenum">
              <a:rPr lang="fr-FR"/>
              <a:pPr/>
              <a:t>8</a:t>
            </a:fld>
            <a:endParaRPr lang="fr-FR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575816" y="323453"/>
            <a:ext cx="9072563" cy="700088"/>
          </a:xfrm>
          <a:ln/>
        </p:spPr>
        <p:txBody>
          <a:bodyPr lIns="100761" tIns="50382" rIns="100761" bIns="50382"/>
          <a:lstStyle/>
          <a:p>
            <a:pPr defTabSz="407946"/>
            <a:r>
              <a:rPr lang="fr-FR" sz="4000" dirty="0"/>
              <a:t>RDPA </a:t>
            </a:r>
            <a:r>
              <a:rPr lang="fr-FR" sz="4000" dirty="0" smtClean="0"/>
              <a:t>adiabatique </a:t>
            </a:r>
            <a:r>
              <a:rPr lang="fr-FR" sz="4000" dirty="0" err="1" smtClean="0"/>
              <a:t>dQ</a:t>
            </a:r>
            <a:r>
              <a:rPr lang="fr-FR" sz="4000" baseline="-25000" dirty="0" err="1" smtClean="0"/>
              <a:t>ext</a:t>
            </a:r>
            <a:r>
              <a:rPr lang="fr-FR" sz="4000" dirty="0" smtClean="0"/>
              <a:t> = 0</a:t>
            </a:r>
            <a:endParaRPr lang="fr-FR" sz="4000" dirty="0"/>
          </a:p>
        </p:txBody>
      </p:sp>
      <p:grpSp>
        <p:nvGrpSpPr>
          <p:cNvPr id="6" name="Grouper 5"/>
          <p:cNvGrpSpPr/>
          <p:nvPr/>
        </p:nvGrpSpPr>
        <p:grpSpPr>
          <a:xfrm>
            <a:off x="174626" y="4643933"/>
            <a:ext cx="9330182" cy="2071528"/>
            <a:chOff x="174626" y="4643933"/>
            <a:chExt cx="9330182" cy="2071528"/>
          </a:xfrm>
        </p:grpSpPr>
        <p:sp>
          <p:nvSpPr>
            <p:cNvPr id="57353" name="Text Box 9"/>
            <p:cNvSpPr txBox="1">
              <a:spLocks noChangeArrowheads="1"/>
            </p:cNvSpPr>
            <p:nvPr/>
          </p:nvSpPr>
          <p:spPr bwMode="auto">
            <a:xfrm>
              <a:off x="174626" y="5417314"/>
              <a:ext cx="203490" cy="378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endParaRPr lang="fr-FR" b="0">
                <a:solidFill>
                  <a:schemeClr val="tx1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351" name="Text Box 7"/>
            <p:cNvSpPr txBox="1">
              <a:spLocks noChangeArrowheads="1"/>
            </p:cNvSpPr>
            <p:nvPr/>
          </p:nvSpPr>
          <p:spPr bwMode="auto">
            <a:xfrm>
              <a:off x="647824" y="4643933"/>
              <a:ext cx="8856984" cy="2071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72" tIns="50387" rIns="100772" bIns="50387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3200" b="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    </a:t>
              </a:r>
              <a:r>
                <a:rPr lang="fr-FR" sz="32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Si C</a:t>
              </a:r>
              <a:r>
                <a:rPr lang="fr-FR" sz="3200" baseline="-250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p</a:t>
              </a:r>
              <a:r>
                <a:rPr lang="fr-FR" sz="32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et </a:t>
              </a:r>
              <a:r>
                <a:rPr lang="fr-FR" sz="3200" dirty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</a:t>
              </a:r>
              <a:r>
                <a:rPr lang="fr-FR" sz="32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H</a:t>
              </a:r>
              <a:r>
                <a:rPr lang="fr-FR" sz="3200" baseline="-250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R</a:t>
              </a:r>
              <a:r>
                <a:rPr lang="fr-FR" sz="32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3200" dirty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varient peu pendant </a:t>
              </a:r>
              <a:r>
                <a:rPr lang="fr-FR" sz="32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l’opération</a:t>
              </a:r>
            </a:p>
            <a:p>
              <a:pPr defTabSz="1007959" hangingPunct="1">
                <a:lnSpc>
                  <a:spcPct val="100000"/>
                </a:lnSpc>
                <a:buClrTx/>
                <a:buSzTx/>
              </a:pPr>
              <a:endParaRPr lang="fr-FR" sz="3200" dirty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32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Bilan </a:t>
              </a:r>
              <a:r>
                <a:rPr lang="fr-FR" sz="3200" dirty="0" err="1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enthalpique</a:t>
              </a:r>
              <a:r>
                <a:rPr lang="fr-FR" sz="32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:      	</a:t>
              </a:r>
              <a:r>
                <a:rPr lang="fr-FR" sz="3200" dirty="0" err="1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dT</a:t>
              </a:r>
              <a:r>
                <a:rPr lang="fr-FR" sz="32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sz="3200" dirty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= </a:t>
              </a:r>
              <a:r>
                <a:rPr lang="fr-FR" sz="3200" dirty="0" err="1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cte</a:t>
              </a:r>
              <a:r>
                <a:rPr lang="fr-FR" sz="3200" dirty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 * d</a:t>
              </a:r>
              <a:r>
                <a:rPr lang="fr-FR" sz="32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</a:t>
              </a:r>
            </a:p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3200" dirty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	</a:t>
              </a:r>
              <a:r>
                <a:rPr lang="fr-FR" sz="3200" dirty="0" smtClean="0">
                  <a:solidFill>
                    <a:schemeClr val="tx1"/>
                  </a:solidFill>
                  <a:latin typeface="Times New Roman"/>
                  <a:cs typeface="Times New Roman"/>
                  <a:sym typeface="Symbol" pitchFamily="18" charset="2"/>
                </a:rPr>
                <a:t>			</a:t>
              </a:r>
              <a:r>
                <a:rPr lang="fr-FR" sz="32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sz="3200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f</a:t>
              </a:r>
              <a:r>
                <a:rPr lang="fr-FR" sz="32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 – T</a:t>
              </a:r>
              <a:r>
                <a:rPr lang="fr-FR" sz="3200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0</a:t>
              </a:r>
              <a:r>
                <a:rPr lang="fr-FR" sz="32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 = </a:t>
              </a:r>
              <a:r>
                <a:rPr lang="fr-FR" sz="3200" dirty="0" err="1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cte</a:t>
              </a:r>
              <a:r>
                <a:rPr lang="fr-FR" sz="32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 * (</a:t>
              </a:r>
              <a:r>
                <a:rPr lang="fr-FR" sz="3200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f</a:t>
              </a:r>
              <a:r>
                <a:rPr lang="fr-FR" sz="32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 - </a:t>
              </a:r>
              <a:r>
                <a:rPr lang="fr-FR" sz="3200" baseline="-250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0</a:t>
              </a:r>
              <a:r>
                <a:rPr lang="fr-FR" sz="3200" dirty="0" smtClean="0">
                  <a:solidFill>
                    <a:srgbClr val="FF0000"/>
                  </a:solidFill>
                  <a:latin typeface="Times New Roman"/>
                  <a:cs typeface="Times New Roman"/>
                  <a:sym typeface="Symbol" pitchFamily="18" charset="2"/>
                </a:rPr>
                <a:t>)</a:t>
              </a:r>
              <a:endParaRPr lang="fr-FR" sz="3200" baseline="-25000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>
              <a:off x="1727944" y="4715941"/>
              <a:ext cx="39725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fr-FR">
                <a:latin typeface="Times New Roman"/>
                <a:cs typeface="Times New Roman"/>
              </a:endParaRPr>
            </a:p>
          </p:txBody>
        </p:sp>
      </p:grpSp>
      <p:grpSp>
        <p:nvGrpSpPr>
          <p:cNvPr id="5" name="Grouper 4"/>
          <p:cNvGrpSpPr/>
          <p:nvPr/>
        </p:nvGrpSpPr>
        <p:grpSpPr>
          <a:xfrm>
            <a:off x="935856" y="1331565"/>
            <a:ext cx="8784976" cy="3024336"/>
            <a:chOff x="935856" y="1331565"/>
            <a:chExt cx="8784976" cy="3024336"/>
          </a:xfrm>
        </p:grpSpPr>
        <p:graphicFrame>
          <p:nvGraphicFramePr>
            <p:cNvPr id="57349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94976095"/>
                </p:ext>
              </p:extLst>
            </p:nvPr>
          </p:nvGraphicFramePr>
          <p:xfrm>
            <a:off x="4968304" y="2198563"/>
            <a:ext cx="4464496" cy="18693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21" name="…quation" r:id="rId9" imgW="1282700" imgH="546100" progId="Equation.3">
                    <p:embed/>
                  </p:oleObj>
                </mc:Choice>
                <mc:Fallback>
                  <p:oleObj name="…quation" r:id="rId9" imgW="1282700" imgH="546100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8304" y="2198563"/>
                          <a:ext cx="4464496" cy="18693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7356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67672802"/>
                </p:ext>
              </p:extLst>
            </p:nvPr>
          </p:nvGraphicFramePr>
          <p:xfrm>
            <a:off x="1151880" y="2267669"/>
            <a:ext cx="2736306" cy="16561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722" name="…quation" r:id="rId11" imgW="749300" imgH="482600" progId="Equation.3">
                    <p:embed/>
                  </p:oleObj>
                </mc:Choice>
                <mc:Fallback>
                  <p:oleObj name="…quation" r:id="rId11" imgW="749300" imgH="482600" progId="Equation.3">
                    <p:embed/>
                    <p:pic>
                      <p:nvPicPr>
                        <p:cNvPr id="0" name="Picture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1880" y="2267669"/>
                          <a:ext cx="2736306" cy="1656184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rgbClr val="FFFFFF"/>
                          </a:solidFill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Text Box 10"/>
            <p:cNvSpPr txBox="1">
              <a:spLocks noChangeArrowheads="1"/>
            </p:cNvSpPr>
            <p:nvPr/>
          </p:nvSpPr>
          <p:spPr bwMode="auto">
            <a:xfrm>
              <a:off x="1295896" y="1547589"/>
              <a:ext cx="2664296" cy="594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2800" dirty="0">
                  <a:solidFill>
                    <a:srgbClr val="FF0000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Bilan matière</a:t>
              </a:r>
              <a:endParaRPr lang="fr-FR" sz="3200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endParaRPr>
            </a:p>
          </p:txBody>
        </p:sp>
        <p:sp>
          <p:nvSpPr>
            <p:cNvPr id="16" name="Text Box 10"/>
            <p:cNvSpPr txBox="1">
              <a:spLocks noChangeArrowheads="1"/>
            </p:cNvSpPr>
            <p:nvPr/>
          </p:nvSpPr>
          <p:spPr bwMode="auto">
            <a:xfrm>
              <a:off x="5472360" y="1547589"/>
              <a:ext cx="3600400" cy="594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0761" tIns="50382" rIns="100761" bIns="50382">
              <a:spAutoFit/>
            </a:bodyPr>
            <a:lstStyle/>
            <a:p>
              <a:pPr defTabSz="1007959" hangingPunct="1">
                <a:lnSpc>
                  <a:spcPct val="100000"/>
                </a:lnSpc>
                <a:buClrTx/>
                <a:buSzTx/>
              </a:pPr>
              <a:r>
                <a:rPr lang="fr-FR" sz="3200" dirty="0">
                  <a:solidFill>
                    <a:schemeClr val="tx1"/>
                  </a:solidFill>
                  <a:latin typeface="Times New Roman"/>
                  <a:cs typeface="Times New Roman"/>
                </a:rPr>
                <a:t> </a:t>
              </a:r>
              <a:r>
                <a:rPr lang="fr-FR" sz="32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Bilan </a:t>
              </a:r>
              <a:r>
                <a:rPr lang="fr-FR" sz="3200" dirty="0" err="1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enthalpique</a:t>
              </a:r>
              <a:endParaRPr lang="fr-FR" sz="3200" dirty="0">
                <a:solidFill>
                  <a:srgbClr val="FF0000"/>
                </a:solidFill>
                <a:latin typeface="Times New Roman"/>
                <a:cs typeface="Times New Roman"/>
                <a:sym typeface="Symbol" pitchFamily="18" charset="2"/>
              </a:endParaRP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935856" y="1403573"/>
              <a:ext cx="3384376" cy="2808312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4" name="Rectangle 3"/>
            <p:cNvSpPr/>
            <p:nvPr/>
          </p:nvSpPr>
          <p:spPr bwMode="auto">
            <a:xfrm>
              <a:off x="4752280" y="1331565"/>
              <a:ext cx="4968552" cy="3024336"/>
            </a:xfrm>
            <a:prstGeom prst="rect">
              <a:avLst/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49263" rtl="0" eaLnBrk="1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buNone/>
                <a:tabLst/>
              </a:pPr>
              <a:endParaRPr kumimoji="0" lang="fr-FR" sz="1800" b="1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7" name="Son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40712" y="179437"/>
            <a:ext cx="812800" cy="812800"/>
          </a:xfrm>
          <a:prstGeom prst="rect">
            <a:avLst/>
          </a:prstGeom>
        </p:spPr>
      </p:pic>
      <p:pic>
        <p:nvPicPr>
          <p:cNvPr id="9" name="Son 8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568704" y="3563813"/>
            <a:ext cx="812800" cy="812800"/>
          </a:xfrm>
          <a:prstGeom prst="rect">
            <a:avLst/>
          </a:prstGeom>
        </p:spPr>
      </p:pic>
      <p:pic>
        <p:nvPicPr>
          <p:cNvPr id="10" name="Son 9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28744" y="586806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638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13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02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6422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6922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59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-180603"/>
            <a:ext cx="9061450" cy="1254125"/>
          </a:xfrm>
        </p:spPr>
        <p:txBody>
          <a:bodyPr/>
          <a:lstStyle/>
          <a:p>
            <a:r>
              <a:rPr lang="fr-FR" sz="3200" dirty="0"/>
              <a:t>RDPA adiabatique </a:t>
            </a:r>
            <a:r>
              <a:rPr lang="fr-FR" sz="3200" dirty="0" err="1"/>
              <a:t>dQ</a:t>
            </a:r>
            <a:r>
              <a:rPr lang="fr-FR" sz="3200" baseline="-25000" dirty="0" err="1"/>
              <a:t>ext</a:t>
            </a:r>
            <a:r>
              <a:rPr lang="fr-FR" sz="3200" dirty="0"/>
              <a:t> = 0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>
          <a:xfrm>
            <a:off x="3384129" y="7273428"/>
            <a:ext cx="2339975" cy="250825"/>
          </a:xfrm>
        </p:spPr>
        <p:txBody>
          <a:bodyPr/>
          <a:lstStyle/>
          <a:p>
            <a:fld id="{89FAB426-E826-4B1E-AC63-A35E856E4594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079872" y="755501"/>
            <a:ext cx="7560840" cy="717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00761" tIns="50382" rIns="100761" bIns="50382">
            <a:spAutoFit/>
          </a:bodyPr>
          <a:lstStyle/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Pour </a:t>
            </a:r>
            <a:r>
              <a:rPr lang="fr-FR" sz="2000" dirty="0">
                <a:solidFill>
                  <a:srgbClr val="FF0000"/>
                </a:solidFill>
                <a:latin typeface="Times New Roman"/>
                <a:cs typeface="Times New Roman"/>
              </a:rPr>
              <a:t>calculer le temps de </a:t>
            </a:r>
            <a:r>
              <a:rPr lang="fr-FR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séjour </a:t>
            </a:r>
            <a:endParaRPr lang="fr-FR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algn="ctr" defTabSz="1007959" hangingPunct="1">
              <a:lnSpc>
                <a:spcPct val="100000"/>
              </a:lnSpc>
              <a:buClrTx/>
              <a:buSzTx/>
            </a:pP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I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ntégration 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numérique du bilan matière 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en </a:t>
            </a:r>
            <a:r>
              <a:rPr lang="fr-FR" sz="2000" dirty="0">
                <a:solidFill>
                  <a:schemeClr val="tx1"/>
                </a:solidFill>
                <a:latin typeface="Times New Roman"/>
                <a:cs typeface="Times New Roman"/>
              </a:rPr>
              <a:t>fonction de </a:t>
            </a:r>
            <a:r>
              <a:rPr lang="fr-FR" sz="2000" dirty="0" smtClean="0">
                <a:solidFill>
                  <a:schemeClr val="tx1"/>
                </a:solidFill>
                <a:latin typeface="Times New Roman"/>
                <a:cs typeface="Times New Roman"/>
                <a:sym typeface="Symbol" pitchFamily="18" charset="2"/>
              </a:rPr>
              <a:t></a:t>
            </a:r>
            <a:endParaRPr lang="fr-FR" sz="2000" dirty="0">
              <a:solidFill>
                <a:schemeClr val="tx1"/>
              </a:solidFill>
              <a:latin typeface="Times New Roman"/>
              <a:cs typeface="Times New Roman"/>
              <a:sym typeface="Symbol" pitchFamily="18" charset="2"/>
            </a:endParaRPr>
          </a:p>
        </p:txBody>
      </p:sp>
      <p:grpSp>
        <p:nvGrpSpPr>
          <p:cNvPr id="42" name="Grouper 41"/>
          <p:cNvGrpSpPr/>
          <p:nvPr/>
        </p:nvGrpSpPr>
        <p:grpSpPr>
          <a:xfrm>
            <a:off x="287784" y="1547589"/>
            <a:ext cx="9217024" cy="5688632"/>
            <a:chOff x="287784" y="1547589"/>
            <a:chExt cx="9217024" cy="5688632"/>
          </a:xfrm>
        </p:grpSpPr>
        <p:sp>
          <p:nvSpPr>
            <p:cNvPr id="12" name="Connecteur 11"/>
            <p:cNvSpPr/>
            <p:nvPr/>
          </p:nvSpPr>
          <p:spPr bwMode="auto">
            <a:xfrm>
              <a:off x="935856" y="1547589"/>
              <a:ext cx="2232248" cy="1440160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/>
              <a:r>
                <a:rPr lang="fr-FR" dirty="0" err="1">
                  <a:solidFill>
                    <a:srgbClr val="0D0D0D"/>
                  </a:solidFill>
                  <a:latin typeface="Times New Roman"/>
                  <a:cs typeface="Times New Roman"/>
                </a:rPr>
                <a:t>T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= </a:t>
              </a:r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T</a:t>
              </a:r>
              <a:r>
                <a:rPr lang="fr-FR" baseline="-25000" dirty="0" smtClean="0">
                  <a:solidFill>
                    <a:srgbClr val="0D0D0D"/>
                  </a:solidFill>
                  <a:latin typeface="Times New Roman"/>
                  <a:cs typeface="Times New Roman"/>
                </a:rPr>
                <a:t>0</a:t>
              </a:r>
              <a:endParaRPr lang="fr-FR" baseline="-25000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  <a:p>
              <a:pPr algn="ctr" defTabSz="449263"/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 = </a:t>
              </a:r>
              <a:r>
                <a:rPr lang="fr-FR" baseline="-25000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0</a:t>
              </a:r>
            </a:p>
            <a:p>
              <a:pPr algn="ctr" defTabSz="449263"/>
              <a:r>
                <a:rPr lang="fr-FR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= 0</a:t>
              </a:r>
            </a:p>
            <a:p>
              <a:pPr algn="ctr" defTabSz="449263"/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On fixe  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</a:t>
              </a:r>
            </a:p>
          </p:txBody>
        </p:sp>
        <p:sp>
          <p:nvSpPr>
            <p:cNvPr id="13" name="Connecteur 12"/>
            <p:cNvSpPr/>
            <p:nvPr/>
          </p:nvSpPr>
          <p:spPr bwMode="auto">
            <a:xfrm>
              <a:off x="4680272" y="1835621"/>
              <a:ext cx="4392488" cy="936104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/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</a:rPr>
                <a:t>Calcul de k et k’</a:t>
              </a:r>
            </a:p>
            <a:p>
              <a:pPr defTabSz="449263"/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</a:rPr>
                <a:t>Calcul de </a:t>
              </a:r>
              <a:r>
                <a:rPr lang="fr-FR" dirty="0" err="1">
                  <a:solidFill>
                    <a:srgbClr val="0D0D0D"/>
                  </a:solidFill>
                  <a:latin typeface="Times New Roman"/>
                  <a:cs typeface="Times New Roman"/>
                </a:rPr>
                <a:t>r</a:t>
              </a:r>
              <a:r>
                <a:rPr lang="fr-FR" baseline="-25000" dirty="0" err="1">
                  <a:solidFill>
                    <a:srgbClr val="0D0D0D"/>
                  </a:solidFill>
                  <a:latin typeface="Times New Roman"/>
                  <a:cs typeface="Times New Roman"/>
                </a:rPr>
                <a:t>A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</a:rPr>
                <a:t> grâce à 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, k et k’</a:t>
              </a:r>
              <a:endParaRPr lang="fr-FR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4" name="Connecteur 13"/>
            <p:cNvSpPr/>
            <p:nvPr/>
          </p:nvSpPr>
          <p:spPr bwMode="auto">
            <a:xfrm>
              <a:off x="4536256" y="3563813"/>
              <a:ext cx="4968552" cy="648072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449263"/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</a:rPr>
                <a:t>Calcul de 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</a:t>
              </a:r>
              <a:r>
                <a:rPr lang="fr-FR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par le bilan matière</a:t>
              </a:r>
              <a:endParaRPr lang="fr-FR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5" name="Connecteur 14"/>
            <p:cNvSpPr/>
            <p:nvPr/>
          </p:nvSpPr>
          <p:spPr bwMode="auto">
            <a:xfrm>
              <a:off x="5112320" y="5003973"/>
              <a:ext cx="3528392" cy="864096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/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</a:rPr>
                <a:t>Calcul de </a:t>
              </a:r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</a:t>
              </a:r>
              <a:r>
                <a:rPr lang="fr-FR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par le bilan </a:t>
              </a:r>
              <a:r>
                <a:rPr lang="fr-FR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enthalpique</a:t>
              </a:r>
              <a:endParaRPr lang="fr-FR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9" name="Connecteur 18"/>
            <p:cNvSpPr/>
            <p:nvPr/>
          </p:nvSpPr>
          <p:spPr bwMode="auto">
            <a:xfrm>
              <a:off x="2304008" y="4859957"/>
              <a:ext cx="2016224" cy="1224136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/>
              <a:r>
                <a:rPr lang="fr-FR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= </a:t>
              </a:r>
              <a:r>
                <a:rPr lang="fr-FR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+ </a:t>
              </a:r>
              <a:r>
                <a:rPr lang="fr-FR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endParaRPr lang="fr-FR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algn="ctr" defTabSz="449263"/>
              <a:r>
                <a:rPr lang="fr-FR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= </a:t>
              </a:r>
              <a:r>
                <a:rPr lang="fr-FR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+ </a:t>
              </a:r>
              <a:r>
                <a:rPr lang="fr-FR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endParaRPr lang="fr-FR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algn="ctr" defTabSz="449263"/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 =  + 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</a:t>
              </a:r>
              <a:endParaRPr lang="fr-FR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algn="ctr" defTabSz="449263"/>
              <a:endParaRPr lang="fr-FR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1" name="Connecteur 20"/>
            <p:cNvSpPr/>
            <p:nvPr/>
          </p:nvSpPr>
          <p:spPr bwMode="auto">
            <a:xfrm>
              <a:off x="287784" y="5003973"/>
              <a:ext cx="1296144" cy="864096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/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Test</a:t>
              </a:r>
            </a:p>
            <a:p>
              <a:pPr algn="ctr" defTabSz="449263"/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 = </a:t>
              </a:r>
              <a:r>
                <a:rPr lang="fr-FR" baseline="-25000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f</a:t>
              </a:r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?</a:t>
              </a:r>
              <a:endParaRPr lang="fr-FR" baseline="-25000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algn="ctr" defTabSz="449263"/>
              <a:endParaRPr lang="fr-FR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23" name="Connecteur droit avec flèche 22"/>
            <p:cNvCxnSpPr/>
            <p:nvPr/>
          </p:nvCxnSpPr>
          <p:spPr bwMode="auto">
            <a:xfrm>
              <a:off x="3312120" y="2267669"/>
              <a:ext cx="1152128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4" name="Connecteur droit avec flèche 23"/>
            <p:cNvCxnSpPr/>
            <p:nvPr/>
          </p:nvCxnSpPr>
          <p:spPr bwMode="auto">
            <a:xfrm flipH="1">
              <a:off x="6840512" y="2852117"/>
              <a:ext cx="8384" cy="639688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Connecteur droit avec flèche 26"/>
            <p:cNvCxnSpPr/>
            <p:nvPr/>
          </p:nvCxnSpPr>
          <p:spPr bwMode="auto">
            <a:xfrm flipH="1">
              <a:off x="6840512" y="4283893"/>
              <a:ext cx="8384" cy="639688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Connecteur droit avec flèche 27"/>
            <p:cNvCxnSpPr/>
            <p:nvPr/>
          </p:nvCxnSpPr>
          <p:spPr bwMode="auto">
            <a:xfrm flipH="1">
              <a:off x="4464248" y="5508029"/>
              <a:ext cx="576064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Connecteur droit avec flèche 30"/>
            <p:cNvCxnSpPr/>
            <p:nvPr/>
          </p:nvCxnSpPr>
          <p:spPr bwMode="auto">
            <a:xfrm flipH="1">
              <a:off x="1655936" y="5508029"/>
              <a:ext cx="576064" cy="0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2" name="Connecteur droit avec flèche 31"/>
            <p:cNvCxnSpPr/>
            <p:nvPr/>
          </p:nvCxnSpPr>
          <p:spPr bwMode="auto">
            <a:xfrm>
              <a:off x="1007864" y="5940077"/>
              <a:ext cx="2376264" cy="864096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ZoneTexte 34"/>
            <p:cNvSpPr txBox="1"/>
            <p:nvPr/>
          </p:nvSpPr>
          <p:spPr>
            <a:xfrm>
              <a:off x="1511920" y="6444133"/>
              <a:ext cx="595235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0000FF"/>
                  </a:solidFill>
                  <a:latin typeface="Times New Roman"/>
                  <a:cs typeface="Times New Roman"/>
                </a:rPr>
                <a:t>oui</a:t>
              </a:r>
              <a:endParaRPr lang="fr-FR" sz="2400" dirty="0">
                <a:solidFill>
                  <a:srgbClr val="0000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36" name="Connecteur 35"/>
            <p:cNvSpPr/>
            <p:nvPr/>
          </p:nvSpPr>
          <p:spPr bwMode="auto">
            <a:xfrm>
              <a:off x="3456136" y="6372125"/>
              <a:ext cx="2016224" cy="864096"/>
            </a:xfrm>
            <a:prstGeom prst="flowChartConnector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449263"/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baseline="-25000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f</a:t>
              </a:r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= </a:t>
              </a:r>
              <a:r>
                <a:rPr lang="fr-FR" dirty="0" err="1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dirty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</a:t>
              </a:r>
              <a:endParaRPr lang="fr-FR" dirty="0" smtClean="0">
                <a:solidFill>
                  <a:srgbClr val="0D0D0D"/>
                </a:solidFill>
                <a:latin typeface="Times New Roman"/>
                <a:cs typeface="Times New Roman"/>
                <a:sym typeface="Symbol" pitchFamily="18" charset="2"/>
              </a:endParaRPr>
            </a:p>
            <a:p>
              <a:pPr algn="ctr" defTabSz="449263"/>
              <a:r>
                <a:rPr lang="fr-FR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r>
                <a:rPr lang="fr-FR" baseline="-25000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f</a:t>
              </a:r>
              <a:r>
                <a:rPr lang="fr-FR" dirty="0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 = </a:t>
              </a:r>
              <a:r>
                <a:rPr lang="fr-FR" dirty="0" err="1" smtClean="0">
                  <a:solidFill>
                    <a:srgbClr val="0D0D0D"/>
                  </a:solidFill>
                  <a:latin typeface="Times New Roman"/>
                  <a:cs typeface="Times New Roman"/>
                  <a:sym typeface="Symbol" pitchFamily="18" charset="2"/>
                </a:rPr>
                <a:t>t</a:t>
              </a:r>
              <a:endParaRPr lang="fr-FR" dirty="0">
                <a:solidFill>
                  <a:srgbClr val="0D0D0D"/>
                </a:solidFill>
                <a:latin typeface="Times New Roman"/>
                <a:cs typeface="Times New Roman"/>
              </a:endParaRPr>
            </a:p>
          </p:txBody>
        </p:sp>
        <p:cxnSp>
          <p:nvCxnSpPr>
            <p:cNvPr id="38" name="Connecteur droit avec flèche 37"/>
            <p:cNvCxnSpPr/>
            <p:nvPr/>
          </p:nvCxnSpPr>
          <p:spPr bwMode="auto">
            <a:xfrm flipV="1">
              <a:off x="1367904" y="2699717"/>
              <a:ext cx="3528392" cy="2232248"/>
            </a:xfrm>
            <a:prstGeom prst="straightConnector1">
              <a:avLst/>
            </a:prstGeom>
            <a:solidFill>
              <a:srgbClr val="00B8FF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1" name="ZoneTexte 40"/>
            <p:cNvSpPr txBox="1"/>
            <p:nvPr/>
          </p:nvSpPr>
          <p:spPr>
            <a:xfrm>
              <a:off x="2376016" y="3419797"/>
              <a:ext cx="680896" cy="4401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 smtClean="0">
                  <a:solidFill>
                    <a:srgbClr val="FF0000"/>
                  </a:solidFill>
                  <a:latin typeface="Times New Roman"/>
                  <a:cs typeface="Times New Roman"/>
                </a:rPr>
                <a:t>non</a:t>
              </a:r>
              <a:endParaRPr lang="fr-FR" sz="2400" dirty="0">
                <a:solidFill>
                  <a:srgbClr val="FF0000"/>
                </a:solidFill>
                <a:latin typeface="Times New Roman"/>
                <a:cs typeface="Times New Roman"/>
              </a:endParaRPr>
            </a:p>
          </p:txBody>
        </p:sp>
      </p:grpSp>
      <p:pic>
        <p:nvPicPr>
          <p:cNvPr id="43" name="Son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8664" y="179437"/>
            <a:ext cx="812800" cy="812800"/>
          </a:xfrm>
          <a:prstGeom prst="rect">
            <a:avLst/>
          </a:prstGeom>
        </p:spPr>
      </p:pic>
      <p:pic>
        <p:nvPicPr>
          <p:cNvPr id="44" name="Son 4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84728" y="586806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749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663"/>
                            </p:stCondLst>
                            <p:childTnLst>
                              <p:par>
                                <p:cTn id="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163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794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PTECPK-2">
  <a:themeElements>
    <a:clrScheme name="PPTECPK-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ECPK-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18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PPTECPK-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ECPK-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ECPK-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PPTECPK-2</Template>
  <TotalTime>8291</TotalTime>
  <Words>861</Words>
  <Application>Microsoft Macintosh PowerPoint</Application>
  <PresentationFormat>Personnalisé</PresentationFormat>
  <Paragraphs>132</Paragraphs>
  <Slides>10</Slides>
  <Notes>1</Notes>
  <HiddenSlides>0</HiddenSlides>
  <MMClips>34</MMClips>
  <ScaleCrop>false</ScaleCrop>
  <HeadingPairs>
    <vt:vector size="6" baseType="variant"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2" baseType="lpstr">
      <vt:lpstr>PPTECPK-2</vt:lpstr>
      <vt:lpstr>…quation</vt:lpstr>
      <vt:lpstr>Chapitre 4 Réacteur discontinu parfaitement agité (ou réacteur fermé, ou réacteur batch)  Partie 2: Bilan Enthalpique</vt:lpstr>
      <vt:lpstr>Effet de la température</vt:lpstr>
      <vt:lpstr>Bilan énergétique : Bilan enthalpique</vt:lpstr>
      <vt:lpstr>Bilan enthalpique RDPA  Exemple pour la réaction : A + 2 B  P    dans I, inerte (eau, solvant)  </vt:lpstr>
      <vt:lpstr>Bilan enthalpique RDPA (suite)</vt:lpstr>
      <vt:lpstr>Bilan enthalpique RDPA (suite)</vt:lpstr>
      <vt:lpstr>RDPA isotherme dT = 0</vt:lpstr>
      <vt:lpstr>RDPA adiabatique dQext = 0</vt:lpstr>
      <vt:lpstr>RDPA adiabatique dQext = 0</vt:lpstr>
      <vt:lpstr>Réacteur discontinu parfaitement agité Aspects thermiques</vt:lpstr>
    </vt:vector>
  </TitlesOfParts>
  <Manager/>
  <Company>egim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subject/>
  <dc:creator>fduprat</dc:creator>
  <cp:keywords/>
  <dc:description/>
  <cp:lastModifiedBy>dominique pareau</cp:lastModifiedBy>
  <cp:revision>276</cp:revision>
  <cp:lastPrinted>2020-03-14T11:22:08Z</cp:lastPrinted>
  <dcterms:created xsi:type="dcterms:W3CDTF">2009-04-10T08:06:48Z</dcterms:created>
  <dcterms:modified xsi:type="dcterms:W3CDTF">2020-03-14T16:02:58Z</dcterms:modified>
  <cp:category/>
</cp:coreProperties>
</file>