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TB7cktJMz6XH41T/O9QXTQ==" hashData="9/ihYqpz657qJmS1Q/IR8CcUwBk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A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76" d="100"/>
          <a:sy n="76" d="100"/>
        </p:scale>
        <p:origin x="-1048" y="-112"/>
      </p:cViewPr>
      <p:guideLst>
        <p:guide orient="horz" pos="742"/>
        <p:guide pos="36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85562-2084-0348-A715-D8C6D4231A24}" type="datetimeFigureOut">
              <a:rPr lang="fr-FR" smtClean="0"/>
              <a:t>21/03/20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9D1B3-825A-674F-89D7-55CA22DD4E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0754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9735-B07E-6C4B-889E-9D5376206C87}" type="datetimeFigureOut">
              <a:rPr lang="fr-FR" smtClean="0"/>
              <a:t>21/03/20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C0F80-65E4-FC4C-A2B7-DC409E8F1FF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1443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30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61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51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  <a:solidFill>
            <a:srgbClr val="B30626"/>
          </a:solidFill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08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91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90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5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99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485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33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0" y="64995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91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3505200" y="64305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fld id="{3003961B-5F9F-B649-BA1A-1B89E001FF89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50038" y="5975350"/>
            <a:ext cx="2481262" cy="96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172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1" Type="http://schemas.microsoft.com/office/2007/relationships/media" Target="../media/media2.wav"/><Relationship Id="rId2" Type="http://schemas.openxmlformats.org/officeDocument/2006/relationships/audio" Target="../media/media2.wav"/><Relationship Id="rId3" Type="http://schemas.microsoft.com/office/2007/relationships/media" Target="../media/media3.wav"/><Relationship Id="rId4" Type="http://schemas.openxmlformats.org/officeDocument/2006/relationships/audio" Target="../media/media3.wav"/><Relationship Id="rId5" Type="http://schemas.microsoft.com/office/2007/relationships/media" Target="../media/media4.wav"/><Relationship Id="rId6" Type="http://schemas.openxmlformats.org/officeDocument/2006/relationships/audio" Target="../media/media4.wav"/><Relationship Id="rId7" Type="http://schemas.microsoft.com/office/2007/relationships/media" Target="../media/media5.wav"/><Relationship Id="rId8" Type="http://schemas.openxmlformats.org/officeDocument/2006/relationships/audio" Target="../media/media5.wav"/><Relationship Id="rId9" Type="http://schemas.microsoft.com/office/2007/relationships/media" Target="../media/media6.wav"/><Relationship Id="rId10" Type="http://schemas.openxmlformats.org/officeDocument/2006/relationships/audio" Target="../media/media6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4" Type="http://schemas.openxmlformats.org/officeDocument/2006/relationships/audio" Target="../media/media8.wav"/><Relationship Id="rId5" Type="http://schemas.microsoft.com/office/2007/relationships/media" Target="../media/media9.wav"/><Relationship Id="rId6" Type="http://schemas.openxmlformats.org/officeDocument/2006/relationships/audio" Target="../media/media9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4" Type="http://schemas.openxmlformats.org/officeDocument/2006/relationships/audio" Target="../media/media11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4" Type="http://schemas.openxmlformats.org/officeDocument/2006/relationships/audio" Target="../media/media13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4" Type="http://schemas.openxmlformats.org/officeDocument/2006/relationships/slideLayout" Target="../slideLayouts/slideLayout2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emf"/><Relationship Id="rId7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microsoft.com/office/2007/relationships/media" Target="../media/media14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6.wav"/><Relationship Id="rId4" Type="http://schemas.openxmlformats.org/officeDocument/2006/relationships/audio" Target="../media/media16.wav"/><Relationship Id="rId5" Type="http://schemas.microsoft.com/office/2007/relationships/media" Target="../media/media17.wav"/><Relationship Id="rId6" Type="http://schemas.openxmlformats.org/officeDocument/2006/relationships/audio" Target="../media/media17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9.wav"/><Relationship Id="rId4" Type="http://schemas.openxmlformats.org/officeDocument/2006/relationships/audio" Target="../media/media19.wav"/><Relationship Id="rId5" Type="http://schemas.microsoft.com/office/2007/relationships/media" Target="../media/media20.wav"/><Relationship Id="rId6" Type="http://schemas.openxmlformats.org/officeDocument/2006/relationships/audio" Target="../media/media20.wav"/><Relationship Id="rId7" Type="http://schemas.microsoft.com/office/2007/relationships/media" Target="../media/media21.wav"/><Relationship Id="rId8" Type="http://schemas.openxmlformats.org/officeDocument/2006/relationships/audio" Target="../media/media21.wav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3.wav"/><Relationship Id="rId4" Type="http://schemas.openxmlformats.org/officeDocument/2006/relationships/audio" Target="../media/media23.wav"/><Relationship Id="rId5" Type="http://schemas.microsoft.com/office/2007/relationships/media" Target="../media/media24.wav"/><Relationship Id="rId6" Type="http://schemas.openxmlformats.org/officeDocument/2006/relationships/audio" Target="../media/media24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Chapitre 5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sz="3600" dirty="0">
                <a:solidFill>
                  <a:srgbClr val="FF0000"/>
                </a:solidFill>
              </a:rPr>
              <a:t>Réacteur continu parfaitement </a:t>
            </a:r>
            <a:r>
              <a:rPr lang="fr-FR" sz="3600" dirty="0" smtClean="0">
                <a:solidFill>
                  <a:srgbClr val="FF0000"/>
                </a:solidFill>
              </a:rPr>
              <a:t>agité</a:t>
            </a:r>
            <a:br>
              <a:rPr lang="fr-FR" sz="3600" dirty="0" smtClean="0">
                <a:solidFill>
                  <a:srgbClr val="FF0000"/>
                </a:solidFill>
              </a:rPr>
            </a:br>
            <a:r>
              <a:rPr lang="fr-FR" sz="3600" dirty="0" smtClean="0">
                <a:solidFill>
                  <a:srgbClr val="FF0000"/>
                </a:solidFill>
              </a:rPr>
              <a:t>Partie 1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PAREAU Mars 2020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1</a:t>
            </a:fld>
            <a:endParaRPr lang="fr-FR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0038" y="5975350"/>
            <a:ext cx="2481262" cy="96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2438" y="6127750"/>
            <a:ext cx="2481262" cy="962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26881" y="1644991"/>
            <a:ext cx="3902400" cy="2914866"/>
            <a:chOff x="1813" y="1781"/>
            <a:chExt cx="2710" cy="2024"/>
          </a:xfrm>
        </p:grpSpPr>
        <p:pic>
          <p:nvPicPr>
            <p:cNvPr id="9" name="Picture 3" descr="recateur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5" y="1781"/>
              <a:ext cx="2698" cy="2024"/>
            </a:xfrm>
            <a:prstGeom prst="rect">
              <a:avLst/>
            </a:prstGeom>
            <a:solidFill>
              <a:srgbClr val="0033CC"/>
            </a:solidFill>
          </p:spPr>
        </p:pic>
        <p:sp>
          <p:nvSpPr>
            <p:cNvPr id="10" name="Line 4"/>
            <p:cNvSpPr>
              <a:spLocks noChangeShapeType="1"/>
            </p:cNvSpPr>
            <p:nvPr/>
          </p:nvSpPr>
          <p:spPr bwMode="auto">
            <a:xfrm flipH="1">
              <a:off x="3975" y="2531"/>
              <a:ext cx="401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3825" y="2180"/>
              <a:ext cx="66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914320"/>
              <a:r>
                <a:rPr lang="fr-FR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Entrée</a:t>
              </a: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H="1">
              <a:off x="1875" y="3280"/>
              <a:ext cx="400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1813" y="2931"/>
              <a:ext cx="619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914320"/>
              <a:r>
                <a:rPr lang="fr-FR" dirty="0">
                  <a:solidFill>
                    <a:srgbClr val="000000"/>
                  </a:solidFill>
                  <a:latin typeface="Verdana" pitchFamily="34" charset="0"/>
                  <a:cs typeface="Times New Roman" pitchFamily="18" charset="0"/>
                </a:rPr>
                <a:t>Sortie</a:t>
              </a:r>
            </a:p>
          </p:txBody>
        </p:sp>
      </p:grpSp>
      <p:pic>
        <p:nvPicPr>
          <p:cNvPr id="14" name="Picture 10" descr="prorea1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526560" y="2971032"/>
            <a:ext cx="5412960" cy="3086244"/>
          </a:xfr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33915" y="19123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7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8485" y="-988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rgbClr val="FF212E"/>
                </a:solidFill>
              </a:rPr>
              <a:t>Réacteur continu parfaitement </a:t>
            </a:r>
            <a:r>
              <a:rPr lang="fr-FR" sz="3600" dirty="0" smtClean="0">
                <a:solidFill>
                  <a:srgbClr val="FF212E"/>
                </a:solidFill>
              </a:rPr>
              <a:t>agité RCPA</a:t>
            </a:r>
            <a:endParaRPr lang="fr-FR" sz="3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2</a:t>
            </a:fld>
            <a:endParaRPr lang="fr-FR"/>
          </a:p>
        </p:txBody>
      </p: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100809" y="2107842"/>
            <a:ext cx="4799763" cy="2903344"/>
            <a:chOff x="323" y="1474"/>
            <a:chExt cx="3012" cy="2016"/>
          </a:xfrm>
        </p:grpSpPr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323" y="1474"/>
              <a:ext cx="2843" cy="2016"/>
              <a:chOff x="323" y="1474"/>
              <a:chExt cx="2843" cy="2016"/>
            </a:xfrm>
          </p:grpSpPr>
          <p:grpSp>
            <p:nvGrpSpPr>
              <p:cNvPr id="10" name="Group 7"/>
              <p:cNvGrpSpPr>
                <a:grpSpLocks/>
              </p:cNvGrpSpPr>
              <p:nvPr/>
            </p:nvGrpSpPr>
            <p:grpSpPr bwMode="auto">
              <a:xfrm>
                <a:off x="1517" y="1474"/>
                <a:ext cx="1000" cy="1688"/>
                <a:chOff x="1111" y="1626"/>
                <a:chExt cx="907" cy="1532"/>
              </a:xfrm>
            </p:grpSpPr>
            <p:sp>
              <p:nvSpPr>
                <p:cNvPr id="14" name="Rectangle 8"/>
                <p:cNvSpPr>
                  <a:spLocks noChangeArrowheads="1"/>
                </p:cNvSpPr>
                <p:nvPr/>
              </p:nvSpPr>
              <p:spPr bwMode="auto">
                <a:xfrm>
                  <a:off x="1111" y="1888"/>
                  <a:ext cx="907" cy="1270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2000" b="1">
                    <a:solidFill>
                      <a:srgbClr val="FF212E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5" name="Line 9"/>
                <p:cNvSpPr>
                  <a:spLocks noChangeShapeType="1"/>
                </p:cNvSpPr>
                <p:nvPr/>
              </p:nvSpPr>
              <p:spPr bwMode="auto">
                <a:xfrm>
                  <a:off x="1565" y="1626"/>
                  <a:ext cx="0" cy="1089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 sz="2000" b="1">
                    <a:solidFill>
                      <a:srgbClr val="FF212E"/>
                    </a:solidFill>
                    <a:latin typeface="Times New Roman"/>
                    <a:cs typeface="Times New Roman"/>
                  </a:endParaRPr>
                </a:p>
              </p:txBody>
            </p:sp>
            <p:grpSp>
              <p:nvGrpSpPr>
                <p:cNvPr id="16" name="Group 10"/>
                <p:cNvGrpSpPr>
                  <a:grpSpLocks/>
                </p:cNvGrpSpPr>
                <p:nvPr/>
              </p:nvGrpSpPr>
              <p:grpSpPr bwMode="auto">
                <a:xfrm>
                  <a:off x="1297" y="2614"/>
                  <a:ext cx="522" cy="229"/>
                  <a:chOff x="2290" y="2906"/>
                  <a:chExt cx="522" cy="229"/>
                </a:xfrm>
              </p:grpSpPr>
              <p:sp>
                <p:nvSpPr>
                  <p:cNvPr id="17" name="AutoShape 11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562" y="2886"/>
                    <a:ext cx="227" cy="272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 sz="2000" b="1">
                      <a:solidFill>
                        <a:srgbClr val="FF212E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8" name="AutoShape 12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312" y="2884"/>
                    <a:ext cx="227" cy="272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 sz="2000" b="1">
                      <a:solidFill>
                        <a:srgbClr val="FF212E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</p:grpSp>
          </p:grp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>
                <a:off x="2517" y="2462"/>
                <a:ext cx="649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 sz="2000" b="1">
                  <a:solidFill>
                    <a:srgbClr val="FF212E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2" name="Line 16"/>
              <p:cNvSpPr>
                <a:spLocks noChangeShapeType="1"/>
              </p:cNvSpPr>
              <p:nvPr/>
            </p:nvSpPr>
            <p:spPr bwMode="auto">
              <a:xfrm>
                <a:off x="868" y="2462"/>
                <a:ext cx="649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 sz="2000" b="1">
                  <a:solidFill>
                    <a:srgbClr val="FF212E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3" name="Text Box 17"/>
              <p:cNvSpPr txBox="1">
                <a:spLocks noChangeArrowheads="1"/>
              </p:cNvSpPr>
              <p:nvPr/>
            </p:nvSpPr>
            <p:spPr bwMode="auto">
              <a:xfrm>
                <a:off x="323" y="2565"/>
                <a:ext cx="1133" cy="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algn="ctr" defTabSz="914320"/>
                <a:r>
                  <a:rPr lang="fr-FR" sz="2000" b="1" dirty="0">
                    <a:latin typeface="Times New Roman"/>
                    <a:cs typeface="Times New Roman"/>
                  </a:rPr>
                  <a:t>Alimentation : </a:t>
                </a:r>
              </a:p>
              <a:p>
                <a:pPr algn="ctr" defTabSz="914320"/>
                <a:r>
                  <a:rPr lang="fr-FR" sz="2000" b="1" dirty="0">
                    <a:latin typeface="Times New Roman"/>
                    <a:cs typeface="Times New Roman"/>
                  </a:rPr>
                  <a:t>débit et </a:t>
                </a:r>
              </a:p>
              <a:p>
                <a:pPr algn="ctr" defTabSz="914320"/>
                <a:r>
                  <a:rPr lang="fr-FR" sz="2000" b="1" dirty="0">
                    <a:latin typeface="Times New Roman"/>
                    <a:cs typeface="Times New Roman"/>
                  </a:rPr>
                  <a:t>composition </a:t>
                </a:r>
              </a:p>
              <a:p>
                <a:pPr algn="ctr" defTabSz="914320"/>
                <a:r>
                  <a:rPr lang="fr-FR" sz="2000" b="1" dirty="0">
                    <a:latin typeface="Times New Roman"/>
                    <a:cs typeface="Times New Roman"/>
                  </a:rPr>
                  <a:t>constants</a:t>
                </a:r>
              </a:p>
            </p:txBody>
          </p:sp>
        </p:grpSp>
        <p:sp>
          <p:nvSpPr>
            <p:cNvPr id="8" name="Text Box 30"/>
            <p:cNvSpPr txBox="1">
              <a:spLocks noChangeArrowheads="1"/>
            </p:cNvSpPr>
            <p:nvPr/>
          </p:nvSpPr>
          <p:spPr bwMode="auto">
            <a:xfrm>
              <a:off x="438" y="1813"/>
              <a:ext cx="860" cy="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0761" tIns="50382" rIns="100761" bIns="50382">
              <a:spAutoFit/>
            </a:bodyPr>
            <a:lstStyle/>
            <a:p>
              <a:pPr defTabSz="914320">
                <a:spcBef>
                  <a:spcPct val="50000"/>
                </a:spcBef>
              </a:pPr>
              <a:r>
                <a:rPr lang="fr-FR" sz="2400" b="1" dirty="0"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latin typeface="Times New Roman"/>
                  <a:cs typeface="Times New Roman"/>
                </a:rPr>
                <a:t>A</a:t>
              </a:r>
              <a:r>
                <a:rPr lang="fr-FR" sz="2400" b="1" baseline="30000" dirty="0" smtClean="0">
                  <a:latin typeface="Times New Roman"/>
                  <a:cs typeface="Times New Roman"/>
                </a:rPr>
                <a:t>0</a:t>
              </a:r>
              <a:r>
                <a:rPr lang="fr-FR" sz="2400" b="1" dirty="0">
                  <a:latin typeface="Times New Roman"/>
                  <a:cs typeface="Times New Roman"/>
                </a:rPr>
                <a:t>, </a:t>
              </a:r>
              <a:r>
                <a:rPr lang="fr-FR" sz="2400" b="1" dirty="0" smtClean="0"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latin typeface="Times New Roman"/>
                  <a:cs typeface="Times New Roman"/>
                </a:rPr>
                <a:t>B</a:t>
              </a:r>
              <a:r>
                <a:rPr lang="fr-FR" sz="2400" b="1" baseline="30000" dirty="0" smtClean="0">
                  <a:latin typeface="Times New Roman"/>
                  <a:cs typeface="Times New Roman"/>
                </a:rPr>
                <a:t>0</a:t>
              </a:r>
              <a:r>
                <a:rPr lang="fr-FR" sz="2400" b="1" dirty="0" smtClean="0">
                  <a:latin typeface="Times New Roman"/>
                  <a:cs typeface="Times New Roman"/>
                </a:rPr>
                <a:t>,  N</a:t>
              </a:r>
              <a:r>
                <a:rPr lang="fr-FR" sz="2400" b="1" baseline="-25000" dirty="0" smtClean="0">
                  <a:latin typeface="Times New Roman"/>
                  <a:cs typeface="Times New Roman"/>
                </a:rPr>
                <a:t>P</a:t>
              </a:r>
              <a:r>
                <a:rPr lang="fr-FR" sz="2400" b="1" baseline="30000" dirty="0" smtClean="0">
                  <a:latin typeface="Times New Roman"/>
                  <a:cs typeface="Times New Roman"/>
                </a:rPr>
                <a:t>0</a:t>
              </a:r>
              <a:endParaRPr lang="fr-FR" sz="2400" b="1" baseline="30000" dirty="0">
                <a:latin typeface="Times New Roman"/>
                <a:cs typeface="Times New Roman"/>
              </a:endParaRPr>
            </a:p>
          </p:txBody>
        </p:sp>
        <p:sp>
          <p:nvSpPr>
            <p:cNvPr id="9" name="Text Box 32"/>
            <p:cNvSpPr txBox="1">
              <a:spLocks noChangeArrowheads="1"/>
            </p:cNvSpPr>
            <p:nvPr/>
          </p:nvSpPr>
          <p:spPr bwMode="auto">
            <a:xfrm>
              <a:off x="2548" y="1791"/>
              <a:ext cx="787" cy="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0761" tIns="50382" rIns="100761" bIns="50382">
              <a:spAutoFit/>
            </a:bodyPr>
            <a:lstStyle/>
            <a:p>
              <a:pPr defTabSz="914320">
                <a:spcBef>
                  <a:spcPct val="50000"/>
                </a:spcBef>
              </a:pPr>
              <a:r>
                <a:rPr lang="fr-FR" sz="2400" b="1" dirty="0"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latin typeface="Times New Roman"/>
                  <a:cs typeface="Times New Roman"/>
                </a:rPr>
                <a:t>A</a:t>
              </a:r>
              <a:r>
                <a:rPr lang="fr-FR" sz="2400" b="1" dirty="0">
                  <a:latin typeface="Times New Roman"/>
                  <a:cs typeface="Times New Roman"/>
                </a:rPr>
                <a:t>, </a:t>
              </a:r>
              <a:r>
                <a:rPr lang="fr-FR" sz="2400" b="1" dirty="0" smtClean="0"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latin typeface="Times New Roman"/>
                  <a:cs typeface="Times New Roman"/>
                </a:rPr>
                <a:t>B</a:t>
              </a:r>
              <a:r>
                <a:rPr lang="fr-FR" sz="2400" b="1" dirty="0">
                  <a:latin typeface="Times New Roman"/>
                  <a:cs typeface="Times New Roman"/>
                </a:rPr>
                <a:t>, </a:t>
              </a:r>
              <a:r>
                <a:rPr lang="fr-FR" sz="2400" b="1" dirty="0" smtClean="0"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latin typeface="Times New Roman"/>
                  <a:cs typeface="Times New Roman"/>
                </a:rPr>
                <a:t>P</a:t>
              </a:r>
              <a:endParaRPr lang="fr-FR" sz="2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227200" y="1813333"/>
            <a:ext cx="3591360" cy="13233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/>
          <a:p>
            <a:pPr algn="ctr" defTabSz="914320"/>
            <a:r>
              <a:rPr lang="fr-FR" sz="2000" b="1" u="sng" dirty="0">
                <a:solidFill>
                  <a:schemeClr val="tx1"/>
                </a:solidFill>
                <a:latin typeface="Times New Roman"/>
                <a:cs typeface="Times New Roman"/>
              </a:rPr>
              <a:t>Réacteur idéal</a:t>
            </a:r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 : partout dans le réacteur, les paramètres sont 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homogènes </a:t>
            </a:r>
          </a:p>
          <a:p>
            <a:pPr algn="ctr" defTabSz="914320"/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  <a:sym typeface="Wingdings" pitchFamily="2" charset="2"/>
              </a:rPr>
              <a:t> </a:t>
            </a:r>
            <a:r>
              <a:rPr lang="fr-FR" sz="2000" b="1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volume de 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contrôle  ΔV </a:t>
            </a:r>
            <a:r>
              <a:rPr lang="fr-FR" sz="2000" b="1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= V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227200" y="4982208"/>
            <a:ext cx="3591360" cy="1015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/>
          <a:p>
            <a:pPr algn="ctr" defTabSz="914320"/>
            <a:r>
              <a:rPr lang="fr-FR" sz="20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Régime stationnaire </a:t>
            </a:r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: les paramètres ne dépendent pas du temps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5227198" y="3605730"/>
            <a:ext cx="3592800" cy="1015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/>
          <a:p>
            <a:pPr algn="ctr" defTabSz="914320"/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Les paramètres du flux de sortie sont identiques à ceux 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dans </a:t>
            </a:r>
            <a:r>
              <a:rPr lang="fr-FR" sz="2000" b="1" dirty="0">
                <a:solidFill>
                  <a:schemeClr val="tx1"/>
                </a:solidFill>
                <a:latin typeface="Times New Roman"/>
                <a:cs typeface="Times New Roman"/>
              </a:rPr>
              <a:t>le réacteur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66013" y="998835"/>
            <a:ext cx="2274982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  +  2 B    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ea typeface="Wingdings"/>
                <a:cs typeface="Times New Roman"/>
                <a:sym typeface="Wingdings"/>
              </a:rPr>
              <a:t></a:t>
            </a:r>
            <a:r>
              <a:rPr lang="fr-FR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P</a:t>
            </a:r>
            <a:endParaRPr lang="fr-FR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92445" y="5433209"/>
            <a:ext cx="2710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Times New Roman"/>
                <a:cs typeface="Times New Roman"/>
              </a:rPr>
              <a:t>N</a:t>
            </a:r>
            <a:r>
              <a:rPr lang="fr-FR" sz="2000" b="1" baseline="-25000" dirty="0" smtClean="0">
                <a:latin typeface="Times New Roman"/>
                <a:cs typeface="Times New Roman"/>
              </a:rPr>
              <a:t>A</a:t>
            </a:r>
            <a:r>
              <a:rPr lang="fr-FR" sz="2000" b="1" dirty="0" smtClean="0">
                <a:latin typeface="Times New Roman"/>
                <a:cs typeface="Times New Roman"/>
              </a:rPr>
              <a:t>: débit molaire de A</a:t>
            </a:r>
            <a:endParaRPr lang="fr-FR" sz="2000" b="1" dirty="0">
              <a:latin typeface="Times New Roman"/>
              <a:cs typeface="Times New Roman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92777" y="856916"/>
            <a:ext cx="812800" cy="812800"/>
          </a:xfrm>
          <a:prstGeom prst="rect">
            <a:avLst/>
          </a:prstGeom>
        </p:spPr>
      </p:pic>
      <p:pic>
        <p:nvPicPr>
          <p:cNvPr id="19" name="Son 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92777" y="1669716"/>
            <a:ext cx="812800" cy="812800"/>
          </a:xfrm>
          <a:prstGeom prst="rect">
            <a:avLst/>
          </a:prstGeom>
        </p:spPr>
      </p:pic>
      <p:pic>
        <p:nvPicPr>
          <p:cNvPr id="25" name="Son 2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61685" y="1406933"/>
            <a:ext cx="812800" cy="812800"/>
          </a:xfrm>
          <a:prstGeom prst="rect">
            <a:avLst/>
          </a:prstGeom>
        </p:spPr>
      </p:pic>
      <p:pic>
        <p:nvPicPr>
          <p:cNvPr id="26" name="Son 2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61685" y="4132417"/>
            <a:ext cx="812800" cy="812800"/>
          </a:xfrm>
          <a:prstGeom prst="rect">
            <a:avLst/>
          </a:prstGeom>
        </p:spPr>
      </p:pic>
      <p:pic>
        <p:nvPicPr>
          <p:cNvPr id="27" name="Son 26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86463" y="57500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1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47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9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404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35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176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16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923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33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7994"/>
            <a:ext cx="4518212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Bilan matière RCPA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3</a:t>
            </a:fld>
            <a:endParaRPr lang="fr-FR"/>
          </a:p>
        </p:txBody>
      </p:sp>
      <p:sp>
        <p:nvSpPr>
          <p:cNvPr id="62" name="Text Box 82"/>
          <p:cNvSpPr txBox="1">
            <a:spLocks noChangeArrowheads="1"/>
          </p:cNvSpPr>
          <p:nvPr/>
        </p:nvSpPr>
        <p:spPr bwMode="auto">
          <a:xfrm>
            <a:off x="374272" y="4816731"/>
            <a:ext cx="5779906" cy="8224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82936" tIns="41469" rIns="82936" bIns="41469">
            <a:sp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En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régime stationnaire : [D] = [F]</a:t>
            </a:r>
          </a:p>
          <a:p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Bilan par unité de temps sur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V avec </a:t>
            </a:r>
            <a:r>
              <a:rPr lang="fr-FR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  <a:sym typeface="Symbol" pitchFamily="18" charset="2"/>
              </a:rPr>
              <a:t>Δ</a:t>
            </a:r>
            <a:r>
              <a:rPr lang="fr-FR" sz="2400" b="1" dirty="0" err="1" smtClean="0">
                <a:latin typeface="Times New Roman"/>
                <a:cs typeface="Times New Roman"/>
                <a:sym typeface="Symbol" pitchFamily="18" charset="2"/>
              </a:rPr>
              <a:t>t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= 1  </a:t>
            </a:r>
          </a:p>
        </p:txBody>
      </p:sp>
      <p:grpSp>
        <p:nvGrpSpPr>
          <p:cNvPr id="63" name="Group 87"/>
          <p:cNvGrpSpPr>
            <a:grpSpLocks/>
          </p:cNvGrpSpPr>
          <p:nvPr/>
        </p:nvGrpSpPr>
        <p:grpSpPr bwMode="auto">
          <a:xfrm>
            <a:off x="1497570" y="2063739"/>
            <a:ext cx="5748480" cy="1764186"/>
            <a:chOff x="1315" y="884"/>
            <a:chExt cx="3992" cy="1225"/>
          </a:xfrm>
        </p:grpSpPr>
        <p:sp>
          <p:nvSpPr>
            <p:cNvPr id="64" name="Line 85"/>
            <p:cNvSpPr>
              <a:spLocks noChangeShapeType="1"/>
            </p:cNvSpPr>
            <p:nvPr/>
          </p:nvSpPr>
          <p:spPr bwMode="auto">
            <a:xfrm flipH="1">
              <a:off x="1315" y="884"/>
              <a:ext cx="1316" cy="122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b="1">
                <a:latin typeface="Times New Roman"/>
                <a:cs typeface="Times New Roman"/>
              </a:endParaRPr>
            </a:p>
          </p:txBody>
        </p:sp>
        <p:sp>
          <p:nvSpPr>
            <p:cNvPr id="65" name="Line 86"/>
            <p:cNvSpPr>
              <a:spLocks noChangeShapeType="1"/>
            </p:cNvSpPr>
            <p:nvPr/>
          </p:nvSpPr>
          <p:spPr bwMode="auto">
            <a:xfrm flipH="1">
              <a:off x="3991" y="884"/>
              <a:ext cx="1316" cy="122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b="1">
                <a:latin typeface="Times New Roman"/>
                <a:cs typeface="Times New Roman"/>
              </a:endParaRPr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101151" y="1212719"/>
            <a:ext cx="8652960" cy="3158682"/>
            <a:chOff x="101151" y="1212719"/>
            <a:chExt cx="8652960" cy="3158682"/>
          </a:xfrm>
        </p:grpSpPr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7732638" y="3899618"/>
              <a:ext cx="631057" cy="471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914320"/>
              <a:r>
                <a:rPr lang="fr-FR" sz="2400" b="1" dirty="0">
                  <a:solidFill>
                    <a:srgbClr val="CC3300"/>
                  </a:solidFill>
                  <a:latin typeface="Times New Roman" pitchFamily="18" charset="0"/>
                </a:rPr>
                <a:t>[R]</a:t>
              </a:r>
            </a:p>
          </p:txBody>
        </p:sp>
        <p:sp>
          <p:nvSpPr>
            <p:cNvPr id="37" name="Text Box 31"/>
            <p:cNvSpPr txBox="1">
              <a:spLocks noChangeArrowheads="1"/>
            </p:cNvSpPr>
            <p:nvPr/>
          </p:nvSpPr>
          <p:spPr bwMode="auto">
            <a:xfrm>
              <a:off x="576704" y="3827925"/>
              <a:ext cx="613792" cy="471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914320"/>
              <a:r>
                <a:rPr lang="fr-FR" sz="2400" b="1" dirty="0">
                  <a:solidFill>
                    <a:srgbClr val="CC3300"/>
                  </a:solidFill>
                  <a:latin typeface="Times New Roman" pitchFamily="18" charset="0"/>
                </a:rPr>
                <a:t>[E]</a:t>
              </a:r>
            </a:p>
          </p:txBody>
        </p:sp>
        <p:sp>
          <p:nvSpPr>
            <p:cNvPr id="40" name="Text Box 34"/>
            <p:cNvSpPr txBox="1">
              <a:spLocks noChangeArrowheads="1"/>
            </p:cNvSpPr>
            <p:nvPr/>
          </p:nvSpPr>
          <p:spPr bwMode="auto">
            <a:xfrm>
              <a:off x="2376710" y="3875730"/>
              <a:ext cx="630976" cy="471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914320"/>
              <a:r>
                <a:rPr lang="fr-FR" sz="2400" b="1" dirty="0">
                  <a:solidFill>
                    <a:srgbClr val="CC3300"/>
                  </a:solidFill>
                  <a:latin typeface="Times New Roman" pitchFamily="18" charset="0"/>
                </a:rPr>
                <a:t>[D]</a:t>
              </a:r>
            </a:p>
          </p:txBody>
        </p:sp>
        <p:sp>
          <p:nvSpPr>
            <p:cNvPr id="43" name="Text Box 37"/>
            <p:cNvSpPr txBox="1">
              <a:spLocks noChangeArrowheads="1"/>
            </p:cNvSpPr>
            <p:nvPr/>
          </p:nvSpPr>
          <p:spPr bwMode="auto">
            <a:xfrm>
              <a:off x="4063401" y="3878713"/>
              <a:ext cx="580354" cy="471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914320"/>
              <a:r>
                <a:rPr lang="fr-FR" sz="2400" b="1" dirty="0">
                  <a:solidFill>
                    <a:srgbClr val="CC3300"/>
                  </a:solidFill>
                  <a:latin typeface="Times New Roman" pitchFamily="18" charset="0"/>
                </a:rPr>
                <a:t>[S]</a:t>
              </a:r>
            </a:p>
          </p:txBody>
        </p:sp>
        <p:sp>
          <p:nvSpPr>
            <p:cNvPr id="46" name="Text Box 40"/>
            <p:cNvSpPr txBox="1">
              <a:spLocks noChangeArrowheads="1"/>
            </p:cNvSpPr>
            <p:nvPr/>
          </p:nvSpPr>
          <p:spPr bwMode="auto">
            <a:xfrm>
              <a:off x="5891410" y="3896636"/>
              <a:ext cx="596368" cy="471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914320"/>
              <a:r>
                <a:rPr lang="fr-FR" sz="2400" b="1" dirty="0">
                  <a:solidFill>
                    <a:srgbClr val="CC3300"/>
                  </a:solidFill>
                  <a:latin typeface="Times New Roman" pitchFamily="18" charset="0"/>
                </a:rPr>
                <a:t>[F]</a:t>
              </a:r>
            </a:p>
          </p:txBody>
        </p:sp>
        <p:grpSp>
          <p:nvGrpSpPr>
            <p:cNvPr id="12" name="Grouper 11"/>
            <p:cNvGrpSpPr/>
            <p:nvPr/>
          </p:nvGrpSpPr>
          <p:grpSpPr>
            <a:xfrm>
              <a:off x="101151" y="1212719"/>
              <a:ext cx="8652960" cy="2474182"/>
              <a:chOff x="101151" y="1212719"/>
              <a:chExt cx="8652960" cy="2474182"/>
            </a:xfrm>
          </p:grpSpPr>
          <p:grpSp>
            <p:nvGrpSpPr>
              <p:cNvPr id="15" name="Group 91"/>
              <p:cNvGrpSpPr>
                <a:grpSpLocks/>
              </p:cNvGrpSpPr>
              <p:nvPr/>
            </p:nvGrpSpPr>
            <p:grpSpPr bwMode="auto">
              <a:xfrm>
                <a:off x="101151" y="1212719"/>
                <a:ext cx="8652960" cy="2474182"/>
                <a:chOff x="174" y="215"/>
                <a:chExt cx="6009" cy="1718"/>
              </a:xfrm>
            </p:grpSpPr>
            <p:sp>
              <p:nvSpPr>
                <p:cNvPr id="16" name="AutoShape 12"/>
                <p:cNvSpPr>
                  <a:spLocks noChangeArrowheads="1"/>
                </p:cNvSpPr>
                <p:nvPr/>
              </p:nvSpPr>
              <p:spPr bwMode="auto">
                <a:xfrm>
                  <a:off x="3893" y="881"/>
                  <a:ext cx="975" cy="1051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grpSp>
              <p:nvGrpSpPr>
                <p:cNvPr id="17" name="Group 90"/>
                <p:cNvGrpSpPr>
                  <a:grpSpLocks/>
                </p:cNvGrpSpPr>
                <p:nvPr/>
              </p:nvGrpSpPr>
              <p:grpSpPr bwMode="auto">
                <a:xfrm>
                  <a:off x="174" y="215"/>
                  <a:ext cx="6009" cy="1718"/>
                  <a:chOff x="174" y="215"/>
                  <a:chExt cx="6009" cy="1718"/>
                </a:xfrm>
              </p:grpSpPr>
              <p:sp>
                <p:nvSpPr>
                  <p:cNvPr id="18" name="Text Box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4" y="215"/>
                    <a:ext cx="4650" cy="3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00761" tIns="50382" rIns="100761" bIns="50382">
                    <a:spAutoFit/>
                  </a:bodyPr>
                  <a:lstStyle/>
                  <a:p>
                    <a:pPr defTabSz="914320"/>
                    <a:r>
                      <a:rPr lang="fr-FR" sz="2400" b="1" u="sng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Bilan intégral sur V pendant </a:t>
                    </a:r>
                    <a:r>
                      <a:rPr lang="fr-FR" sz="2400" b="1" dirty="0" err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Δ</a:t>
                    </a:r>
                    <a:r>
                      <a:rPr lang="fr-FR" sz="2400" b="1" dirty="0" err="1" smtClean="0">
                        <a:latin typeface="Times New Roman"/>
                        <a:cs typeface="Times New Roman"/>
                        <a:sym typeface="Symbol" pitchFamily="18" charset="2"/>
                      </a:rPr>
                      <a:t>t</a:t>
                    </a:r>
                    <a:r>
                      <a:rPr lang="fr-FR" sz="2400" b="1" smtClean="0">
                        <a:latin typeface="Times New Roman"/>
                        <a:cs typeface="Times New Roman"/>
                        <a:sym typeface="Symbol" pitchFamily="18" charset="2"/>
                      </a:rPr>
                      <a:t> </a:t>
                    </a:r>
                    <a:r>
                      <a:rPr lang="fr-FR" sz="2400" b="1" u="sng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pour </a:t>
                    </a:r>
                    <a:r>
                      <a:rPr lang="fr-FR" sz="2400" b="1" u="sng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le réactif A :</a:t>
                    </a:r>
                  </a:p>
                </p:txBody>
              </p:sp>
              <p:grpSp>
                <p:nvGrpSpPr>
                  <p:cNvPr id="19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236" y="882"/>
                    <a:ext cx="5947" cy="1051"/>
                    <a:chOff x="213" y="1071"/>
                    <a:chExt cx="5396" cy="953"/>
                  </a:xfrm>
                </p:grpSpPr>
                <p:sp>
                  <p:nvSpPr>
                    <p:cNvPr id="20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576" y="1110"/>
                      <a:ext cx="1025" cy="78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 lIns="100761" tIns="50382" rIns="100761" bIns="50382">
                      <a:spAutoFit/>
                    </a:bodyPr>
                    <a:lstStyle/>
                    <a:p>
                      <a:pPr algn="ctr" defTabSz="914320"/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Nb mol A </a:t>
                      </a:r>
                      <a:r>
                        <a:rPr lang="fr-FR" sz="2000" b="1" dirty="0" smtClean="0">
                          <a:latin typeface="Times New Roman"/>
                          <a:cs typeface="Times New Roman"/>
                        </a:rPr>
                        <a:t>consommées</a:t>
                      </a:r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dans 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Symbol" pitchFamily="18" charset="2"/>
                        </a:rPr>
                        <a:t>V pendant </a:t>
                      </a:r>
                      <a:r>
                        <a:rPr lang="fr-FR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cs typeface="Times New Roman"/>
                          <a:sym typeface="Symbol" pitchFamily="18" charset="2"/>
                        </a:rPr>
                        <a:t>Δ</a:t>
                      </a:r>
                      <a:r>
                        <a:rPr lang="fr-FR" b="1" dirty="0" err="1" smtClean="0">
                          <a:latin typeface="Times New Roman"/>
                          <a:cs typeface="Times New Roman"/>
                          <a:sym typeface="Symbol" pitchFamily="18" charset="2"/>
                        </a:rPr>
                        <a:t>t</a:t>
                      </a:r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endParaRPr lang="fr-FR" b="1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p:txBody>
                </p:sp>
                <p:grpSp>
                  <p:nvGrpSpPr>
                    <p:cNvPr id="22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3" y="1071"/>
                      <a:ext cx="4168" cy="953"/>
                      <a:chOff x="213" y="1071"/>
                      <a:chExt cx="4168" cy="953"/>
                    </a:xfrm>
                  </p:grpSpPr>
                  <p:sp>
                    <p:nvSpPr>
                      <p:cNvPr id="24" name="Text Box 1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281" y="1434"/>
                        <a:ext cx="256" cy="33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lIns="100761" tIns="50382" rIns="100761" bIns="50382">
                        <a:spAutoFit/>
                      </a:bodyPr>
                      <a:lstStyle/>
                      <a:p>
                        <a:pPr defTabSz="914320"/>
                        <a:r>
                          <a:rPr lang="fr-FR" sz="2800" b="1" dirty="0">
                            <a:latin typeface="Times New Roman"/>
                            <a:cs typeface="Times New Roman"/>
                          </a:rPr>
                          <a:t>+</a:t>
                        </a:r>
                      </a:p>
                    </p:txBody>
                  </p:sp>
                  <p:sp>
                    <p:nvSpPr>
                      <p:cNvPr id="25" name="Text Box 1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537" y="1103"/>
                        <a:ext cx="844" cy="76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lIns="100761" tIns="50382" rIns="100761" bIns="50382">
                        <a:spAutoFit/>
                      </a:bodyPr>
                      <a:lstStyle/>
                      <a:p>
                        <a:pPr algn="ctr" defTabSz="914320"/>
                        <a:r>
                          <a:rPr lang="fr-FR" b="1" dirty="0">
                            <a:solidFill>
                              <a:schemeClr val="tx1"/>
                            </a:solidFill>
                            <a:latin typeface="Times New Roman"/>
                            <a:cs typeface="Times New Roman"/>
                          </a:rPr>
                          <a:t>Nb </a:t>
                        </a:r>
                        <a:r>
                          <a:rPr lang="fr-FR" b="1" dirty="0" smtClean="0">
                            <a:solidFill>
                              <a:schemeClr val="tx1"/>
                            </a:solidFill>
                            <a:latin typeface="Times New Roman"/>
                            <a:cs typeface="Times New Roman"/>
                          </a:rPr>
                          <a:t>mol A </a:t>
                        </a:r>
                        <a:r>
                          <a:rPr lang="fr-FR" b="1" dirty="0">
                            <a:solidFill>
                              <a:schemeClr val="tx1"/>
                            </a:solidFill>
                            <a:latin typeface="Times New Roman"/>
                            <a:cs typeface="Times New Roman"/>
                          </a:rPr>
                          <a:t>présentes dans </a:t>
                        </a:r>
                        <a:r>
                          <a:rPr lang="fr-FR" b="1" dirty="0">
                            <a:solidFill>
                              <a:schemeClr val="tx1"/>
                            </a:solidFill>
                            <a:latin typeface="Times New Roman"/>
                            <a:cs typeface="Times New Roman"/>
                            <a:sym typeface="Symbol" pitchFamily="18" charset="2"/>
                          </a:rPr>
                          <a:t>V à la fin de </a:t>
                        </a:r>
                        <a:r>
                          <a:rPr lang="fr-FR" b="1" dirty="0" err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Times New Roman"/>
                            <a:cs typeface="Times New Roman"/>
                            <a:sym typeface="Symbol" pitchFamily="18" charset="2"/>
                          </a:rPr>
                          <a:t>Δ</a:t>
                        </a:r>
                        <a:r>
                          <a:rPr lang="fr-FR" b="1" dirty="0" err="1" smtClean="0">
                            <a:latin typeface="Times New Roman"/>
                            <a:cs typeface="Times New Roman"/>
                            <a:sym typeface="Symbol" pitchFamily="18" charset="2"/>
                          </a:rPr>
                          <a:t>t</a:t>
                        </a:r>
                        <a:r>
                          <a:rPr lang="fr-FR" b="1" dirty="0" smtClean="0">
                            <a:solidFill>
                              <a:schemeClr val="tx1"/>
                            </a:solidFill>
                            <a:latin typeface="Times New Roman"/>
                            <a:cs typeface="Times New Roman"/>
                          </a:rPr>
                          <a:t> </a:t>
                        </a:r>
                        <a:endParaRPr lang="fr-FR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endParaRPr>
                      </a:p>
                    </p:txBody>
                  </p:sp>
                  <p:grpSp>
                    <p:nvGrpSpPr>
                      <p:cNvPr id="26" name="Group 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3" y="1071"/>
                        <a:ext cx="3032" cy="953"/>
                        <a:chOff x="213" y="1071"/>
                        <a:chExt cx="3032" cy="953"/>
                      </a:xfrm>
                    </p:grpSpPr>
                    <p:sp>
                      <p:nvSpPr>
                        <p:cNvPr id="28" name="Text Box 20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10" y="1434"/>
                          <a:ext cx="256" cy="33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lIns="100761" tIns="50382" rIns="100761" bIns="50382">
                          <a:spAutoFit/>
                        </a:bodyPr>
                        <a:lstStyle/>
                        <a:p>
                          <a:pPr defTabSz="914320"/>
                          <a:r>
                            <a:rPr lang="fr-FR" sz="2800" b="1" dirty="0">
                              <a:latin typeface="Times New Roman"/>
                              <a:cs typeface="Times New Roman"/>
                            </a:rPr>
                            <a:t>=</a:t>
                          </a:r>
                        </a:p>
                      </p:txBody>
                    </p:sp>
                    <p:sp>
                      <p:nvSpPr>
                        <p:cNvPr id="29" name="Text Box 2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350" y="1071"/>
                          <a:ext cx="815" cy="93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lIns="100761" tIns="50382" rIns="100761" bIns="50382">
                          <a:spAutoFit/>
                        </a:bodyPr>
                        <a:lstStyle/>
                        <a:p>
                          <a:pPr algn="ctr" defTabSz="914320"/>
                          <a:r>
                            <a:rPr lang="fr-FR" b="1" dirty="0">
                              <a:solidFill>
                                <a:schemeClr val="tx1"/>
                              </a:solidFill>
                              <a:latin typeface="Times New Roman"/>
                              <a:cs typeface="Times New Roman"/>
                            </a:rPr>
                            <a:t>Nb </a:t>
                          </a:r>
                          <a:r>
                            <a:rPr lang="fr-FR" b="1" dirty="0" smtClean="0">
                              <a:solidFill>
                                <a:schemeClr val="tx1"/>
                              </a:solidFill>
                              <a:latin typeface="Times New Roman"/>
                              <a:cs typeface="Times New Roman"/>
                            </a:rPr>
                            <a:t>mol </a:t>
                          </a:r>
                          <a:r>
                            <a:rPr lang="fr-FR" b="1" dirty="0">
                              <a:solidFill>
                                <a:schemeClr val="tx1"/>
                              </a:solidFill>
                              <a:latin typeface="Times New Roman"/>
                              <a:cs typeface="Times New Roman"/>
                            </a:rPr>
                            <a:t>A présentes dans </a:t>
                          </a:r>
                          <a:r>
                            <a:rPr lang="fr-FR" b="1" dirty="0">
                              <a:solidFill>
                                <a:schemeClr val="tx1"/>
                              </a:solidFill>
                              <a:latin typeface="Times New Roman"/>
                              <a:cs typeface="Times New Roman"/>
                              <a:sym typeface="Symbol" pitchFamily="18" charset="2"/>
                            </a:rPr>
                            <a:t>V au début de </a:t>
                          </a:r>
                          <a:r>
                            <a:rPr lang="fr-FR" b="1" dirty="0" err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Times New Roman"/>
                              <a:cs typeface="Times New Roman"/>
                              <a:sym typeface="Symbol" pitchFamily="18" charset="2"/>
                            </a:rPr>
                            <a:t>Δ</a:t>
                          </a:r>
                          <a:r>
                            <a:rPr lang="fr-FR" b="1" dirty="0" err="1">
                              <a:latin typeface="Times New Roman"/>
                              <a:cs typeface="Times New Roman"/>
                              <a:sym typeface="Symbol" pitchFamily="18" charset="2"/>
                            </a:rPr>
                            <a:t>t</a:t>
                          </a:r>
                          <a:endParaRPr lang="fr-FR" b="1" dirty="0">
                            <a:solidFill>
                              <a:schemeClr val="tx1"/>
                            </a:solidFill>
                            <a:latin typeface="Times New Roman"/>
                            <a:cs typeface="Times New Roman"/>
                          </a:endParaRPr>
                        </a:p>
                      </p:txBody>
                    </p:sp>
                    <p:sp>
                      <p:nvSpPr>
                        <p:cNvPr id="30" name="Text Box 2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73" y="1103"/>
                          <a:ext cx="772" cy="76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lIns="100761" tIns="50382" rIns="100761" bIns="50382">
                          <a:spAutoFit/>
                        </a:bodyPr>
                        <a:lstStyle/>
                        <a:p>
                          <a:pPr algn="ctr" defTabSz="914320"/>
                          <a:r>
                            <a:rPr lang="fr-FR" b="1" dirty="0">
                              <a:solidFill>
                                <a:schemeClr val="tx1"/>
                              </a:solidFill>
                              <a:latin typeface="Times New Roman"/>
                              <a:cs typeface="Times New Roman"/>
                            </a:rPr>
                            <a:t>Nb </a:t>
                          </a:r>
                          <a:r>
                            <a:rPr lang="fr-FR" b="1" dirty="0" smtClean="0">
                              <a:solidFill>
                                <a:schemeClr val="tx1"/>
                              </a:solidFill>
                              <a:latin typeface="Times New Roman"/>
                              <a:cs typeface="Times New Roman"/>
                            </a:rPr>
                            <a:t> mol </a:t>
                          </a:r>
                          <a:r>
                            <a:rPr lang="fr-FR" b="1" dirty="0">
                              <a:solidFill>
                                <a:schemeClr val="tx1"/>
                              </a:solidFill>
                              <a:latin typeface="Times New Roman"/>
                              <a:cs typeface="Times New Roman"/>
                            </a:rPr>
                            <a:t>A sortant de </a:t>
                          </a:r>
                          <a:r>
                            <a:rPr lang="fr-FR" b="1" dirty="0">
                              <a:solidFill>
                                <a:schemeClr val="tx1"/>
                              </a:solidFill>
                              <a:latin typeface="Times New Roman"/>
                              <a:cs typeface="Times New Roman"/>
                              <a:sym typeface="Symbol" pitchFamily="18" charset="2"/>
                            </a:rPr>
                            <a:t>V pendant </a:t>
                          </a:r>
                          <a:r>
                            <a:rPr lang="fr-FR" b="1" dirty="0" err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Times New Roman"/>
                              <a:cs typeface="Times New Roman"/>
                              <a:sym typeface="Symbol" pitchFamily="18" charset="2"/>
                            </a:rPr>
                            <a:t>Δ</a:t>
                          </a:r>
                          <a:r>
                            <a:rPr lang="fr-FR" b="1" dirty="0" err="1">
                              <a:latin typeface="Times New Roman"/>
                              <a:cs typeface="Times New Roman"/>
                              <a:sym typeface="Symbol" pitchFamily="18" charset="2"/>
                            </a:rPr>
                            <a:t>t</a:t>
                          </a:r>
                          <a:endParaRPr lang="fr-FR" b="1" dirty="0">
                            <a:solidFill>
                              <a:schemeClr val="tx1"/>
                            </a:solidFill>
                            <a:latin typeface="Times New Roman"/>
                            <a:cs typeface="Times New Roman"/>
                          </a:endParaRPr>
                        </a:p>
                      </p:txBody>
                    </p:sp>
                    <p:grpSp>
                      <p:nvGrpSpPr>
                        <p:cNvPr id="31" name="Group 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3" y="1071"/>
                          <a:ext cx="1951" cy="953"/>
                          <a:chOff x="213" y="1071"/>
                          <a:chExt cx="1951" cy="953"/>
                        </a:xfrm>
                      </p:grpSpPr>
                      <p:sp>
                        <p:nvSpPr>
                          <p:cNvPr id="32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3" y="1103"/>
                            <a:ext cx="816" cy="78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lIns="100761" tIns="50382" rIns="100761" bIns="50382">
                            <a:spAutoFit/>
                          </a:bodyPr>
                          <a:lstStyle/>
                          <a:p>
                            <a:pPr algn="ctr" defTabSz="914320"/>
                            <a:r>
                              <a:rPr lang="fr-FR" b="1" dirty="0">
                                <a:solidFill>
                                  <a:schemeClr val="tx1"/>
                                </a:solidFill>
                                <a:latin typeface="Times New Roman"/>
                                <a:cs typeface="Times New Roman"/>
                              </a:rPr>
                              <a:t>Nb </a:t>
                            </a:r>
                            <a:r>
                              <a:rPr lang="fr-FR" b="1" dirty="0" smtClean="0">
                                <a:solidFill>
                                  <a:schemeClr val="tx1"/>
                                </a:solidFill>
                                <a:latin typeface="Times New Roman"/>
                                <a:cs typeface="Times New Roman"/>
                              </a:rPr>
                              <a:t>mol A </a:t>
                            </a:r>
                            <a:r>
                              <a:rPr lang="fr-FR" b="1" dirty="0">
                                <a:solidFill>
                                  <a:schemeClr val="tx1"/>
                                </a:solidFill>
                                <a:latin typeface="Times New Roman"/>
                                <a:cs typeface="Times New Roman"/>
                              </a:rPr>
                              <a:t>entrant dans </a:t>
                            </a:r>
                            <a:r>
                              <a:rPr lang="fr-FR" b="1" dirty="0">
                                <a:solidFill>
                                  <a:schemeClr val="tx1"/>
                                </a:solidFill>
                                <a:latin typeface="Times New Roman"/>
                                <a:cs typeface="Times New Roman"/>
                                <a:sym typeface="Symbol" pitchFamily="18" charset="2"/>
                              </a:rPr>
                              <a:t>V pendant </a:t>
                            </a:r>
                            <a:r>
                              <a:rPr lang="fr-FR" b="1" dirty="0" err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Times New Roman"/>
                                <a:cs typeface="Times New Roman"/>
                                <a:sym typeface="Symbol" pitchFamily="18" charset="2"/>
                              </a:rPr>
                              <a:t>Δ</a:t>
                            </a:r>
                            <a:r>
                              <a:rPr lang="fr-FR" b="1" dirty="0" err="1" smtClean="0">
                                <a:solidFill>
                                  <a:schemeClr val="tx1"/>
                                </a:solidFill>
                                <a:latin typeface="Times New Roman"/>
                                <a:cs typeface="Times New Roman"/>
                                <a:sym typeface="Symbol" pitchFamily="18" charset="2"/>
                              </a:rPr>
                              <a:t>t</a:t>
                            </a:r>
                            <a:r>
                              <a:rPr lang="fr-FR" b="1" dirty="0" smtClean="0">
                                <a:solidFill>
                                  <a:schemeClr val="tx1"/>
                                </a:solidFill>
                                <a:latin typeface="Times New Roman"/>
                                <a:cs typeface="Times New Roman"/>
                              </a:rPr>
                              <a:t> </a:t>
                            </a:r>
                            <a:endParaRPr lang="fr-FR" b="1" dirty="0">
                              <a:solidFill>
                                <a:schemeClr val="tx1"/>
                              </a:solidFill>
                              <a:latin typeface="Times New Roman"/>
                              <a:cs typeface="Times New Roman"/>
                            </a:endParaRPr>
                          </a:p>
                        </p:txBody>
                      </p:sp>
                      <p:sp>
                        <p:nvSpPr>
                          <p:cNvPr id="34" name="Text Box 26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55" y="1418"/>
                            <a:ext cx="257" cy="33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lIns="100761" tIns="50382" rIns="100761" bIns="50382">
                            <a:spAutoFit/>
                          </a:bodyPr>
                          <a:lstStyle/>
                          <a:p>
                            <a:pPr defTabSz="914320"/>
                            <a:r>
                              <a:rPr lang="fr-FR" sz="2800" b="1" dirty="0">
                                <a:latin typeface="Times New Roman"/>
                                <a:cs typeface="Times New Roman"/>
                              </a:rPr>
                              <a:t>+</a:t>
                            </a:r>
                          </a:p>
                        </p:txBody>
                      </p:sp>
                      <p:sp>
                        <p:nvSpPr>
                          <p:cNvPr id="35" name="AutoShape 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349" y="1071"/>
                            <a:ext cx="815" cy="953"/>
                          </a:xfrm>
                          <a:prstGeom prst="bracketPair">
                            <a:avLst>
                              <a:gd name="adj" fmla="val 16667"/>
                            </a:avLst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fr-FR">
                              <a:latin typeface="Times New Roman"/>
                              <a:cs typeface="Times New Roman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7" name="AutoShap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73" y="1071"/>
                        <a:ext cx="772" cy="935"/>
                      </a:xfrm>
                      <a:prstGeom prst="bracketPair">
                        <a:avLst>
                          <a:gd name="adj" fmla="val 16667"/>
                        </a:avLst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fr-FR">
                          <a:latin typeface="Times New Roman"/>
                          <a:cs typeface="Times New Roman"/>
                        </a:endParaRPr>
                      </a:p>
                    </p:txBody>
                  </p:sp>
                </p:grpSp>
                <p:sp>
                  <p:nvSpPr>
                    <p:cNvPr id="23" name="AutoShap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73" y="1071"/>
                      <a:ext cx="936" cy="953"/>
                    </a:xfrm>
                    <a:prstGeom prst="bracketPair">
                      <a:avLst>
                        <a:gd name="adj" fmla="val 16667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fr-FR">
                        <a:latin typeface="Times New Roman"/>
                        <a:cs typeface="Times New Roman"/>
                      </a:endParaRPr>
                    </a:p>
                  </p:txBody>
                </p:sp>
              </p:grpSp>
            </p:grpSp>
          </p:grpSp>
          <p:sp>
            <p:nvSpPr>
              <p:cNvPr id="67" name="AutoShape 27"/>
              <p:cNvSpPr>
                <a:spLocks noChangeArrowheads="1"/>
              </p:cNvSpPr>
              <p:nvPr/>
            </p:nvSpPr>
            <p:spPr bwMode="auto">
              <a:xfrm>
                <a:off x="162136" y="2143951"/>
                <a:ext cx="1293562" cy="1513295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</p:grpSp>
      <p:sp>
        <p:nvSpPr>
          <p:cNvPr id="68" name="Text Box 17"/>
          <p:cNvSpPr txBox="1">
            <a:spLocks noChangeArrowheads="1"/>
          </p:cNvSpPr>
          <p:nvPr/>
        </p:nvSpPr>
        <p:spPr bwMode="auto">
          <a:xfrm>
            <a:off x="6825967" y="2767625"/>
            <a:ext cx="406321" cy="53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914320"/>
            <a:r>
              <a:rPr lang="fr-FR" sz="2800" b="1" dirty="0">
                <a:latin typeface="Times New Roman"/>
                <a:cs typeface="Times New Roman"/>
              </a:rPr>
              <a:t>+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6400" y="399919"/>
            <a:ext cx="812800" cy="812800"/>
          </a:xfrm>
          <a:prstGeom prst="rect">
            <a:avLst/>
          </a:prstGeom>
        </p:spPr>
      </p:pic>
      <p:pic>
        <p:nvPicPr>
          <p:cNvPr id="21" name="Son 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2334" y="1331151"/>
            <a:ext cx="812800" cy="812800"/>
          </a:xfrm>
          <a:prstGeom prst="rect">
            <a:avLst/>
          </a:prstGeom>
        </p:spPr>
      </p:pic>
      <p:pic>
        <p:nvPicPr>
          <p:cNvPr id="33" name="Son 3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19567" y="45332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1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846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2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57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39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0" y="6424833"/>
            <a:ext cx="2895600" cy="365125"/>
          </a:xfrm>
        </p:spPr>
        <p:txBody>
          <a:bodyPr/>
          <a:lstStyle/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3505200" y="6355858"/>
            <a:ext cx="2133600" cy="365125"/>
          </a:xfrm>
        </p:spPr>
        <p:txBody>
          <a:bodyPr/>
          <a:lstStyle/>
          <a:p>
            <a:fld id="{3003961B-5F9F-B649-BA1A-1B89E001FF89}" type="slidenum">
              <a:rPr lang="fr-FR" smtClean="0"/>
              <a:t>4</a:t>
            </a:fld>
            <a:endParaRPr lang="fr-FR"/>
          </a:p>
        </p:txBody>
      </p:sp>
      <p:sp>
        <p:nvSpPr>
          <p:cNvPr id="6" name="Text Box 48"/>
          <p:cNvSpPr txBox="1">
            <a:spLocks noChangeArrowheads="1"/>
          </p:cNvSpPr>
          <p:nvPr/>
        </p:nvSpPr>
        <p:spPr bwMode="auto">
          <a:xfrm>
            <a:off x="2412002" y="4362402"/>
            <a:ext cx="1293120" cy="36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7" rIns="91390" bIns="45697">
            <a:spAutoFit/>
          </a:bodyPr>
          <a:lstStyle/>
          <a:p>
            <a:pPr algn="ctr" defTabSz="914320"/>
            <a:endParaRPr lang="fr-FR" b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7" name="Group 88"/>
          <p:cNvGrpSpPr>
            <a:grpSpLocks/>
          </p:cNvGrpSpPr>
          <p:nvPr/>
        </p:nvGrpSpPr>
        <p:grpSpPr bwMode="auto">
          <a:xfrm>
            <a:off x="401715" y="1643316"/>
            <a:ext cx="5875202" cy="1341992"/>
            <a:chOff x="236" y="3282"/>
            <a:chExt cx="3379" cy="974"/>
          </a:xfrm>
        </p:grpSpPr>
        <p:grpSp>
          <p:nvGrpSpPr>
            <p:cNvPr id="8" name="Group 51"/>
            <p:cNvGrpSpPr>
              <a:grpSpLocks/>
            </p:cNvGrpSpPr>
            <p:nvPr/>
          </p:nvGrpSpPr>
          <p:grpSpPr bwMode="auto">
            <a:xfrm>
              <a:off x="236" y="3287"/>
              <a:ext cx="900" cy="967"/>
              <a:chOff x="340" y="2795"/>
              <a:chExt cx="816" cy="877"/>
            </a:xfrm>
          </p:grpSpPr>
          <p:sp>
            <p:nvSpPr>
              <p:cNvPr id="18" name="Text Box 52"/>
              <p:cNvSpPr txBox="1">
                <a:spLocks noChangeArrowheads="1"/>
              </p:cNvSpPr>
              <p:nvPr/>
            </p:nvSpPr>
            <p:spPr bwMode="auto">
              <a:xfrm>
                <a:off x="340" y="2795"/>
                <a:ext cx="816" cy="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00761" tIns="50382" rIns="100761" bIns="50382">
                <a:spAutoFit/>
              </a:bodyPr>
              <a:lstStyle/>
              <a:p>
                <a:pPr algn="ctr" defTabSz="914320"/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Débit mol. de A entrant dans </a:t>
                </a:r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  <a:sym typeface="Symbol" pitchFamily="18" charset="2"/>
                  </a:rPr>
                  <a:t>V</a:t>
                </a:r>
                <a:endParaRPr lang="fr-FR" sz="2000" b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9" name="AutoShape 53"/>
              <p:cNvSpPr>
                <a:spLocks noChangeArrowheads="1"/>
              </p:cNvSpPr>
              <p:nvPr/>
            </p:nvSpPr>
            <p:spPr bwMode="auto">
              <a:xfrm>
                <a:off x="340" y="2795"/>
                <a:ext cx="816" cy="817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 sz="2000" b="1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9" name="Group 54"/>
            <p:cNvGrpSpPr>
              <a:grpSpLocks/>
            </p:cNvGrpSpPr>
            <p:nvPr/>
          </p:nvGrpSpPr>
          <p:grpSpPr bwMode="auto">
            <a:xfrm>
              <a:off x="2451" y="3282"/>
              <a:ext cx="1164" cy="967"/>
              <a:chOff x="3390" y="2795"/>
              <a:chExt cx="1056" cy="879"/>
            </a:xfrm>
          </p:grpSpPr>
          <p:sp>
            <p:nvSpPr>
              <p:cNvPr id="16" name="Text Box 55"/>
              <p:cNvSpPr txBox="1">
                <a:spLocks noChangeArrowheads="1"/>
              </p:cNvSpPr>
              <p:nvPr/>
            </p:nvSpPr>
            <p:spPr bwMode="auto">
              <a:xfrm>
                <a:off x="3651" y="2795"/>
                <a:ext cx="795" cy="8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00761" tIns="50382" rIns="100761" bIns="50382">
                <a:spAutoFit/>
              </a:bodyPr>
              <a:lstStyle/>
              <a:p>
                <a:pPr algn="ctr" defTabSz="914320"/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Débit mol. de A consommé dans </a:t>
                </a:r>
                <a:r>
                  <a: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  <a:sym typeface="Symbol" pitchFamily="18" charset="2"/>
                  </a:rPr>
                  <a:t>V</a:t>
                </a:r>
                <a:endParaRPr lang="fr-FR" sz="2000" b="1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7" name="Text Box 56"/>
              <p:cNvSpPr txBox="1">
                <a:spLocks noChangeArrowheads="1"/>
              </p:cNvSpPr>
              <p:nvPr/>
            </p:nvSpPr>
            <p:spPr bwMode="auto">
              <a:xfrm>
                <a:off x="3390" y="3110"/>
                <a:ext cx="213" cy="3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defTabSz="914320"/>
                <a:r>
                  <a:rPr lang="fr-FR" sz="2800" b="1" dirty="0">
                    <a:latin typeface="Times New Roman"/>
                    <a:cs typeface="Times New Roman"/>
                  </a:rPr>
                  <a:t>+</a:t>
                </a:r>
              </a:p>
            </p:txBody>
          </p:sp>
        </p:grpSp>
        <p:grpSp>
          <p:nvGrpSpPr>
            <p:cNvPr id="10" name="Group 61"/>
            <p:cNvGrpSpPr>
              <a:grpSpLocks/>
            </p:cNvGrpSpPr>
            <p:nvPr/>
          </p:nvGrpSpPr>
          <p:grpSpPr bwMode="auto">
            <a:xfrm>
              <a:off x="1235" y="3289"/>
              <a:ext cx="1201" cy="967"/>
              <a:chOff x="1247" y="2795"/>
              <a:chExt cx="1090" cy="877"/>
            </a:xfrm>
          </p:grpSpPr>
          <p:sp>
            <p:nvSpPr>
              <p:cNvPr id="12" name="Text Box 62"/>
              <p:cNvSpPr txBox="1">
                <a:spLocks noChangeArrowheads="1"/>
              </p:cNvSpPr>
              <p:nvPr/>
            </p:nvSpPr>
            <p:spPr bwMode="auto">
              <a:xfrm>
                <a:off x="1247" y="3113"/>
                <a:ext cx="241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61" tIns="50382" rIns="100761" bIns="50382">
                <a:spAutoFit/>
              </a:bodyPr>
              <a:lstStyle/>
              <a:p>
                <a:pPr defTabSz="914320"/>
                <a:r>
                  <a:rPr lang="fr-FR" sz="2400" b="1" dirty="0">
                    <a:latin typeface="Times New Roman"/>
                    <a:cs typeface="Times New Roman"/>
                  </a:rPr>
                  <a:t>=</a:t>
                </a:r>
              </a:p>
            </p:txBody>
          </p:sp>
          <p:grpSp>
            <p:nvGrpSpPr>
              <p:cNvPr id="13" name="Group 63"/>
              <p:cNvGrpSpPr>
                <a:grpSpLocks/>
              </p:cNvGrpSpPr>
              <p:nvPr/>
            </p:nvGrpSpPr>
            <p:grpSpPr bwMode="auto">
              <a:xfrm>
                <a:off x="1565" y="2795"/>
                <a:ext cx="772" cy="877"/>
                <a:chOff x="2880" y="2795"/>
                <a:chExt cx="772" cy="1084"/>
              </a:xfrm>
            </p:grpSpPr>
            <p:sp>
              <p:nvSpPr>
                <p:cNvPr id="14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2880" y="2795"/>
                  <a:ext cx="772" cy="10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00761" tIns="50382" rIns="100761" bIns="50382">
                  <a:spAutoFit/>
                </a:bodyPr>
                <a:lstStyle/>
                <a:p>
                  <a:pPr algn="ctr" defTabSz="914320"/>
                  <a:r>
                    <a:rPr lang="fr-FR" sz="2000" b="1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Débit mol. de A sortant de </a:t>
                  </a:r>
                  <a:r>
                    <a:rPr lang="fr-FR" sz="2000" b="1" dirty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V</a:t>
                  </a:r>
                  <a:endParaRPr lang="fr-FR" sz="2000" b="1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5" name="AutoShape 65"/>
                <p:cNvSpPr>
                  <a:spLocks noChangeArrowheads="1"/>
                </p:cNvSpPr>
                <p:nvPr/>
              </p:nvSpPr>
              <p:spPr bwMode="auto">
                <a:xfrm>
                  <a:off x="2880" y="2795"/>
                  <a:ext cx="772" cy="953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 sz="2000" b="1">
                    <a:latin typeface="Times New Roman"/>
                    <a:cs typeface="Times New Roman"/>
                  </a:endParaRPr>
                </a:p>
              </p:txBody>
            </p:sp>
          </p:grpSp>
        </p:grpSp>
        <p:sp>
          <p:nvSpPr>
            <p:cNvPr id="11" name="AutoShape 66"/>
            <p:cNvSpPr>
              <a:spLocks noChangeArrowheads="1"/>
            </p:cNvSpPr>
            <p:nvPr/>
          </p:nvSpPr>
          <p:spPr bwMode="auto">
            <a:xfrm>
              <a:off x="2721" y="3288"/>
              <a:ext cx="875" cy="901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000" b="1">
                <a:latin typeface="Times New Roman"/>
                <a:cs typeface="Times New Roman"/>
              </a:endParaRPr>
            </a:p>
          </p:txBody>
        </p:sp>
      </p:grpSp>
      <p:sp>
        <p:nvSpPr>
          <p:cNvPr id="20" name="Text Box 89"/>
          <p:cNvSpPr txBox="1">
            <a:spLocks noChangeArrowheads="1"/>
          </p:cNvSpPr>
          <p:nvPr/>
        </p:nvSpPr>
        <p:spPr bwMode="auto">
          <a:xfrm>
            <a:off x="2562737" y="3670302"/>
            <a:ext cx="3647051" cy="70784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390" tIns="45697" rIns="91390" bIns="45697">
            <a:spAutoFit/>
          </a:bodyPr>
          <a:lstStyle/>
          <a:p>
            <a:pPr defTabSz="914320"/>
            <a:r>
              <a:rPr lang="fr-FR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40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40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fr-FR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= </a:t>
            </a:r>
            <a:r>
              <a:rPr lang="fr-FR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40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+ </a:t>
            </a:r>
            <a:r>
              <a:rPr lang="fr-FR" sz="4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fr-FR" sz="40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 V</a:t>
            </a: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237558" y="206986"/>
            <a:ext cx="4518212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Bilan matière RCPA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693681" y="5115420"/>
            <a:ext cx="5335517" cy="83099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latin typeface="Times New Roman"/>
                <a:cs typeface="Times New Roman"/>
              </a:rPr>
              <a:t>r</a:t>
            </a:r>
            <a:r>
              <a:rPr lang="fr-FR" sz="2400" b="1" baseline="-25000" dirty="0" err="1" smtClean="0">
                <a:latin typeface="Times New Roman"/>
                <a:cs typeface="Times New Roman"/>
              </a:rPr>
              <a:t>A</a:t>
            </a:r>
            <a:r>
              <a:rPr lang="fr-FR" sz="2400" b="1" dirty="0" smtClean="0">
                <a:latin typeface="Times New Roman"/>
                <a:cs typeface="Times New Roman"/>
              </a:rPr>
              <a:t> nb de moles de A consommées par unité de volume et unité de temps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775421" y="1584419"/>
            <a:ext cx="1977119" cy="132343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Bilan matière dans tout V et par unité de temps</a:t>
            </a:r>
            <a:endParaRPr lang="fr-FR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4462" y="362285"/>
            <a:ext cx="812800" cy="812800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9740" y="43252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9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396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0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167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Equation de performance du RCPA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5</a:t>
            </a:fld>
            <a:endParaRPr lang="fr-FR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9725" y="1032247"/>
            <a:ext cx="8655640" cy="249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0" tIns="45697" rIns="91390" bIns="45697">
            <a:spAutoFit/>
          </a:bodyPr>
          <a:lstStyle/>
          <a:p>
            <a:pPr defTabSz="914320"/>
            <a:r>
              <a:rPr lang="fr-FR" sz="2800" b="1" u="sng" dirty="0">
                <a:latin typeface="Times New Roman"/>
                <a:cs typeface="Times New Roman"/>
              </a:rPr>
              <a:t>Bilan matière :</a:t>
            </a:r>
          </a:p>
          <a:p>
            <a:pPr defTabSz="914320"/>
            <a:endParaRPr lang="fr-FR" sz="2800" b="1" dirty="0">
              <a:latin typeface="Times New Roman"/>
              <a:cs typeface="Times New Roman"/>
            </a:endParaRPr>
          </a:p>
          <a:p>
            <a:pPr defTabSz="914320"/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28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8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= 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28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+ </a:t>
            </a:r>
            <a:r>
              <a:rPr lang="fr-FR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fr-FR" sz="28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defTabSz="914320"/>
            <a:endParaRPr lang="fr-FR" sz="2400" b="1" dirty="0">
              <a:latin typeface="Times New Roman"/>
              <a:cs typeface="Times New Roman"/>
            </a:endParaRPr>
          </a:p>
          <a:p>
            <a:pPr defTabSz="914320"/>
            <a:r>
              <a:rPr lang="fr-FR" sz="2400" b="1" dirty="0" err="1">
                <a:latin typeface="Times New Roman"/>
                <a:cs typeface="Times New Roman"/>
              </a:rPr>
              <a:t>r</a:t>
            </a:r>
            <a:r>
              <a:rPr lang="fr-FR" sz="2400" b="1" baseline="-25000" dirty="0" err="1">
                <a:latin typeface="Times New Roman"/>
                <a:cs typeface="Times New Roman"/>
              </a:rPr>
              <a:t>A</a:t>
            </a:r>
            <a:r>
              <a:rPr lang="fr-FR" sz="2400" b="1" dirty="0">
                <a:latin typeface="Times New Roman"/>
                <a:cs typeface="Times New Roman"/>
              </a:rPr>
              <a:t> </a:t>
            </a:r>
            <a:r>
              <a:rPr lang="fr-FR" sz="2400" b="1" dirty="0" smtClean="0">
                <a:latin typeface="Times New Roman"/>
                <a:cs typeface="Times New Roman"/>
              </a:rPr>
              <a:t>= f (C</a:t>
            </a:r>
            <a:r>
              <a:rPr lang="fr-FR" sz="2400" b="1" baseline="-25000" dirty="0" smtClean="0">
                <a:latin typeface="Times New Roman"/>
                <a:cs typeface="Times New Roman"/>
              </a:rPr>
              <a:t>A</a:t>
            </a:r>
            <a:r>
              <a:rPr lang="fr-FR" sz="2400" b="1" dirty="0" smtClean="0">
                <a:latin typeface="Times New Roman"/>
                <a:cs typeface="Times New Roman"/>
              </a:rPr>
              <a:t>, C</a:t>
            </a:r>
            <a:r>
              <a:rPr lang="fr-FR" sz="2400" b="1" baseline="-25000" dirty="0" smtClean="0">
                <a:latin typeface="Times New Roman"/>
                <a:cs typeface="Times New Roman"/>
              </a:rPr>
              <a:t>B</a:t>
            </a:r>
            <a:r>
              <a:rPr lang="fr-FR" sz="2400" b="1" dirty="0" smtClean="0">
                <a:latin typeface="Times New Roman"/>
                <a:cs typeface="Times New Roman"/>
              </a:rPr>
              <a:t>, C</a:t>
            </a:r>
            <a:r>
              <a:rPr lang="fr-FR" sz="2400" b="1" baseline="-25000" dirty="0" smtClean="0">
                <a:latin typeface="Times New Roman"/>
                <a:cs typeface="Times New Roman"/>
              </a:rPr>
              <a:t>P</a:t>
            </a:r>
            <a:r>
              <a:rPr lang="fr-FR" sz="2400" b="1" dirty="0" smtClean="0">
                <a:latin typeface="Times New Roman"/>
                <a:cs typeface="Times New Roman"/>
              </a:rPr>
              <a:t>, </a:t>
            </a:r>
            <a:r>
              <a:rPr lang="fr-FR" sz="2400" b="1" dirty="0" err="1" smtClean="0">
                <a:latin typeface="Times New Roman"/>
                <a:cs typeface="Times New Roman"/>
              </a:rPr>
              <a:t>T</a:t>
            </a:r>
            <a:r>
              <a:rPr lang="fr-FR" sz="2400" b="1" dirty="0" smtClean="0">
                <a:latin typeface="Times New Roman"/>
                <a:cs typeface="Times New Roman"/>
              </a:rPr>
              <a:t>)</a:t>
            </a:r>
          </a:p>
          <a:p>
            <a:pPr defTabSz="914320"/>
            <a:r>
              <a:rPr lang="fr-FR" sz="2400" b="1" dirty="0" smtClean="0">
                <a:latin typeface="Times New Roman"/>
                <a:cs typeface="Times New Roman"/>
              </a:rPr>
              <a:t>vitesse </a:t>
            </a:r>
            <a:r>
              <a:rPr lang="fr-FR" sz="2400" b="1" dirty="0">
                <a:latin typeface="Times New Roman"/>
                <a:cs typeface="Times New Roman"/>
              </a:rPr>
              <a:t>avec les concentrations dans le réacteur (donc de sortie)</a:t>
            </a:r>
            <a:r>
              <a:rPr lang="fr-FR" sz="2400" b="1" baseline="-30000" dirty="0">
                <a:latin typeface="Times New Roman"/>
                <a:cs typeface="Times New Roman"/>
              </a:rPr>
              <a:t> </a:t>
            </a:r>
            <a:endParaRPr lang="fr-FR" sz="2400" b="1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89725" y="3773591"/>
            <a:ext cx="873829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q</a:t>
            </a:r>
            <a:r>
              <a:rPr lang="fr-FR" sz="28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C</a:t>
            </a:r>
            <a:r>
              <a:rPr lang="fr-FR" sz="28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8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= q C</a:t>
            </a:r>
            <a:r>
              <a:rPr lang="fr-FR" sz="28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+ </a:t>
            </a:r>
            <a:r>
              <a:rPr lang="fr-FR" sz="2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V</a:t>
            </a:r>
          </a:p>
          <a:p>
            <a:endParaRPr lang="fr-FR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20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q</a:t>
            </a:r>
            <a:r>
              <a:rPr lang="fr-FR" sz="2000" b="1" baseline="-25000" dirty="0" smtClean="0">
                <a:solidFill>
                  <a:srgbClr val="0D0D0D"/>
                </a:solidFill>
                <a:latin typeface="Times New Roman"/>
                <a:cs typeface="Times New Roman"/>
              </a:rPr>
              <a:t>0</a:t>
            </a:r>
            <a:r>
              <a:rPr lang="fr-FR" sz="20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: débit volumique d’alimentation (volume/temps)</a:t>
            </a:r>
          </a:p>
          <a:p>
            <a:r>
              <a:rPr lang="fr-FR" sz="20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q: débit volumique de sortie (volume/temps)</a:t>
            </a:r>
          </a:p>
          <a:p>
            <a:r>
              <a:rPr lang="fr-FR" sz="20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C</a:t>
            </a:r>
            <a:r>
              <a:rPr lang="fr-FR" sz="2000" b="1" baseline="-25000" dirty="0" smtClean="0">
                <a:solidFill>
                  <a:srgbClr val="0D0D0D"/>
                </a:solidFill>
                <a:latin typeface="Times New Roman"/>
                <a:cs typeface="Times New Roman"/>
              </a:rPr>
              <a:t>A</a:t>
            </a:r>
            <a:r>
              <a:rPr lang="fr-FR" sz="2000" b="1" baseline="30000" dirty="0" smtClean="0">
                <a:solidFill>
                  <a:srgbClr val="0D0D0D"/>
                </a:solidFill>
                <a:latin typeface="Times New Roman"/>
                <a:cs typeface="Times New Roman"/>
              </a:rPr>
              <a:t>0</a:t>
            </a:r>
            <a:r>
              <a:rPr lang="fr-FR" sz="20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 concentration de A dans l’alimentation (mol/volume)</a:t>
            </a:r>
          </a:p>
          <a:p>
            <a:r>
              <a:rPr lang="fr-FR" sz="20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C</a:t>
            </a:r>
            <a:r>
              <a:rPr lang="fr-FR" sz="2000" b="1" baseline="-25000" dirty="0" smtClean="0">
                <a:solidFill>
                  <a:srgbClr val="0D0D0D"/>
                </a:solidFill>
                <a:latin typeface="Times New Roman"/>
                <a:cs typeface="Times New Roman"/>
              </a:rPr>
              <a:t>A</a:t>
            </a:r>
            <a:r>
              <a:rPr lang="fr-FR" sz="20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: concentration de A dans le réacteur et dans le débit de sortie (mol/volume)</a:t>
            </a:r>
          </a:p>
          <a:p>
            <a:endParaRPr lang="fr-FR" sz="2400" b="1" dirty="0">
              <a:solidFill>
                <a:srgbClr val="0D0D0D"/>
              </a:solidFill>
              <a:latin typeface="Times New Roman"/>
              <a:cs typeface="Times New Roman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2565" y="625847"/>
            <a:ext cx="812800" cy="812800"/>
          </a:xfrm>
          <a:prstGeom prst="rect">
            <a:avLst/>
          </a:prstGeom>
        </p:spPr>
      </p:pic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6165" y="40653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498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19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44822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Temps de passage dans le réacteur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6</a:t>
            </a:fld>
            <a:endParaRPr lang="fr-FR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923676"/>
              </p:ext>
            </p:extLst>
          </p:nvPr>
        </p:nvGraphicFramePr>
        <p:xfrm>
          <a:off x="1494926" y="2449903"/>
          <a:ext cx="5467427" cy="1405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…quation" r:id="rId5" imgW="2171700" imgH="520700" progId="Equation.3">
                  <p:embed/>
                </p:oleObj>
              </mc:Choice>
              <mc:Fallback>
                <p:oleObj name="…quation" r:id="rId5" imgW="21717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4926" y="2449903"/>
                        <a:ext cx="5467427" cy="1405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4000" y="4800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5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77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Calcul du volume et du temps de passage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7</a:t>
            </a:fld>
            <a:endParaRPr lang="fr-FR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1183549"/>
            <a:ext cx="7707464" cy="132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90" tIns="45697" rIns="91390" bIns="45697" anchor="ctr">
            <a:spAutoFit/>
          </a:bodyPr>
          <a:lstStyle/>
          <a:p>
            <a:pPr defTabSz="914320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fr-F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vec 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le taux de conversion </a:t>
            </a:r>
            <a:r>
              <a:rPr lang="el-G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χ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 à la sortie:   </a:t>
            </a:r>
          </a:p>
          <a:p>
            <a:pPr defTabSz="914320"/>
            <a:endParaRPr lang="fr-FR" sz="24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defTabSz="914320"/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2400" b="1" baseline="-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= 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2400" b="1" baseline="-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4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(1- </a:t>
            </a:r>
            <a:r>
              <a:rPr lang="el-G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χ</a:t>
            </a:r>
            <a:r>
              <a:rPr lang="fr-F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)   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			</a:t>
            </a:r>
            <a:r>
              <a:rPr lang="fr-FR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3200" b="1" baseline="-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32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fr-FR" sz="3200" b="1" baseline="-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l-G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χ </a:t>
            </a:r>
            <a:r>
              <a:rPr lang="fr-FR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= </a:t>
            </a:r>
            <a:r>
              <a:rPr lang="fr-FR" sz="3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fr-FR" sz="32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 V</a:t>
            </a:r>
            <a:endParaRPr lang="fr-CA" sz="32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7200" y="2884815"/>
            <a:ext cx="7826940" cy="2000548"/>
          </a:xfrm>
          <a:prstGeom prst="rect">
            <a:avLst/>
          </a:prstGeom>
          <a:noFill/>
          <a:ln w="38100" cmpd="sng">
            <a:solidFill>
              <a:srgbClr val="0D0D0D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S’il y a peu de changement de volume entre l’entrée et la sortie: q = q</a:t>
            </a:r>
            <a:r>
              <a:rPr lang="fr-FR" sz="20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</a:p>
          <a:p>
            <a:pPr marL="342900" indent="-342900">
              <a:buFont typeface="Arial"/>
              <a:buChar char="•"/>
            </a:pPr>
            <a:r>
              <a:rPr lang="fr-FR" sz="2000" b="1" dirty="0" smtClean="0">
                <a:latin typeface="Times New Roman"/>
                <a:cs typeface="Times New Roman"/>
              </a:rPr>
              <a:t>Majoritairement le cas pour les liquides et les solides</a:t>
            </a:r>
          </a:p>
          <a:p>
            <a:pPr marL="342900" indent="-342900">
              <a:buFont typeface="Arial"/>
              <a:buChar char="•"/>
            </a:pPr>
            <a:r>
              <a:rPr lang="fr-FR" sz="2000" b="1" dirty="0" smtClean="0">
                <a:latin typeface="Times New Roman"/>
                <a:cs typeface="Times New Roman"/>
              </a:rPr>
              <a:t>RCPA non appliqué pour les gaz</a:t>
            </a:r>
          </a:p>
          <a:p>
            <a:endParaRPr lang="fr-FR" sz="2000" b="1" dirty="0">
              <a:latin typeface="Times New Roman"/>
              <a:cs typeface="Times New Roman"/>
            </a:endParaRPr>
          </a:p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q C</a:t>
            </a:r>
            <a:r>
              <a:rPr lang="fr-FR" sz="2400" b="1" baseline="-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4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fr-FR" sz="2400" b="1" baseline="-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χ 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=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fr-FR" sz="24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V </a:t>
            </a:r>
            <a:r>
              <a:rPr lang="fr-F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avec </a:t>
            </a:r>
            <a:r>
              <a:rPr lang="fr-FR" sz="2400" b="1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r</a:t>
            </a:r>
            <a:r>
              <a:rPr lang="fr-FR" sz="2400" b="1" baseline="-25000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A</a:t>
            </a:r>
            <a:r>
              <a:rPr lang="fr-F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= f(C</a:t>
            </a:r>
            <a:r>
              <a:rPr lang="fr-FR" sz="2400" b="1" baseline="-25000" dirty="0" smtClean="0">
                <a:solidFill>
                  <a:srgbClr val="0D0D0D"/>
                </a:solidFill>
                <a:latin typeface="Times New Roman"/>
                <a:cs typeface="Times New Roman"/>
              </a:rPr>
              <a:t>A</a:t>
            </a:r>
            <a:r>
              <a:rPr lang="fr-FR" sz="2400" b="1" baseline="30000" dirty="0" smtClean="0">
                <a:solidFill>
                  <a:srgbClr val="0D0D0D"/>
                </a:solidFill>
                <a:latin typeface="Times New Roman"/>
                <a:cs typeface="Times New Roman"/>
              </a:rPr>
              <a:t>0</a:t>
            </a:r>
            <a:r>
              <a:rPr lang="fr-F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, C</a:t>
            </a:r>
            <a:r>
              <a:rPr lang="fr-FR" sz="2400" b="1" baseline="-25000" dirty="0" smtClean="0">
                <a:solidFill>
                  <a:srgbClr val="0D0D0D"/>
                </a:solidFill>
                <a:latin typeface="Times New Roman"/>
                <a:cs typeface="Times New Roman"/>
              </a:rPr>
              <a:t>B</a:t>
            </a:r>
            <a:r>
              <a:rPr lang="fr-FR" sz="2400" b="1" baseline="30000" dirty="0" smtClean="0">
                <a:solidFill>
                  <a:srgbClr val="0D0D0D"/>
                </a:solidFill>
                <a:latin typeface="Times New Roman"/>
                <a:cs typeface="Times New Roman"/>
              </a:rPr>
              <a:t>0</a:t>
            </a:r>
            <a:r>
              <a:rPr lang="fr-F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, C</a:t>
            </a:r>
            <a:r>
              <a:rPr lang="fr-FR" sz="2400" b="1" baseline="-25000" dirty="0" smtClean="0">
                <a:solidFill>
                  <a:srgbClr val="0D0D0D"/>
                </a:solidFill>
                <a:latin typeface="Times New Roman"/>
                <a:cs typeface="Times New Roman"/>
              </a:rPr>
              <a:t>P</a:t>
            </a:r>
            <a:r>
              <a:rPr lang="fr-FR" sz="2400" b="1" baseline="30000" dirty="0" smtClean="0">
                <a:solidFill>
                  <a:srgbClr val="0D0D0D"/>
                </a:solidFill>
                <a:latin typeface="Times New Roman"/>
                <a:cs typeface="Times New Roman"/>
              </a:rPr>
              <a:t>0</a:t>
            </a:r>
            <a:r>
              <a:rPr lang="fr-F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, </a:t>
            </a:r>
            <a:r>
              <a:rPr lang="el-G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χ</a:t>
            </a:r>
            <a:r>
              <a:rPr lang="fr-F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, </a:t>
            </a:r>
            <a:r>
              <a:rPr lang="fr-FR" sz="2400" b="1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T</a:t>
            </a:r>
            <a:r>
              <a:rPr lang="fr-FR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)</a:t>
            </a:r>
            <a:endParaRPr lang="fr-CA" sz="24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20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		</a:t>
            </a:r>
            <a:endParaRPr lang="fr-CA" sz="2000" b="1" dirty="0" smtClean="0">
              <a:solidFill>
                <a:srgbClr val="0D0D0D"/>
              </a:solidFill>
              <a:latin typeface="Times New Roman"/>
              <a:cs typeface="Times New Roman"/>
            </a:endParaRPr>
          </a:p>
        </p:txBody>
      </p:sp>
      <p:sp>
        <p:nvSpPr>
          <p:cNvPr id="13" name="Flèche vers la droite 12"/>
          <p:cNvSpPr/>
          <p:nvPr/>
        </p:nvSpPr>
        <p:spPr>
          <a:xfrm>
            <a:off x="2895600" y="5200064"/>
            <a:ext cx="1951546" cy="820946"/>
          </a:xfrm>
          <a:prstGeom prst="rightArrow">
            <a:avLst/>
          </a:prstGeom>
          <a:noFill/>
          <a:ln w="381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856075" y="5215554"/>
            <a:ext cx="1346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χ </a:t>
            </a:r>
            <a:r>
              <a:rPr lang="fr-F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fixé</a:t>
            </a:r>
            <a:endParaRPr lang="fr-CA" sz="3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endParaRPr lang="fr-FR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804239" y="5193139"/>
            <a:ext cx="14372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V et </a:t>
            </a:r>
            <a:r>
              <a:rPr lang="fr-FR" sz="4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τ</a:t>
            </a:r>
            <a:endParaRPr lang="fr-CA" sz="40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fr-FR" sz="4000" dirty="0"/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8264" y="1054100"/>
            <a:ext cx="812800" cy="812800"/>
          </a:xfrm>
          <a:prstGeom prst="rect">
            <a:avLst/>
          </a:prstGeom>
        </p:spPr>
      </p:pic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0400" y="4072563"/>
            <a:ext cx="812800" cy="812800"/>
          </a:xfrm>
          <a:prstGeom prst="rect">
            <a:avLst/>
          </a:prstGeom>
        </p:spPr>
      </p:pic>
      <p:pic>
        <p:nvPicPr>
          <p:cNvPr id="10" name="Son 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5854" y="51931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6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523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23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556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6056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3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3" grpId="0" animBg="1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1153" y="87609"/>
            <a:ext cx="5244837" cy="1143000"/>
          </a:xfrm>
        </p:spPr>
        <p:txBody>
          <a:bodyPr>
            <a:normAutofit fontScale="90000"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Exemple : A + 2 B </a:t>
            </a:r>
            <a:r>
              <a:rPr lang="fr-FR" sz="3200" dirty="0">
                <a:solidFill>
                  <a:srgbClr val="FF0000"/>
                </a:solidFill>
                <a:sym typeface="Symbol" pitchFamily="18" charset="2"/>
              </a:rPr>
              <a:t> </a:t>
            </a:r>
            <a:r>
              <a:rPr lang="fr-FR" sz="3200" dirty="0" smtClean="0">
                <a:solidFill>
                  <a:srgbClr val="FF0000"/>
                </a:solidFill>
                <a:sym typeface="Symbol" pitchFamily="18" charset="2"/>
              </a:rPr>
              <a:t>P   </a:t>
            </a:r>
            <a:br>
              <a:rPr lang="fr-FR" sz="3200" dirty="0" smtClean="0">
                <a:solidFill>
                  <a:srgbClr val="FF0000"/>
                </a:solidFill>
                <a:sym typeface="Symbol" pitchFamily="18" charset="2"/>
              </a:rPr>
            </a:br>
            <a:r>
              <a:rPr lang="fr-FR" sz="2700" dirty="0" smtClean="0">
                <a:solidFill>
                  <a:srgbClr val="FF0000"/>
                </a:solidFill>
                <a:sym typeface="Symbol" pitchFamily="18" charset="2"/>
              </a:rPr>
              <a:t>réaction </a:t>
            </a:r>
            <a:r>
              <a:rPr lang="fr-FR" sz="2700" dirty="0">
                <a:solidFill>
                  <a:srgbClr val="FF0000"/>
                </a:solidFill>
                <a:sym typeface="Symbol" pitchFamily="18" charset="2"/>
              </a:rPr>
              <a:t>en phase </a:t>
            </a:r>
            <a:r>
              <a:rPr lang="fr-FR" sz="2700" dirty="0" smtClean="0">
                <a:solidFill>
                  <a:srgbClr val="FF0000"/>
                </a:solidFill>
                <a:sym typeface="Symbol" pitchFamily="18" charset="2"/>
              </a:rPr>
              <a:t>liquide avec inerte I (eau, solvant)</a:t>
            </a:r>
            <a:endParaRPr lang="fr-FR" sz="27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8</a:t>
            </a:fld>
            <a:endParaRPr lang="fr-FR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66085" y="549591"/>
            <a:ext cx="3300863" cy="523202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914320"/>
            <a:r>
              <a:rPr lang="fr-FR" sz="28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fr-FR" sz="28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= k C</a:t>
            </a:r>
            <a:r>
              <a:rPr lang="fr-FR" sz="2800" b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C</a:t>
            </a:r>
            <a:r>
              <a:rPr lang="fr-FR" sz="2800" b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fr-FR" sz="2800" b="1" baseline="30000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rPr>
              <a:t>2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– k’ C</a:t>
            </a:r>
            <a:r>
              <a:rPr lang="fr-FR" sz="2800" b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endParaRPr lang="fr-FR" sz="2800" b="1" baseline="30000" dirty="0">
              <a:solidFill>
                <a:srgbClr val="FF0000"/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697411" y="3117994"/>
            <a:ext cx="4184368" cy="1938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914320"/>
            <a:r>
              <a:rPr lang="fr-FR" sz="2400" b="1" u="sng" dirty="0" err="1">
                <a:solidFill>
                  <a:schemeClr val="tx1"/>
                </a:solidFill>
                <a:latin typeface="Times New Roman"/>
                <a:cs typeface="Times New Roman"/>
              </a:rPr>
              <a:t>Stoechiométrie</a:t>
            </a:r>
            <a:r>
              <a:rPr lang="fr-FR" sz="2400" b="1" u="sng" dirty="0">
                <a:solidFill>
                  <a:schemeClr val="tx1"/>
                </a:solidFill>
                <a:latin typeface="Times New Roman"/>
                <a:cs typeface="Times New Roman"/>
              </a:rPr>
              <a:t> de la réaction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:</a:t>
            </a:r>
          </a:p>
          <a:p>
            <a:pPr defTabSz="914320"/>
            <a:r>
              <a:rPr lang="fr-FR" sz="2400" b="1" dirty="0">
                <a:latin typeface="Times New Roman"/>
                <a:cs typeface="Times New Roman"/>
              </a:rPr>
              <a:t>N</a:t>
            </a:r>
            <a:r>
              <a:rPr lang="fr-FR" sz="24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=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fr-FR" sz="24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400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(1 - </a:t>
            </a:r>
            <a:r>
              <a:rPr lang="fr-FR" sz="2400" b="1" baseline="-30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l-GR" sz="2400" b="1" dirty="0">
                <a:solidFill>
                  <a:srgbClr val="0D0D0D"/>
                </a:solidFill>
                <a:latin typeface="Times New Roman"/>
                <a:cs typeface="Times New Roman"/>
              </a:rPr>
              <a:t>χ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) </a:t>
            </a:r>
            <a:endParaRPr lang="fr-FR" sz="24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defTabSz="914320"/>
            <a:r>
              <a:rPr lang="fr-FR" sz="2400" b="1" dirty="0">
                <a:latin typeface="Times New Roman"/>
                <a:cs typeface="Times New Roman"/>
              </a:rPr>
              <a:t>N</a:t>
            </a:r>
            <a:r>
              <a:rPr lang="fr-FR" sz="24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B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=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fr-FR" sz="24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B</a:t>
            </a:r>
            <a:r>
              <a:rPr lang="fr-FR" sz="2400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– 2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fr-FR" sz="24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400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l-GR" sz="2400" b="1" dirty="0">
                <a:solidFill>
                  <a:srgbClr val="0D0D0D"/>
                </a:solidFill>
                <a:latin typeface="Times New Roman"/>
                <a:cs typeface="Times New Roman"/>
              </a:rPr>
              <a:t>χ </a:t>
            </a:r>
            <a:endParaRPr lang="fr-FR" sz="24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defTabSz="914320"/>
            <a:r>
              <a:rPr lang="fr-FR" sz="2400" b="1" dirty="0">
                <a:latin typeface="Times New Roman"/>
                <a:cs typeface="Times New Roman"/>
              </a:rPr>
              <a:t>N</a:t>
            </a:r>
            <a:r>
              <a:rPr lang="fr-FR" sz="24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= </a:t>
            </a:r>
            <a:r>
              <a:rPr lang="fr-FR" sz="2400" b="1" dirty="0" smtClean="0">
                <a:latin typeface="Times New Roman"/>
                <a:cs typeface="Times New Roman"/>
              </a:rPr>
              <a:t>N</a:t>
            </a:r>
            <a:r>
              <a:rPr lang="fr-FR" sz="2400" b="1" baseline="-25000" dirty="0" smtClean="0">
                <a:latin typeface="Times New Roman"/>
                <a:cs typeface="Times New Roman"/>
              </a:rPr>
              <a:t>P</a:t>
            </a:r>
            <a:r>
              <a:rPr lang="fr-FR" sz="2400" b="1" baseline="30000" dirty="0" smtClean="0">
                <a:latin typeface="Times New Roman"/>
                <a:cs typeface="Times New Roman"/>
              </a:rPr>
              <a:t>0</a:t>
            </a:r>
            <a:r>
              <a:rPr lang="fr-FR" sz="2400" b="1" dirty="0" smtClean="0">
                <a:latin typeface="Times New Roman"/>
                <a:cs typeface="Times New Roman"/>
              </a:rPr>
              <a:t> + N</a:t>
            </a:r>
            <a:r>
              <a:rPr lang="fr-FR" sz="24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400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l-GR" sz="2400" b="1" dirty="0">
                <a:solidFill>
                  <a:srgbClr val="0D0D0D"/>
                </a:solidFill>
                <a:latin typeface="Times New Roman"/>
                <a:cs typeface="Times New Roman"/>
              </a:rPr>
              <a:t>χ </a:t>
            </a:r>
            <a:endParaRPr lang="fr-FR" sz="2400" b="1" dirty="0" smtClean="0">
              <a:solidFill>
                <a:srgbClr val="0D0D0D"/>
              </a:solidFill>
              <a:latin typeface="Times New Roman"/>
              <a:cs typeface="Times New Roman"/>
            </a:endParaRPr>
          </a:p>
          <a:p>
            <a:pPr defTabSz="914320"/>
            <a:r>
              <a:rPr lang="fr-FR" sz="2400" b="1" dirty="0" smtClean="0">
                <a:latin typeface="Times New Roman"/>
                <a:cs typeface="Times New Roman"/>
              </a:rPr>
              <a:t>N</a:t>
            </a:r>
            <a:r>
              <a:rPr lang="fr-FR" sz="24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I </a:t>
            </a:r>
            <a:r>
              <a:rPr lang="fr-FR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=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fr-FR" sz="24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I</a:t>
            </a:r>
            <a:r>
              <a:rPr lang="fr-FR" sz="2400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endParaRPr lang="fr-FR" sz="24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pSp>
        <p:nvGrpSpPr>
          <p:cNvPr id="23" name="Grouper 22"/>
          <p:cNvGrpSpPr/>
          <p:nvPr/>
        </p:nvGrpSpPr>
        <p:grpSpPr>
          <a:xfrm>
            <a:off x="-185856" y="1389971"/>
            <a:ext cx="4794848" cy="2430975"/>
            <a:chOff x="0" y="1389971"/>
            <a:chExt cx="4794848" cy="2430975"/>
          </a:xfrm>
        </p:grpSpPr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718562" y="1389971"/>
              <a:ext cx="3309120" cy="2430975"/>
              <a:chOff x="1004" y="431"/>
              <a:chExt cx="2298" cy="1688"/>
            </a:xfrm>
          </p:grpSpPr>
          <p:grpSp>
            <p:nvGrpSpPr>
              <p:cNvPr id="11" name="Group 13"/>
              <p:cNvGrpSpPr>
                <a:grpSpLocks/>
              </p:cNvGrpSpPr>
              <p:nvPr/>
            </p:nvGrpSpPr>
            <p:grpSpPr bwMode="auto">
              <a:xfrm>
                <a:off x="1653" y="431"/>
                <a:ext cx="1000" cy="1688"/>
                <a:chOff x="1111" y="1626"/>
                <a:chExt cx="907" cy="1532"/>
              </a:xfrm>
            </p:grpSpPr>
            <p:sp>
              <p:nvSpPr>
                <p:cNvPr id="14" name="Rectangle 14"/>
                <p:cNvSpPr>
                  <a:spLocks noChangeArrowheads="1"/>
                </p:cNvSpPr>
                <p:nvPr/>
              </p:nvSpPr>
              <p:spPr bwMode="auto">
                <a:xfrm>
                  <a:off x="1111" y="1888"/>
                  <a:ext cx="907" cy="1270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5" name="Line 15"/>
                <p:cNvSpPr>
                  <a:spLocks noChangeShapeType="1"/>
                </p:cNvSpPr>
                <p:nvPr/>
              </p:nvSpPr>
              <p:spPr bwMode="auto">
                <a:xfrm>
                  <a:off x="1565" y="1626"/>
                  <a:ext cx="0" cy="1089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6" name="Group 16"/>
                <p:cNvGrpSpPr>
                  <a:grpSpLocks/>
                </p:cNvGrpSpPr>
                <p:nvPr/>
              </p:nvGrpSpPr>
              <p:grpSpPr bwMode="auto">
                <a:xfrm>
                  <a:off x="1297" y="2614"/>
                  <a:ext cx="522" cy="229"/>
                  <a:chOff x="2290" y="2906"/>
                  <a:chExt cx="522" cy="229"/>
                </a:xfrm>
              </p:grpSpPr>
              <p:sp>
                <p:nvSpPr>
                  <p:cNvPr id="17" name="AutoShape 17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2562" y="2886"/>
                    <a:ext cx="227" cy="272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18" name="AutoShape 18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312" y="2884"/>
                    <a:ext cx="227" cy="272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12" name="Line 19"/>
              <p:cNvSpPr>
                <a:spLocks noChangeShapeType="1"/>
              </p:cNvSpPr>
              <p:nvPr/>
            </p:nvSpPr>
            <p:spPr bwMode="auto">
              <a:xfrm>
                <a:off x="2653" y="1419"/>
                <a:ext cx="649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Line 20"/>
              <p:cNvSpPr>
                <a:spLocks noChangeShapeType="1"/>
              </p:cNvSpPr>
              <p:nvPr/>
            </p:nvSpPr>
            <p:spPr bwMode="auto">
              <a:xfrm>
                <a:off x="1004" y="1419"/>
                <a:ext cx="649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0" y="1873342"/>
              <a:ext cx="1698030" cy="1384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390" tIns="45697" rIns="91390" bIns="45697">
              <a:spAutoFit/>
            </a:bodyPr>
            <a:lstStyle/>
            <a:p>
              <a:pPr algn="ctr" defTabSz="914320">
                <a:spcBef>
                  <a:spcPct val="50000"/>
                </a:spcBef>
              </a:pPr>
              <a:r>
                <a:rPr lang="fr-F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400" b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, </a:t>
              </a:r>
              <a:r>
                <a:rPr lang="fr-FR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400" b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, </a:t>
              </a:r>
              <a:r>
                <a:rPr lang="fr-FR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400" b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, N</a:t>
              </a:r>
              <a:r>
                <a:rPr lang="fr-FR" sz="24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I</a:t>
              </a:r>
              <a:r>
                <a:rPr lang="fr-FR" sz="2400" b="1" baseline="30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0</a:t>
              </a:r>
              <a:endPara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endParaRPr>
            </a:p>
            <a:p>
              <a:pPr algn="ctr" defTabSz="914320">
                <a:spcBef>
                  <a:spcPct val="50000"/>
                </a:spcBef>
              </a:pPr>
              <a:r>
                <a:rPr lang="fr-FR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q</a:t>
              </a:r>
              <a:r>
                <a:rPr lang="fr-FR" sz="24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0</a:t>
              </a:r>
              <a:endParaRPr lang="fr-FR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3095941" y="1868876"/>
              <a:ext cx="1698907" cy="1384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390" tIns="45697" rIns="91390" bIns="45697">
              <a:spAutoFit/>
            </a:bodyPr>
            <a:lstStyle/>
            <a:p>
              <a:pPr algn="ctr" defTabSz="914320">
                <a:spcBef>
                  <a:spcPct val="50000"/>
                </a:spcBef>
              </a:pPr>
              <a:r>
                <a:rPr lang="fr-F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, </a:t>
              </a:r>
              <a:r>
                <a:rPr lang="fr-FR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, </a:t>
              </a:r>
              <a:r>
                <a:rPr lang="fr-FR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, </a:t>
              </a:r>
              <a:r>
                <a:rPr lang="fr-FR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="1" baseline="-25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I</a:t>
              </a:r>
              <a:endParaRPr lang="fr-FR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endParaRPr>
            </a:p>
            <a:p>
              <a:pPr algn="ctr" defTabSz="914320">
                <a:spcBef>
                  <a:spcPct val="50000"/>
                </a:spcBef>
              </a:pPr>
              <a:r>
                <a:rPr lang="fr-FR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/>
                  <a:cs typeface="Times New Roman"/>
                </a:rPr>
                <a:t>q</a:t>
              </a:r>
              <a:endPara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632957" y="1572920"/>
            <a:ext cx="4352433" cy="1015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defTabSz="914320"/>
            <a:r>
              <a:rPr lang="fr-FR" sz="2000" b="1" dirty="0">
                <a:latin typeface="Times New Roman"/>
                <a:cs typeface="Times New Roman"/>
              </a:rPr>
              <a:t>q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= q</a:t>
            </a:r>
            <a:r>
              <a:rPr lang="fr-FR" sz="20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  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(pas de changement de volume)</a:t>
            </a:r>
          </a:p>
          <a:p>
            <a:pPr defTabSz="914320"/>
            <a:r>
              <a:rPr lang="fr-FR" sz="2000" b="1" dirty="0" smtClean="0">
                <a:latin typeface="Times New Roman"/>
                <a:cs typeface="Times New Roman"/>
              </a:rPr>
              <a:t>N</a:t>
            </a:r>
            <a:r>
              <a:rPr lang="fr-FR" sz="2000" b="1" baseline="-25000" dirty="0" smtClean="0">
                <a:latin typeface="Times New Roman"/>
                <a:cs typeface="Times New Roman"/>
              </a:rPr>
              <a:t>P</a:t>
            </a:r>
            <a:r>
              <a:rPr lang="fr-FR" sz="2000" b="1" baseline="30000" dirty="0" smtClean="0">
                <a:latin typeface="Times New Roman"/>
                <a:cs typeface="Times New Roman"/>
              </a:rPr>
              <a:t>0</a:t>
            </a:r>
            <a:r>
              <a:rPr lang="fr-FR" sz="2000" b="1" dirty="0" smtClean="0">
                <a:latin typeface="Times New Roman"/>
                <a:cs typeface="Times New Roman"/>
              </a:rPr>
              <a:t> = 0 (pas de P à l’entrée)</a:t>
            </a:r>
          </a:p>
          <a:p>
            <a:pPr defTabSz="914320"/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fr-FR" sz="20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I</a:t>
            </a:r>
            <a:r>
              <a:rPr lang="fr-FR" sz="2000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= N</a:t>
            </a:r>
            <a:r>
              <a:rPr lang="fr-FR" sz="20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I </a:t>
            </a:r>
            <a:r>
              <a:rPr lang="fr-FR"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(inerte)</a:t>
            </a:r>
            <a:endParaRPr lang="fr-FR" sz="20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56234" y="4292319"/>
            <a:ext cx="3302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Times New Roman"/>
                <a:cs typeface="Times New Roman"/>
              </a:rPr>
              <a:t>C</a:t>
            </a:r>
            <a:r>
              <a:rPr lang="fr-FR" sz="2400" b="1" baseline="-25000" dirty="0" smtClean="0">
                <a:latin typeface="Times New Roman"/>
                <a:cs typeface="Times New Roman"/>
              </a:rPr>
              <a:t>A</a:t>
            </a:r>
            <a:r>
              <a:rPr lang="fr-FR" sz="2400" b="1" dirty="0" smtClean="0">
                <a:latin typeface="Times New Roman"/>
                <a:cs typeface="Times New Roman"/>
              </a:rPr>
              <a:t> = N</a:t>
            </a:r>
            <a:r>
              <a:rPr lang="fr-FR" sz="2400" b="1" baseline="-25000" dirty="0" smtClean="0">
                <a:latin typeface="Times New Roman"/>
                <a:cs typeface="Times New Roman"/>
              </a:rPr>
              <a:t>A</a:t>
            </a:r>
            <a:r>
              <a:rPr lang="fr-FR" sz="2400" b="1" dirty="0" smtClean="0">
                <a:latin typeface="Times New Roman"/>
                <a:cs typeface="Times New Roman"/>
              </a:rPr>
              <a:t> /q = </a:t>
            </a:r>
            <a:r>
              <a:rPr lang="fr-FR" sz="2400" b="1" dirty="0">
                <a:latin typeface="Times New Roman"/>
                <a:cs typeface="Times New Roman"/>
              </a:rPr>
              <a:t>C</a:t>
            </a:r>
            <a:r>
              <a:rPr lang="fr-FR" sz="2400" b="1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400" b="1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(1 - </a:t>
            </a:r>
            <a:r>
              <a:rPr lang="el-GR" sz="2400" b="1" dirty="0">
                <a:solidFill>
                  <a:srgbClr val="0D0D0D"/>
                </a:solidFill>
                <a:latin typeface="Times New Roman"/>
                <a:cs typeface="Times New Roman"/>
              </a:rPr>
              <a:t>χ 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fr-FR" sz="2400" b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fr-FR" sz="2400" b="1" dirty="0" smtClean="0">
                <a:latin typeface="Times New Roman"/>
                <a:cs typeface="Times New Roman"/>
              </a:rPr>
              <a:t>Idem pour les autres</a:t>
            </a:r>
            <a:r>
              <a:rPr lang="fr-FR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843164" y="5391875"/>
            <a:ext cx="695214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On peut calculer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fr-FR" sz="24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si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est connue, et ensuite V et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τ</a:t>
            </a:r>
            <a:endParaRPr lang="fr-FR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6" name="Son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1200" y="2000040"/>
            <a:ext cx="812800" cy="812800"/>
          </a:xfrm>
          <a:prstGeom prst="rect">
            <a:avLst/>
          </a:prstGeom>
        </p:spPr>
      </p:pic>
      <p:pic>
        <p:nvPicPr>
          <p:cNvPr id="29" name="Son 2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54148" y="4183855"/>
            <a:ext cx="812800" cy="812800"/>
          </a:xfrm>
          <a:prstGeom prst="rect">
            <a:avLst/>
          </a:prstGeom>
        </p:spPr>
      </p:pic>
      <p:pic>
        <p:nvPicPr>
          <p:cNvPr id="30" name="Son 2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24800" y="5391875"/>
            <a:ext cx="812800" cy="812800"/>
          </a:xfrm>
          <a:prstGeom prst="rect">
            <a:avLst/>
          </a:prstGeom>
        </p:spPr>
      </p:pic>
      <p:pic>
        <p:nvPicPr>
          <p:cNvPr id="31" name="Son 3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6234" y="8242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45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2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7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50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7205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7705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3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2081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2581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82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21" grpId="0" animBg="1"/>
      <p:bldP spid="24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758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Petit exercice chiffré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7264" y="957764"/>
            <a:ext cx="8459536" cy="489933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</a:pPr>
            <a:r>
              <a:rPr lang="fr-FR" sz="1800" dirty="0" smtClean="0"/>
              <a:t>La synthèse d’un produit P s’accompagne de la formation d’un sous-produit S, suivant le schéma réactionnel :</a:t>
            </a:r>
          </a:p>
          <a:p>
            <a:pPr lvl="1">
              <a:buFont typeface="Symbol" pitchFamily="18" charset="2"/>
              <a:buNone/>
            </a:pPr>
            <a:r>
              <a:rPr lang="fr-FR" sz="2000" b="1" dirty="0" smtClean="0">
                <a:latin typeface="Times New Roman"/>
                <a:cs typeface="Times New Roman"/>
              </a:rPr>
              <a:t>A + B             </a:t>
            </a:r>
            <a:r>
              <a:rPr lang="fr-FR" sz="1800" b="1" dirty="0" smtClean="0">
                <a:latin typeface="Times New Roman"/>
                <a:cs typeface="Times New Roman"/>
              </a:rPr>
              <a:t>P       </a:t>
            </a:r>
            <a:r>
              <a:rPr lang="fr-FR" sz="1800" b="1" dirty="0" err="1" smtClean="0">
                <a:latin typeface="Times New Roman"/>
                <a:cs typeface="Times New Roman"/>
              </a:rPr>
              <a:t>r</a:t>
            </a:r>
            <a:r>
              <a:rPr lang="fr-FR" sz="1800" b="1" baseline="-25000" dirty="0" err="1" smtClean="0">
                <a:latin typeface="Times New Roman"/>
                <a:cs typeface="Times New Roman"/>
              </a:rPr>
              <a:t>P</a:t>
            </a:r>
            <a:r>
              <a:rPr lang="fr-FR" sz="1800" b="1" dirty="0" smtClean="0">
                <a:latin typeface="Times New Roman"/>
                <a:cs typeface="Times New Roman"/>
              </a:rPr>
              <a:t> = k C</a:t>
            </a:r>
            <a:r>
              <a:rPr lang="fr-FR" sz="1800" b="1" baseline="-25000" dirty="0" smtClean="0">
                <a:latin typeface="Times New Roman"/>
                <a:cs typeface="Times New Roman"/>
              </a:rPr>
              <a:t>A</a:t>
            </a:r>
            <a:r>
              <a:rPr lang="fr-FR" sz="1800" b="1" dirty="0" smtClean="0">
                <a:latin typeface="Times New Roman"/>
                <a:cs typeface="Times New Roman"/>
              </a:rPr>
              <a:t> C</a:t>
            </a:r>
            <a:r>
              <a:rPr lang="fr-FR" sz="1800" b="1" baseline="-25000" dirty="0" smtClean="0">
                <a:latin typeface="Times New Roman"/>
                <a:cs typeface="Times New Roman"/>
              </a:rPr>
              <a:t>B</a:t>
            </a:r>
            <a:r>
              <a:rPr lang="fr-FR" sz="1800" b="1" dirty="0" smtClean="0">
                <a:latin typeface="Times New Roman"/>
                <a:cs typeface="Times New Roman"/>
              </a:rPr>
              <a:t>     	k = 0,01  L mol</a:t>
            </a:r>
            <a:r>
              <a:rPr lang="fr-FR" sz="1800" b="1" baseline="30000" dirty="0" smtClean="0">
                <a:latin typeface="Times New Roman"/>
                <a:cs typeface="Times New Roman"/>
              </a:rPr>
              <a:t>-1</a:t>
            </a:r>
            <a:r>
              <a:rPr lang="fr-FR" sz="1800" b="1" dirty="0" smtClean="0">
                <a:latin typeface="Times New Roman"/>
                <a:cs typeface="Times New Roman"/>
              </a:rPr>
              <a:t>min</a:t>
            </a:r>
            <a:r>
              <a:rPr lang="fr-FR" sz="1800" b="1" baseline="30000" dirty="0" smtClean="0">
                <a:latin typeface="Times New Roman"/>
                <a:cs typeface="Times New Roman"/>
              </a:rPr>
              <a:t>-1</a:t>
            </a:r>
            <a:endParaRPr lang="fr-FR" sz="1800" b="1" dirty="0" smtClean="0">
              <a:latin typeface="Times New Roman"/>
              <a:cs typeface="Times New Roman"/>
            </a:endParaRPr>
          </a:p>
          <a:p>
            <a:pPr lvl="1">
              <a:buFont typeface="Symbol" pitchFamily="18" charset="2"/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A            S                  </a:t>
            </a:r>
            <a:r>
              <a:rPr lang="fr-FR" sz="1800" b="1" dirty="0" err="1" smtClean="0">
                <a:latin typeface="Times New Roman"/>
                <a:cs typeface="Times New Roman"/>
              </a:rPr>
              <a:t>r</a:t>
            </a:r>
            <a:r>
              <a:rPr lang="fr-FR" sz="1800" b="1" baseline="-25000" dirty="0" err="1" smtClean="0">
                <a:latin typeface="Times New Roman"/>
                <a:cs typeface="Times New Roman"/>
              </a:rPr>
              <a:t>S</a:t>
            </a:r>
            <a:r>
              <a:rPr lang="fr-FR" sz="1800" b="1" dirty="0" smtClean="0">
                <a:latin typeface="Times New Roman"/>
                <a:cs typeface="Times New Roman"/>
              </a:rPr>
              <a:t> = k’ C</a:t>
            </a:r>
            <a:r>
              <a:rPr lang="fr-FR" sz="1800" b="1" baseline="-25000" dirty="0" smtClean="0">
                <a:latin typeface="Times New Roman"/>
                <a:cs typeface="Times New Roman"/>
              </a:rPr>
              <a:t>A</a:t>
            </a:r>
            <a:r>
              <a:rPr lang="fr-FR" sz="1800" b="1" dirty="0" smtClean="0">
                <a:latin typeface="Times New Roman"/>
                <a:cs typeface="Times New Roman"/>
              </a:rPr>
              <a:t> 		k’ = 0,02 min</a:t>
            </a:r>
            <a:r>
              <a:rPr lang="fr-FR" sz="1800" b="1" baseline="30000" dirty="0" smtClean="0">
                <a:latin typeface="Times New Roman"/>
                <a:cs typeface="Times New Roman"/>
              </a:rPr>
              <a:t>-1</a:t>
            </a:r>
          </a:p>
          <a:p>
            <a:pPr>
              <a:buFont typeface="Wingdings" pitchFamily="2" charset="2"/>
              <a:buNone/>
            </a:pPr>
            <a:r>
              <a:rPr lang="fr-FR" sz="1800" dirty="0" err="1" smtClean="0"/>
              <a:t>r</a:t>
            </a:r>
            <a:r>
              <a:rPr lang="fr-FR" sz="1800" baseline="-25000" dirty="0" err="1" smtClean="0"/>
              <a:t>P</a:t>
            </a:r>
            <a:r>
              <a:rPr lang="fr-FR" sz="1800" dirty="0" smtClean="0"/>
              <a:t> et </a:t>
            </a:r>
            <a:r>
              <a:rPr lang="fr-FR" sz="1800" dirty="0" err="1" smtClean="0"/>
              <a:t>r</a:t>
            </a:r>
            <a:r>
              <a:rPr lang="fr-FR" sz="1800" baseline="-25000" dirty="0" err="1" smtClean="0"/>
              <a:t>S</a:t>
            </a:r>
            <a:r>
              <a:rPr lang="fr-FR" sz="1800" dirty="0" smtClean="0"/>
              <a:t> vitesses de réaction de production de P et S</a:t>
            </a:r>
          </a:p>
          <a:p>
            <a:pPr marL="0">
              <a:buNone/>
            </a:pPr>
            <a:r>
              <a:rPr lang="fr-FR" sz="1800" dirty="0" smtClean="0"/>
              <a:t>Cette synthèse est mise en œuvre dans </a:t>
            </a:r>
            <a:r>
              <a:rPr lang="fr-FR" sz="1800" b="1" dirty="0" smtClean="0"/>
              <a:t>un réacteur continu parfaitement agité de volume V </a:t>
            </a:r>
            <a:r>
              <a:rPr lang="fr-FR" sz="1800" dirty="0" smtClean="0"/>
              <a:t>alimenté par un mélange liquide de réactifs A et B avec C</a:t>
            </a:r>
            <a:r>
              <a:rPr lang="fr-FR" sz="1800" baseline="-25000" dirty="0" smtClean="0"/>
              <a:t>A</a:t>
            </a:r>
            <a:r>
              <a:rPr lang="fr-FR" sz="1800" baseline="30000" dirty="0" smtClean="0"/>
              <a:t>0</a:t>
            </a:r>
            <a:r>
              <a:rPr lang="fr-FR" sz="1800" dirty="0" smtClean="0"/>
              <a:t> = C</a:t>
            </a:r>
            <a:r>
              <a:rPr lang="fr-FR" sz="1800" baseline="-25000" dirty="0" smtClean="0"/>
              <a:t>B</a:t>
            </a:r>
            <a:r>
              <a:rPr lang="fr-FR" sz="1800" baseline="30000" dirty="0" smtClean="0"/>
              <a:t>0</a:t>
            </a:r>
            <a:r>
              <a:rPr lang="fr-FR" sz="1800" dirty="0" smtClean="0"/>
              <a:t> = 10 mol/</a:t>
            </a:r>
            <a:r>
              <a:rPr lang="fr-FR" sz="1800" dirty="0"/>
              <a:t>L d</a:t>
            </a:r>
            <a:r>
              <a:rPr lang="fr-FR" sz="1800" dirty="0" smtClean="0"/>
              <a:t>e </a:t>
            </a:r>
            <a:r>
              <a:rPr lang="fr-FR" sz="1800" dirty="0"/>
              <a:t>débit volumique </a:t>
            </a:r>
            <a:r>
              <a:rPr lang="fr-FR" sz="1800" dirty="0" smtClean="0"/>
              <a:t>q</a:t>
            </a:r>
            <a:r>
              <a:rPr lang="fr-FR" sz="1800" dirty="0"/>
              <a:t>. </a:t>
            </a:r>
          </a:p>
          <a:p>
            <a:pPr marL="0">
              <a:buFont typeface="Wingdings" pitchFamily="2" charset="2"/>
              <a:buNone/>
            </a:pPr>
            <a:r>
              <a:rPr lang="fr-FR" sz="1800" dirty="0" smtClean="0"/>
              <a:t>. </a:t>
            </a:r>
          </a:p>
          <a:p>
            <a:pPr>
              <a:buFont typeface="Wingdings" pitchFamily="2" charset="2"/>
              <a:buNone/>
            </a:pPr>
            <a:r>
              <a:rPr lang="fr-FR" sz="1800" dirty="0" smtClean="0"/>
              <a:t>A la sortie du réacteur, la concentration de  réactif A est C</a:t>
            </a:r>
            <a:r>
              <a:rPr lang="fr-FR" sz="1800" baseline="-25000" dirty="0"/>
              <a:t>A</a:t>
            </a:r>
            <a:r>
              <a:rPr lang="fr-FR" sz="1800" dirty="0" smtClean="0"/>
              <a:t> = 3 mol/L.</a:t>
            </a:r>
          </a:p>
          <a:p>
            <a:pPr>
              <a:buAutoNum type="arabicParenR"/>
            </a:pPr>
            <a:r>
              <a:rPr lang="fr-FR" sz="1800" dirty="0" smtClean="0"/>
              <a:t>Ecrire les bilans matière littéraux des 4 constituants</a:t>
            </a:r>
          </a:p>
          <a:p>
            <a:pPr>
              <a:buAutoNum type="arabicParenR"/>
            </a:pPr>
            <a:r>
              <a:rPr lang="fr-FR" sz="1800" dirty="0" smtClean="0"/>
              <a:t>Exprimer C</a:t>
            </a:r>
            <a:r>
              <a:rPr lang="fr-FR" sz="1800" baseline="-25000" dirty="0" smtClean="0"/>
              <a:t>A</a:t>
            </a:r>
            <a:r>
              <a:rPr lang="fr-FR" sz="1800" baseline="30000" dirty="0" smtClean="0"/>
              <a:t>0</a:t>
            </a:r>
            <a:r>
              <a:rPr lang="fr-FR" sz="1800" dirty="0" smtClean="0"/>
              <a:t> et C</a:t>
            </a:r>
            <a:r>
              <a:rPr lang="fr-FR" sz="1800" baseline="-25000" dirty="0" smtClean="0"/>
              <a:t>B</a:t>
            </a:r>
            <a:r>
              <a:rPr lang="fr-FR" sz="1800" baseline="30000" dirty="0" smtClean="0"/>
              <a:t>0</a:t>
            </a:r>
            <a:r>
              <a:rPr lang="fr-FR" sz="1800" dirty="0" smtClean="0"/>
              <a:t> en fonction de C</a:t>
            </a:r>
            <a:r>
              <a:rPr lang="fr-FR" sz="1800" baseline="-25000" dirty="0" smtClean="0"/>
              <a:t>A</a:t>
            </a:r>
            <a:r>
              <a:rPr lang="fr-FR" sz="1800" dirty="0" smtClean="0"/>
              <a:t>, C</a:t>
            </a:r>
            <a:r>
              <a:rPr lang="fr-FR" sz="1800" baseline="-25000" dirty="0" smtClean="0"/>
              <a:t>B</a:t>
            </a:r>
            <a:r>
              <a:rPr lang="fr-FR" sz="1800" dirty="0" smtClean="0"/>
              <a:t>, C</a:t>
            </a:r>
            <a:r>
              <a:rPr lang="fr-FR" sz="1800" baseline="-25000" dirty="0" smtClean="0"/>
              <a:t>P</a:t>
            </a:r>
            <a:r>
              <a:rPr lang="fr-FR" sz="1800" dirty="0" smtClean="0"/>
              <a:t> et C</a:t>
            </a:r>
            <a:r>
              <a:rPr lang="fr-FR" sz="1800" baseline="-25000" dirty="0" smtClean="0"/>
              <a:t>S</a:t>
            </a:r>
            <a:r>
              <a:rPr lang="fr-FR" sz="1800" dirty="0" smtClean="0"/>
              <a:t>.</a:t>
            </a:r>
          </a:p>
          <a:p>
            <a:pPr>
              <a:buAutoNum type="arabicParenR"/>
            </a:pPr>
            <a:r>
              <a:rPr lang="fr-FR" sz="1800" dirty="0" smtClean="0"/>
              <a:t>Calculer C</a:t>
            </a:r>
            <a:r>
              <a:rPr lang="fr-FR" sz="1800" baseline="-25000" dirty="0" smtClean="0"/>
              <a:t>B</a:t>
            </a:r>
            <a:r>
              <a:rPr lang="fr-FR" sz="1800" dirty="0" smtClean="0"/>
              <a:t>, C</a:t>
            </a:r>
            <a:r>
              <a:rPr lang="fr-FR" sz="1800" baseline="-25000" dirty="0" smtClean="0"/>
              <a:t>P</a:t>
            </a:r>
            <a:r>
              <a:rPr lang="fr-FR" sz="1800" dirty="0" smtClean="0"/>
              <a:t> et C</a:t>
            </a:r>
            <a:r>
              <a:rPr lang="fr-FR" sz="1800" baseline="-25000" dirty="0" smtClean="0"/>
              <a:t>S</a:t>
            </a:r>
            <a:r>
              <a:rPr lang="fr-FR" sz="1800" dirty="0" smtClean="0"/>
              <a:t>. Pour résoudre cette question plus simplement on utilisera les valeurs numériques.</a:t>
            </a:r>
            <a:endParaRPr lang="fr-FR" sz="1800" dirty="0"/>
          </a:p>
          <a:p>
            <a:pPr>
              <a:buAutoNum type="arabicParenR"/>
            </a:pPr>
            <a:r>
              <a:rPr lang="fr-FR" sz="1800" dirty="0" smtClean="0"/>
              <a:t>Quel est le temps de passage dans le réacteur ?</a:t>
            </a:r>
          </a:p>
          <a:p>
            <a:pPr marL="0" indent="0">
              <a:buNone/>
            </a:pP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PAREAU Mars 2020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961B-5F9F-B649-BA1A-1B89E001FF89}" type="slidenum">
              <a:rPr lang="fr-FR" smtClean="0"/>
              <a:t>9</a:t>
            </a:fld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530115" y="1777112"/>
            <a:ext cx="57307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957042" y="2137563"/>
            <a:ext cx="57307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7390" y="88758"/>
            <a:ext cx="812800" cy="812800"/>
          </a:xfrm>
          <a:prstGeom prst="rect">
            <a:avLst/>
          </a:prstGeom>
        </p:spPr>
      </p:pic>
      <p:pic>
        <p:nvPicPr>
          <p:cNvPr id="10" name="Son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7390" y="5044302"/>
            <a:ext cx="812800" cy="812800"/>
          </a:xfrm>
          <a:prstGeom prst="rect">
            <a:avLst/>
          </a:prstGeom>
        </p:spPr>
      </p:pic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5857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9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22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3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352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629</Words>
  <Application>Microsoft Macintosh PowerPoint</Application>
  <PresentationFormat>Présentation à l'écran (4:3)</PresentationFormat>
  <Paragraphs>116</Paragraphs>
  <Slides>9</Slides>
  <Notes>0</Notes>
  <HiddenSlides>0</HiddenSlides>
  <MMClips>24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1" baseType="lpstr">
      <vt:lpstr>Thème Office</vt:lpstr>
      <vt:lpstr>…quation</vt:lpstr>
      <vt:lpstr>Chapitre 5 Réacteur continu parfaitement agité Partie 1</vt:lpstr>
      <vt:lpstr>Réacteur continu parfaitement agité RCPA</vt:lpstr>
      <vt:lpstr>Bilan matière RCPA</vt:lpstr>
      <vt:lpstr>Bilan matière RCPA</vt:lpstr>
      <vt:lpstr>Equation de performance du RCPA</vt:lpstr>
      <vt:lpstr>Temps de passage dans le réacteur</vt:lpstr>
      <vt:lpstr>Calcul du volume et du temps de passage</vt:lpstr>
      <vt:lpstr>Exemple : A + 2 B  P    réaction en phase liquide avec inerte I (eau, solvant)</vt:lpstr>
      <vt:lpstr>Petit exercice chiffré</vt:lpstr>
    </vt:vector>
  </TitlesOfParts>
  <Company>ecole centrale paris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5 Réacteur continu parfaitement agité</dc:title>
  <dc:creator>dominique pareau</dc:creator>
  <cp:lastModifiedBy>dominique pareau</cp:lastModifiedBy>
  <cp:revision>82</cp:revision>
  <dcterms:created xsi:type="dcterms:W3CDTF">2020-03-16T10:59:09Z</dcterms:created>
  <dcterms:modified xsi:type="dcterms:W3CDTF">2020-03-21T15:35:38Z</dcterms:modified>
</cp:coreProperties>
</file>