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67" r:id="rId3"/>
    <p:sldId id="269" r:id="rId4"/>
    <p:sldId id="270" r:id="rId5"/>
    <p:sldId id="271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Y1ojoZfhp3cX1ruzSlarw==" hashData="mZN34yVlDg6vncyns0LPQtZO+k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816" y="-112"/>
      </p:cViewPr>
      <p:guideLst>
        <p:guide orient="horz" pos="532"/>
        <p:guide pos="36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5562-2084-0348-A715-D8C6D4231A24}" type="datetimeFigureOut">
              <a:rPr lang="fr-FR" smtClean="0"/>
              <a:t>17/03/20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9D1B3-825A-674F-89D7-55CA22DD4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54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9735-B07E-6C4B-889E-9D5376206C87}" type="datetimeFigureOut">
              <a:rPr lang="fr-FR" smtClean="0"/>
              <a:t>17/03/20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C0F80-65E4-FC4C-A2B7-DC409E8F1F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144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30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51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  <a:solidFill>
            <a:srgbClr val="B30626"/>
          </a:solidFill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08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91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90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5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99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48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9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505200" y="64305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fld id="{3003961B-5F9F-B649-BA1A-1B89E001FF89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50038" y="5975350"/>
            <a:ext cx="2481262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172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4" Type="http://schemas.openxmlformats.org/officeDocument/2006/relationships/audio" Target="../media/media5.wav"/><Relationship Id="rId5" Type="http://schemas.microsoft.com/office/2007/relationships/media" Target="../media/media6.wav"/><Relationship Id="rId6" Type="http://schemas.openxmlformats.org/officeDocument/2006/relationships/audio" Target="../media/media6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microsoft.com/office/2007/relationships/media" Target="../media/media9.wav"/><Relationship Id="rId6" Type="http://schemas.openxmlformats.org/officeDocument/2006/relationships/audio" Target="../media/media9.wav"/><Relationship Id="rId7" Type="http://schemas.microsoft.com/office/2007/relationships/media" Target="../media/media10.wav"/><Relationship Id="rId8" Type="http://schemas.openxmlformats.org/officeDocument/2006/relationships/audio" Target="../media/media10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4" Type="http://schemas.openxmlformats.org/officeDocument/2006/relationships/audio" Target="../media/media12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3.emf"/><Relationship Id="rId13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13.wav"/><Relationship Id="rId3" Type="http://schemas.openxmlformats.org/officeDocument/2006/relationships/audio" Target="../media/media13.wav"/><Relationship Id="rId4" Type="http://schemas.microsoft.com/office/2007/relationships/media" Target="../media/media14.wav"/><Relationship Id="rId5" Type="http://schemas.openxmlformats.org/officeDocument/2006/relationships/audio" Target="../media/media14.wav"/><Relationship Id="rId6" Type="http://schemas.microsoft.com/office/2007/relationships/media" Target="../media/media15.wav"/><Relationship Id="rId7" Type="http://schemas.openxmlformats.org/officeDocument/2006/relationships/audio" Target="../media/media15.wav"/><Relationship Id="rId8" Type="http://schemas.microsoft.com/office/2007/relationships/media" Target="../media/media16.wav"/><Relationship Id="rId9" Type="http://schemas.openxmlformats.org/officeDocument/2006/relationships/audio" Target="../media/media16.wav"/><Relationship Id="rId10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784"/>
            <a:ext cx="5232400" cy="1143000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FF0000"/>
                </a:solidFill>
              </a:rPr>
              <a:t>Chapitre 5  Partie 2</a:t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smtClean="0">
                <a:solidFill>
                  <a:srgbClr val="FF0000"/>
                </a:solidFill>
              </a:rPr>
              <a:t>Bilan </a:t>
            </a:r>
            <a:r>
              <a:rPr lang="fr-FR" sz="3200" dirty="0" err="1" smtClean="0">
                <a:solidFill>
                  <a:srgbClr val="FF0000"/>
                </a:solidFill>
              </a:rPr>
              <a:t>enthalpique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1</a:t>
            </a:fld>
            <a:endParaRPr lang="fr-FR"/>
          </a:p>
        </p:txBody>
      </p:sp>
      <p:grpSp>
        <p:nvGrpSpPr>
          <p:cNvPr id="46" name="Grouper 45"/>
          <p:cNvGrpSpPr/>
          <p:nvPr/>
        </p:nvGrpSpPr>
        <p:grpSpPr>
          <a:xfrm>
            <a:off x="4992704" y="273193"/>
            <a:ext cx="4037760" cy="3243221"/>
            <a:chOff x="4992704" y="273193"/>
            <a:chExt cx="4037760" cy="3243221"/>
          </a:xfrm>
        </p:grpSpPr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992704" y="273193"/>
              <a:ext cx="4037760" cy="3243221"/>
              <a:chOff x="3075" y="0"/>
              <a:chExt cx="2804" cy="2252"/>
            </a:xfrm>
          </p:grpSpPr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4025" y="0"/>
                <a:ext cx="1000" cy="1689"/>
                <a:chOff x="567" y="1389"/>
                <a:chExt cx="907" cy="1532"/>
              </a:xfrm>
            </p:grpSpPr>
            <p:grpSp>
              <p:nvGrpSpPr>
                <p:cNvPr id="15" name="Group 19"/>
                <p:cNvGrpSpPr>
                  <a:grpSpLocks/>
                </p:cNvGrpSpPr>
                <p:nvPr/>
              </p:nvGrpSpPr>
              <p:grpSpPr bwMode="auto">
                <a:xfrm>
                  <a:off x="567" y="1389"/>
                  <a:ext cx="907" cy="1532"/>
                  <a:chOff x="1111" y="1626"/>
                  <a:chExt cx="907" cy="1532"/>
                </a:xfrm>
              </p:grpSpPr>
              <p:sp>
                <p:nvSpPr>
                  <p:cNvPr id="1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111" y="1888"/>
                    <a:ext cx="907" cy="127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565" y="1626"/>
                    <a:ext cx="0" cy="1089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1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1297" y="2614"/>
                    <a:ext cx="522" cy="229"/>
                    <a:chOff x="2290" y="2906"/>
                    <a:chExt cx="522" cy="229"/>
                  </a:xfrm>
                </p:grpSpPr>
                <p:sp>
                  <p:nvSpPr>
                    <p:cNvPr id="20" name="AutoShape 23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562" y="2886"/>
                      <a:ext cx="227" cy="27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21" name="AutoShape 24"/>
                    <p:cNvSpPr>
                      <a:spLocks noChangeArrowheads="1"/>
                    </p:cNvSpPr>
                    <p:nvPr/>
                  </p:nvSpPr>
                  <p:spPr bwMode="auto">
                    <a:xfrm rot="5400000" flipH="1">
                      <a:off x="2312" y="2884"/>
                      <a:ext cx="227" cy="27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</p:grpSp>
            </p:grpSp>
            <p:sp>
              <p:nvSpPr>
                <p:cNvPr id="1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99" y="1797"/>
                  <a:ext cx="274" cy="5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61" tIns="50382" rIns="100761" bIns="50382">
                  <a:spAutoFit/>
                </a:bodyPr>
                <a:lstStyle/>
                <a:p>
                  <a:pPr defTabSz="914320"/>
                  <a:r>
                    <a:rPr lang="fr-FR" sz="2500" b="1" dirty="0">
                      <a:latin typeface="Times New Roman"/>
                      <a:cs typeface="Times New Roman"/>
                    </a:rPr>
                    <a:t>V</a:t>
                  </a:r>
                </a:p>
                <a:p>
                  <a:pPr defTabSz="914320"/>
                  <a:r>
                    <a:rPr lang="fr-FR" sz="2500" b="1" dirty="0" err="1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T</a:t>
                  </a:r>
                  <a:endParaRPr lang="fr-FR" sz="2500" b="1" dirty="0">
                    <a:solidFill>
                      <a:srgbClr val="0000FF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9" name="Line 26"/>
              <p:cNvSpPr>
                <a:spLocks noChangeShapeType="1"/>
              </p:cNvSpPr>
              <p:nvPr/>
            </p:nvSpPr>
            <p:spPr bwMode="auto">
              <a:xfrm>
                <a:off x="3300" y="1014"/>
                <a:ext cx="7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0" name="Line 27"/>
              <p:cNvSpPr>
                <a:spLocks noChangeShapeType="1"/>
              </p:cNvSpPr>
              <p:nvPr/>
            </p:nvSpPr>
            <p:spPr bwMode="auto">
              <a:xfrm>
                <a:off x="5025" y="1031"/>
                <a:ext cx="7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Text Box 28"/>
              <p:cNvSpPr txBox="1">
                <a:spLocks noChangeArrowheads="1"/>
              </p:cNvSpPr>
              <p:nvPr/>
            </p:nvSpPr>
            <p:spPr bwMode="auto">
              <a:xfrm>
                <a:off x="3300" y="580"/>
                <a:ext cx="364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5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500" b="1" baseline="-250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0</a:t>
                </a:r>
              </a:p>
            </p:txBody>
          </p:sp>
          <p:sp>
            <p:nvSpPr>
              <p:cNvPr id="13" name="Text Box 32"/>
              <p:cNvSpPr txBox="1">
                <a:spLocks noChangeArrowheads="1"/>
              </p:cNvSpPr>
              <p:nvPr/>
            </p:nvSpPr>
            <p:spPr bwMode="auto">
              <a:xfrm>
                <a:off x="3075" y="1081"/>
                <a:ext cx="962" cy="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61" tIns="50382" rIns="100761" bIns="50382">
                <a:spAutoFit/>
              </a:bodyPr>
              <a:lstStyle/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B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</a:p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P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 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I</a:t>
                </a:r>
                <a:endParaRPr lang="fr-FR" sz="2400" b="1" dirty="0">
                  <a:latin typeface="Times New Roman"/>
                  <a:cs typeface="Times New Roman"/>
                </a:endParaRPr>
              </a:p>
              <a:p>
                <a:pPr defTabSz="449240">
                  <a:spcBef>
                    <a:spcPct val="50000"/>
                  </a:spcBef>
                </a:pPr>
                <a:endParaRPr lang="fr-FR" sz="2200" b="1" dirty="0">
                  <a:latin typeface="Times New Roman"/>
                  <a:cs typeface="Times New Roman"/>
                </a:endParaRPr>
              </a:p>
              <a:p>
                <a:pPr defTabSz="449240">
                  <a:spcBef>
                    <a:spcPct val="50000"/>
                  </a:spcBef>
                </a:pPr>
                <a:endParaRPr lang="fr-FR" sz="2200" b="1" baseline="30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14" name="Text Box 33"/>
              <p:cNvSpPr txBox="1">
                <a:spLocks noChangeArrowheads="1"/>
              </p:cNvSpPr>
              <p:nvPr/>
            </p:nvSpPr>
            <p:spPr bwMode="auto">
              <a:xfrm>
                <a:off x="5025" y="1081"/>
                <a:ext cx="854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0761" tIns="50382" rIns="100761" bIns="50382">
                <a:spAutoFit/>
              </a:bodyPr>
              <a:lstStyle/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B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</a:p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P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 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I</a:t>
                </a:r>
                <a:endParaRPr lang="fr-FR" sz="2400" b="1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22" name="Connecteur droit avec flèche 21"/>
            <p:cNvCxnSpPr/>
            <p:nvPr/>
          </p:nvCxnSpPr>
          <p:spPr bwMode="auto">
            <a:xfrm flipV="1">
              <a:off x="6861477" y="2265057"/>
              <a:ext cx="522540" cy="783892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6208304" y="2760037"/>
              <a:ext cx="710350" cy="4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390" tIns="45697" rIns="91390" bIns="45697">
              <a:spAutoFit/>
            </a:bodyPr>
            <a:lstStyle/>
            <a:p>
              <a:pPr defTabSz="914320"/>
              <a:r>
                <a:rPr lang="fr-FR" sz="25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500" b="1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ext</a:t>
              </a:r>
              <a:endParaRPr lang="fr-FR" sz="2500" b="1" baseline="-25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8024700" y="1169804"/>
              <a:ext cx="417328" cy="48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5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endParaRPr lang="fr-FR" sz="2500" b="1" baseline="-250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01541" y="1457861"/>
            <a:ext cx="4703040" cy="14772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defTabSz="914320"/>
            <a:r>
              <a:rPr lang="fr-FR" b="1" u="sng" dirty="0">
                <a:latin typeface="Times New Roman"/>
                <a:cs typeface="Times New Roman"/>
              </a:rPr>
              <a:t>RCPA </a:t>
            </a:r>
            <a:r>
              <a:rPr lang="fr-FR" b="1" u="sng" dirty="0" smtClean="0">
                <a:latin typeface="Times New Roman"/>
                <a:cs typeface="Times New Roman"/>
              </a:rPr>
              <a:t>en régime </a:t>
            </a:r>
            <a:r>
              <a:rPr lang="fr-FR" b="1" u="sng" dirty="0">
                <a:latin typeface="Times New Roman"/>
                <a:cs typeface="Times New Roman"/>
              </a:rPr>
              <a:t>stationnaire</a:t>
            </a:r>
            <a:r>
              <a:rPr lang="fr-FR" b="1" dirty="0">
                <a:latin typeface="Times New Roman"/>
                <a:cs typeface="Times New Roman"/>
              </a:rPr>
              <a:t> : </a:t>
            </a:r>
            <a:endParaRPr lang="fr-FR" b="1" dirty="0" smtClean="0">
              <a:latin typeface="Times New Roman"/>
              <a:cs typeface="Times New Roman"/>
            </a:endParaRPr>
          </a:p>
          <a:p>
            <a:pPr marL="285750" indent="-285750" defTabSz="914320">
              <a:buFont typeface="Arial"/>
              <a:buChar char="•"/>
            </a:pPr>
            <a:r>
              <a:rPr lang="fr-FR" b="1" dirty="0">
                <a:latin typeface="Times New Roman"/>
                <a:cs typeface="Times New Roman"/>
              </a:rPr>
              <a:t>P</a:t>
            </a:r>
            <a:r>
              <a:rPr lang="fr-FR" b="1" dirty="0" smtClean="0">
                <a:latin typeface="Times New Roman"/>
                <a:cs typeface="Times New Roman"/>
              </a:rPr>
              <a:t>as </a:t>
            </a:r>
            <a:r>
              <a:rPr lang="fr-FR" b="1" dirty="0">
                <a:latin typeface="Times New Roman"/>
                <a:cs typeface="Times New Roman"/>
              </a:rPr>
              <a:t>de variation de température au cours du temps.</a:t>
            </a:r>
          </a:p>
          <a:p>
            <a:pPr marL="285750" indent="-285750" defTabSz="914320">
              <a:buFont typeface="Arial"/>
              <a:buChar char="•"/>
            </a:pPr>
            <a:r>
              <a:rPr lang="fr-FR" b="1" dirty="0">
                <a:latin typeface="Times New Roman"/>
                <a:cs typeface="Times New Roman"/>
              </a:rPr>
              <a:t>Même température dans le réacteur et à la sortie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215282" y="3552522"/>
            <a:ext cx="8652958" cy="2813383"/>
            <a:chOff x="215282" y="3552522"/>
            <a:chExt cx="8652958" cy="2813383"/>
          </a:xfrm>
        </p:grpSpPr>
        <p:grpSp>
          <p:nvGrpSpPr>
            <p:cNvPr id="27" name="Group 44"/>
            <p:cNvGrpSpPr>
              <a:grpSpLocks/>
            </p:cNvGrpSpPr>
            <p:nvPr/>
          </p:nvGrpSpPr>
          <p:grpSpPr bwMode="auto">
            <a:xfrm>
              <a:off x="215282" y="3617331"/>
              <a:ext cx="8425440" cy="1805955"/>
              <a:chOff x="136" y="2154"/>
              <a:chExt cx="5851" cy="1254"/>
            </a:xfrm>
          </p:grpSpPr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136" y="2376"/>
                <a:ext cx="1270" cy="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61" tIns="50382" rIns="100761" bIns="50382">
                <a:spAutoFit/>
              </a:bodyPr>
              <a:lstStyle/>
              <a:p>
                <a:pPr algn="ctr" defTabSz="914320"/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Enthalpie entrant </a:t>
                </a:r>
                <a:r>
                  <a:rPr lang="fr-FR" b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dans V par </a:t>
                </a:r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unité de </a:t>
                </a:r>
                <a:r>
                  <a:rPr lang="fr-FR" b="1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temps, à </a:t>
                </a:r>
                <a:r>
                  <a: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b="1" baseline="-25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0</a:t>
                </a: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auto">
              <a:xfrm>
                <a:off x="136" y="2154"/>
                <a:ext cx="1315" cy="1250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/>
              </a:p>
            </p:txBody>
          </p:sp>
          <p:sp>
            <p:nvSpPr>
              <p:cNvPr id="30" name="Text Box 6"/>
              <p:cNvSpPr txBox="1">
                <a:spLocks noChangeArrowheads="1"/>
              </p:cNvSpPr>
              <p:nvPr/>
            </p:nvSpPr>
            <p:spPr bwMode="auto">
              <a:xfrm>
                <a:off x="2994" y="2562"/>
                <a:ext cx="26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400" b="1">
                    <a:latin typeface="Times New Roman" pitchFamily="18" charset="0"/>
                  </a:rPr>
                  <a:t>=</a:t>
                </a:r>
              </a:p>
            </p:txBody>
          </p:sp>
          <p:grpSp>
            <p:nvGrpSpPr>
              <p:cNvPr id="31" name="Group 41"/>
              <p:cNvGrpSpPr>
                <a:grpSpLocks/>
              </p:cNvGrpSpPr>
              <p:nvPr/>
            </p:nvGrpSpPr>
            <p:grpSpPr bwMode="auto">
              <a:xfrm>
                <a:off x="3263" y="2200"/>
                <a:ext cx="1224" cy="1179"/>
                <a:chOff x="1357" y="3051"/>
                <a:chExt cx="1496" cy="1251"/>
              </a:xfrm>
            </p:grpSpPr>
            <p:sp>
              <p:nvSpPr>
                <p:cNvPr id="4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357" y="3222"/>
                  <a:ext cx="1496" cy="8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61" tIns="50382" rIns="100761" bIns="50382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Enthalpie sortant de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par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unité de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temps à </a:t>
                  </a:r>
                  <a:r>
                    <a:rPr lang="fr-FR" b="1" dirty="0" err="1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T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41" name="AutoShape 9"/>
                <p:cNvSpPr>
                  <a:spLocks noChangeArrowheads="1"/>
                </p:cNvSpPr>
                <p:nvPr/>
              </p:nvSpPr>
              <p:spPr bwMode="auto">
                <a:xfrm>
                  <a:off x="1377" y="3051"/>
                  <a:ext cx="1451" cy="1251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/>
                </a:p>
              </p:txBody>
            </p:sp>
          </p:grpSp>
          <p:grpSp>
            <p:nvGrpSpPr>
              <p:cNvPr id="32" name="Group 10"/>
              <p:cNvGrpSpPr>
                <a:grpSpLocks/>
              </p:cNvGrpSpPr>
              <p:nvPr/>
            </p:nvGrpSpPr>
            <p:grpSpPr bwMode="auto">
              <a:xfrm>
                <a:off x="4536" y="2173"/>
                <a:ext cx="1451" cy="1235"/>
                <a:chOff x="2880" y="2749"/>
                <a:chExt cx="1406" cy="1180"/>
              </a:xfrm>
            </p:grpSpPr>
            <p:sp>
              <p:nvSpPr>
                <p:cNvPr id="37" name="AutoShape 11"/>
                <p:cNvSpPr>
                  <a:spLocks noChangeArrowheads="1"/>
                </p:cNvSpPr>
                <p:nvPr/>
              </p:nvSpPr>
              <p:spPr bwMode="auto">
                <a:xfrm>
                  <a:off x="3107" y="2795"/>
                  <a:ext cx="1179" cy="1134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/>
                </a:p>
              </p:txBody>
            </p:sp>
            <p:sp>
              <p:nvSpPr>
                <p:cNvPr id="3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880" y="3202"/>
                  <a:ext cx="258" cy="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61" tIns="50382" rIns="100761" bIns="50382">
                  <a:spAutoFit/>
                </a:bodyPr>
                <a:lstStyle/>
                <a:p>
                  <a:pPr defTabSz="914320"/>
                  <a:r>
                    <a:rPr lang="fr-FR" sz="2400" b="1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3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197" y="2749"/>
                  <a:ext cx="1011" cy="11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61" tIns="50382" rIns="100761" bIns="50382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Variation d’enthalpie présente dans 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 par unité de temps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1812" y="2245"/>
                <a:ext cx="1180" cy="1136"/>
                <a:chOff x="4332" y="2886"/>
                <a:chExt cx="1219" cy="1134"/>
              </a:xfrm>
            </p:grpSpPr>
            <p:sp>
              <p:nvSpPr>
                <p:cNvPr id="3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349" y="2985"/>
                  <a:ext cx="1202" cy="8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61" tIns="50382" rIns="100761" bIns="50382">
                  <a:spAutoFit/>
                </a:bodyPr>
                <a:lstStyle/>
                <a:p>
                  <a:pPr algn="ctr" defTabSz="914320"/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Chaleur entrant à la paroi de </a:t>
                  </a:r>
                  <a:r>
                    <a:rPr lang="fr-FR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 par unité de temps</a:t>
                  </a:r>
                  <a:endParaRPr lang="fr-FR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6" name="AutoShape 16"/>
                <p:cNvSpPr>
                  <a:spLocks noChangeArrowheads="1"/>
                </p:cNvSpPr>
                <p:nvPr/>
              </p:nvSpPr>
              <p:spPr bwMode="auto">
                <a:xfrm>
                  <a:off x="4332" y="2886"/>
                  <a:ext cx="1179" cy="1134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b="1"/>
                </a:p>
              </p:txBody>
            </p:sp>
          </p:grp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451" y="2608"/>
                <a:ext cx="26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400" b="1">
                    <a:latin typeface="Times New Roman" pitchFamily="18" charset="0"/>
                  </a:rPr>
                  <a:t>+</a:t>
                </a:r>
              </a:p>
            </p:txBody>
          </p:sp>
        </p:grp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2502002" y="5904287"/>
              <a:ext cx="1945440" cy="46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90" tIns="45697" rIns="91390" bIns="45697">
              <a:spAutoFit/>
            </a:bodyPr>
            <a:lstStyle/>
            <a:p>
              <a:pPr defTabSz="449240">
                <a:spcBef>
                  <a:spcPct val="50000"/>
                </a:spcBef>
              </a:pPr>
              <a:r>
                <a:rPr lang="fr-FR" sz="2400" b="1" dirty="0" err="1">
                  <a:latin typeface="Times New Roman"/>
                  <a:cs typeface="Times New Roman"/>
                </a:rPr>
                <a:t>Q</a:t>
              </a:r>
              <a:r>
                <a:rPr lang="fr-FR" sz="2400" b="1" baseline="-25000" dirty="0" err="1">
                  <a:latin typeface="Times New Roman"/>
                  <a:cs typeface="Times New Roman"/>
                </a:rPr>
                <a:t>ext</a:t>
              </a:r>
              <a:r>
                <a:rPr lang="fr-FR" sz="2400" b="1" baseline="-25000" dirty="0">
                  <a:latin typeface="Times New Roman"/>
                  <a:cs typeface="Times New Roman"/>
                </a:rPr>
                <a:t> </a:t>
              </a:r>
              <a:r>
                <a:rPr lang="fr-FR" sz="2400" b="1" dirty="0">
                  <a:latin typeface="Times New Roman"/>
                  <a:cs typeface="Times New Roman"/>
                </a:rPr>
                <a:t>(Watt)</a:t>
              </a:r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V="1">
              <a:off x="3481200" y="5250460"/>
              <a:ext cx="0" cy="6480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82936" tIns="41469" rIns="82936" bIns="41469"/>
            <a:lstStyle/>
            <a:p>
              <a:endParaRPr lang="fr-FR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H="1">
              <a:off x="6420240" y="3552522"/>
              <a:ext cx="2448000" cy="208821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82936" tIns="41469" rIns="82936" bIns="41469"/>
            <a:lstStyle/>
            <a:p>
              <a:endParaRPr lang="fr-FR"/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2400" y="273193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4700" y="208237"/>
            <a:ext cx="812800" cy="812800"/>
          </a:xfrm>
          <a:prstGeom prst="rect">
            <a:avLst/>
          </a:prstGeom>
        </p:spPr>
      </p:pic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8400" y="53815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5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81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684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18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2</a:t>
            </a:fld>
            <a:endParaRPr lang="fr-FR"/>
          </a:p>
        </p:txBody>
      </p:sp>
      <p:sp>
        <p:nvSpPr>
          <p:cNvPr id="28" name="Text Box 24"/>
          <p:cNvSpPr txBox="1">
            <a:spLocks noGrp="1" noChangeArrowheads="1"/>
          </p:cNvSpPr>
          <p:nvPr>
            <p:ph idx="1"/>
          </p:nvPr>
        </p:nvSpPr>
        <p:spPr bwMode="auto">
          <a:xfrm>
            <a:off x="516408" y="3516414"/>
            <a:ext cx="8229600" cy="105152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marL="0" indent="0" defTabSz="914320">
              <a:lnSpc>
                <a:spcPct val="150000"/>
              </a:lnSpc>
              <a:buNone/>
            </a:pPr>
            <a:r>
              <a:rPr lang="fr-FR" sz="2000" b="1" dirty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A</a:t>
            </a:r>
            <a:r>
              <a:rPr lang="fr-FR" sz="2000" b="1" baseline="30000" dirty="0" smtClean="0">
                <a:solidFill>
                  <a:srgbClr val="000000"/>
                </a:solidFill>
              </a:rPr>
              <a:t>0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A</a:t>
            </a:r>
            <a:r>
              <a:rPr lang="fr-FR" sz="2000" b="1" dirty="0">
                <a:solidFill>
                  <a:srgbClr val="000000"/>
                </a:solidFill>
              </a:rPr>
              <a:t>(T</a:t>
            </a:r>
            <a:r>
              <a:rPr lang="fr-FR" sz="2000" b="1" baseline="-25000" dirty="0">
                <a:solidFill>
                  <a:srgbClr val="000000"/>
                </a:solidFill>
              </a:rPr>
              <a:t>0</a:t>
            </a:r>
            <a:r>
              <a:rPr lang="fr-FR" sz="2000" b="1" dirty="0">
                <a:solidFill>
                  <a:srgbClr val="000000"/>
                </a:solidFill>
              </a:rPr>
              <a:t>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B</a:t>
            </a:r>
            <a:r>
              <a:rPr lang="fr-FR" sz="2000" b="1" baseline="30000" dirty="0" smtClean="0">
                <a:solidFill>
                  <a:srgbClr val="000000"/>
                </a:solidFill>
              </a:rPr>
              <a:t>0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B</a:t>
            </a:r>
            <a:r>
              <a:rPr lang="fr-FR" sz="2000" b="1" dirty="0">
                <a:solidFill>
                  <a:srgbClr val="000000"/>
                </a:solidFill>
              </a:rPr>
              <a:t>(T</a:t>
            </a:r>
            <a:r>
              <a:rPr lang="fr-FR" sz="2000" b="1" baseline="-25000" dirty="0">
                <a:solidFill>
                  <a:srgbClr val="000000"/>
                </a:solidFill>
              </a:rPr>
              <a:t>0</a:t>
            </a:r>
            <a:r>
              <a:rPr lang="fr-FR" sz="2000" b="1" dirty="0">
                <a:solidFill>
                  <a:srgbClr val="000000"/>
                </a:solidFill>
              </a:rPr>
              <a:t>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P</a:t>
            </a:r>
            <a:r>
              <a:rPr lang="fr-FR" sz="2000" b="1" baseline="30000" dirty="0" smtClean="0">
                <a:solidFill>
                  <a:srgbClr val="000000"/>
                </a:solidFill>
              </a:rPr>
              <a:t>0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P</a:t>
            </a:r>
            <a:r>
              <a:rPr lang="fr-FR" sz="2000" b="1" dirty="0">
                <a:solidFill>
                  <a:srgbClr val="000000"/>
                </a:solidFill>
              </a:rPr>
              <a:t>(T</a:t>
            </a:r>
            <a:r>
              <a:rPr lang="fr-FR" sz="2000" b="1" baseline="-25000" dirty="0">
                <a:solidFill>
                  <a:srgbClr val="000000"/>
                </a:solidFill>
              </a:rPr>
              <a:t>0</a:t>
            </a:r>
            <a:r>
              <a:rPr lang="fr-FR" sz="2000" b="1" dirty="0">
                <a:solidFill>
                  <a:srgbClr val="000000"/>
                </a:solidFill>
              </a:rPr>
              <a:t>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I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I</a:t>
            </a:r>
            <a:r>
              <a:rPr lang="fr-FR" sz="2000" b="1" dirty="0">
                <a:solidFill>
                  <a:srgbClr val="000000"/>
                </a:solidFill>
              </a:rPr>
              <a:t>(T</a:t>
            </a:r>
            <a:r>
              <a:rPr lang="fr-FR" sz="2000" b="1" baseline="-25000" dirty="0">
                <a:solidFill>
                  <a:srgbClr val="000000"/>
                </a:solidFill>
              </a:rPr>
              <a:t>0</a:t>
            </a:r>
            <a:r>
              <a:rPr lang="fr-FR" sz="2000" b="1" dirty="0">
                <a:solidFill>
                  <a:srgbClr val="000000"/>
                </a:solidFill>
              </a:rPr>
              <a:t>) +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Q</a:t>
            </a:r>
            <a:r>
              <a:rPr lang="fr-FR" sz="2000" b="1" baseline="-25000" dirty="0" err="1">
                <a:solidFill>
                  <a:srgbClr val="FF0000"/>
                </a:solidFill>
              </a:rPr>
              <a:t>ext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000000"/>
                </a:solidFill>
              </a:rPr>
              <a:t>= </a:t>
            </a:r>
          </a:p>
          <a:p>
            <a:pPr marL="0" indent="0" defTabSz="914320">
              <a:lnSpc>
                <a:spcPct val="150000"/>
              </a:lnSpc>
              <a:buNone/>
            </a:pPr>
            <a:r>
              <a:rPr lang="fr-FR" sz="2000" b="1" dirty="0">
                <a:solidFill>
                  <a:srgbClr val="000000"/>
                </a:solidFill>
              </a:rPr>
              <a:t>	</a:t>
            </a:r>
            <a:r>
              <a:rPr lang="fr-FR" sz="2000" b="1" dirty="0" smtClean="0">
                <a:solidFill>
                  <a:srgbClr val="000000"/>
                </a:solidFill>
              </a:rPr>
              <a:t>	</a:t>
            </a:r>
            <a:r>
              <a:rPr lang="fr-FR" sz="2000" b="1" dirty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A</a:t>
            </a:r>
            <a:r>
              <a:rPr lang="fr-FR" sz="2000" b="1" dirty="0">
                <a:solidFill>
                  <a:srgbClr val="000000"/>
                </a:solidFill>
              </a:rPr>
              <a:t>(T)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B</a:t>
            </a:r>
            <a:r>
              <a:rPr lang="fr-FR" sz="2000" b="1" baseline="30000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B</a:t>
            </a:r>
            <a:r>
              <a:rPr lang="fr-FR" sz="2000" b="1" dirty="0">
                <a:solidFill>
                  <a:srgbClr val="000000"/>
                </a:solidFill>
              </a:rPr>
              <a:t>(T)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P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P</a:t>
            </a:r>
            <a:r>
              <a:rPr lang="fr-FR" sz="2000" b="1" dirty="0">
                <a:solidFill>
                  <a:srgbClr val="000000"/>
                </a:solidFill>
              </a:rPr>
              <a:t>(T) + </a:t>
            </a:r>
            <a:r>
              <a:rPr lang="fr-FR" sz="2000" b="1" dirty="0" smtClean="0">
                <a:solidFill>
                  <a:srgbClr val="000000"/>
                </a:solidFill>
              </a:rPr>
              <a:t>N</a:t>
            </a:r>
            <a:r>
              <a:rPr lang="fr-FR" sz="2000" b="1" baseline="-25000" dirty="0" smtClean="0">
                <a:solidFill>
                  <a:srgbClr val="000000"/>
                </a:solidFill>
              </a:rPr>
              <a:t>I</a:t>
            </a:r>
            <a:r>
              <a:rPr lang="fr-FR" sz="2000" b="1" dirty="0" smtClean="0">
                <a:solidFill>
                  <a:srgbClr val="000000"/>
                </a:solidFill>
              </a:rPr>
              <a:t> </a:t>
            </a:r>
            <a:r>
              <a:rPr lang="fr-FR" sz="2000" b="1" dirty="0" err="1">
                <a:solidFill>
                  <a:srgbClr val="000000"/>
                </a:solidFill>
              </a:rPr>
              <a:t>h</a:t>
            </a:r>
            <a:r>
              <a:rPr lang="fr-FR" sz="2000" b="1" baseline="-25000" dirty="0" err="1">
                <a:solidFill>
                  <a:srgbClr val="000000"/>
                </a:solidFill>
              </a:rPr>
              <a:t>I</a:t>
            </a:r>
            <a:r>
              <a:rPr lang="fr-FR" sz="2000" b="1" dirty="0">
                <a:solidFill>
                  <a:srgbClr val="000000"/>
                </a:solidFill>
              </a:rPr>
              <a:t>(T)</a:t>
            </a:r>
          </a:p>
        </p:txBody>
      </p:sp>
      <p:grpSp>
        <p:nvGrpSpPr>
          <p:cNvPr id="29" name="Grouper 28"/>
          <p:cNvGrpSpPr/>
          <p:nvPr/>
        </p:nvGrpSpPr>
        <p:grpSpPr>
          <a:xfrm>
            <a:off x="4992704" y="273193"/>
            <a:ext cx="4037760" cy="3243221"/>
            <a:chOff x="4992704" y="273193"/>
            <a:chExt cx="4037760" cy="3243221"/>
          </a:xfrm>
        </p:grpSpPr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4992704" y="273193"/>
              <a:ext cx="4037760" cy="3243221"/>
              <a:chOff x="3075" y="0"/>
              <a:chExt cx="2804" cy="2252"/>
            </a:xfrm>
          </p:grpSpPr>
          <p:grpSp>
            <p:nvGrpSpPr>
              <p:cNvPr id="34" name="Group 18"/>
              <p:cNvGrpSpPr>
                <a:grpSpLocks/>
              </p:cNvGrpSpPr>
              <p:nvPr/>
            </p:nvGrpSpPr>
            <p:grpSpPr bwMode="auto">
              <a:xfrm>
                <a:off x="4025" y="0"/>
                <a:ext cx="1000" cy="1689"/>
                <a:chOff x="567" y="1389"/>
                <a:chExt cx="907" cy="1532"/>
              </a:xfrm>
            </p:grpSpPr>
            <p:grpSp>
              <p:nvGrpSpPr>
                <p:cNvPr id="40" name="Group 19"/>
                <p:cNvGrpSpPr>
                  <a:grpSpLocks/>
                </p:cNvGrpSpPr>
                <p:nvPr/>
              </p:nvGrpSpPr>
              <p:grpSpPr bwMode="auto">
                <a:xfrm>
                  <a:off x="567" y="1389"/>
                  <a:ext cx="907" cy="1532"/>
                  <a:chOff x="1111" y="1626"/>
                  <a:chExt cx="907" cy="1532"/>
                </a:xfrm>
              </p:grpSpPr>
              <p:sp>
                <p:nvSpPr>
                  <p:cNvPr id="4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111" y="1888"/>
                    <a:ext cx="907" cy="127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565" y="1626"/>
                    <a:ext cx="0" cy="1089"/>
                  </a:xfrm>
                  <a:prstGeom prst="line">
                    <a:avLst/>
                  </a:prstGeom>
                  <a:noFill/>
                  <a:ln w="762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grpSp>
                <p:nvGrpSpPr>
                  <p:cNvPr id="44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1297" y="2614"/>
                    <a:ext cx="522" cy="229"/>
                    <a:chOff x="2290" y="2906"/>
                    <a:chExt cx="522" cy="229"/>
                  </a:xfrm>
                </p:grpSpPr>
                <p:sp>
                  <p:nvSpPr>
                    <p:cNvPr id="45" name="AutoShape 23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562" y="2886"/>
                      <a:ext cx="227" cy="27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46" name="AutoShape 24"/>
                    <p:cNvSpPr>
                      <a:spLocks noChangeArrowheads="1"/>
                    </p:cNvSpPr>
                    <p:nvPr/>
                  </p:nvSpPr>
                  <p:spPr bwMode="auto">
                    <a:xfrm rot="5400000" flipH="1">
                      <a:off x="2312" y="2884"/>
                      <a:ext cx="227" cy="27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</p:grpSp>
            </p:grpSp>
            <p:sp>
              <p:nvSpPr>
                <p:cNvPr id="4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99" y="1797"/>
                  <a:ext cx="274" cy="5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61" tIns="50382" rIns="100761" bIns="50382">
                  <a:spAutoFit/>
                </a:bodyPr>
                <a:lstStyle/>
                <a:p>
                  <a:pPr defTabSz="914320"/>
                  <a:r>
                    <a:rPr lang="fr-FR" sz="2500" b="1" dirty="0">
                      <a:latin typeface="Times New Roman"/>
                      <a:cs typeface="Times New Roman"/>
                    </a:rPr>
                    <a:t>V</a:t>
                  </a:r>
                </a:p>
                <a:p>
                  <a:pPr defTabSz="914320"/>
                  <a:r>
                    <a:rPr lang="fr-FR" sz="2500" b="1" dirty="0" err="1">
                      <a:solidFill>
                        <a:srgbClr val="0000FF"/>
                      </a:solidFill>
                      <a:latin typeface="Times New Roman"/>
                      <a:cs typeface="Times New Roman"/>
                    </a:rPr>
                    <a:t>T</a:t>
                  </a:r>
                  <a:endParaRPr lang="fr-FR" sz="2500" b="1" dirty="0">
                    <a:solidFill>
                      <a:srgbClr val="0000FF"/>
                    </a:solidFill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35" name="Line 26"/>
              <p:cNvSpPr>
                <a:spLocks noChangeShapeType="1"/>
              </p:cNvSpPr>
              <p:nvPr/>
            </p:nvSpPr>
            <p:spPr bwMode="auto">
              <a:xfrm>
                <a:off x="3300" y="1014"/>
                <a:ext cx="7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>
                <a:off x="5025" y="1031"/>
                <a:ext cx="7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37" name="Text Box 28"/>
              <p:cNvSpPr txBox="1">
                <a:spLocks noChangeArrowheads="1"/>
              </p:cNvSpPr>
              <p:nvPr/>
            </p:nvSpPr>
            <p:spPr bwMode="auto">
              <a:xfrm>
                <a:off x="3300" y="580"/>
                <a:ext cx="364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500" b="1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500" b="1" baseline="-25000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0</a:t>
                </a:r>
              </a:p>
            </p:txBody>
          </p:sp>
          <p:sp>
            <p:nvSpPr>
              <p:cNvPr id="38" name="Text Box 32"/>
              <p:cNvSpPr txBox="1">
                <a:spLocks noChangeArrowheads="1"/>
              </p:cNvSpPr>
              <p:nvPr/>
            </p:nvSpPr>
            <p:spPr bwMode="auto">
              <a:xfrm>
                <a:off x="3075" y="1081"/>
                <a:ext cx="962" cy="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61" tIns="50382" rIns="100761" bIns="50382">
                <a:spAutoFit/>
              </a:bodyPr>
              <a:lstStyle/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B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</a:p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P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0 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I</a:t>
                </a:r>
                <a:endParaRPr lang="fr-FR" sz="2400" b="1" dirty="0">
                  <a:latin typeface="Times New Roman"/>
                  <a:cs typeface="Times New Roman"/>
                </a:endParaRPr>
              </a:p>
              <a:p>
                <a:pPr defTabSz="449240">
                  <a:spcBef>
                    <a:spcPct val="50000"/>
                  </a:spcBef>
                </a:pPr>
                <a:endParaRPr lang="fr-FR" sz="2200" b="1" dirty="0">
                  <a:latin typeface="Times New Roman"/>
                  <a:cs typeface="Times New Roman"/>
                </a:endParaRPr>
              </a:p>
              <a:p>
                <a:pPr defTabSz="449240">
                  <a:spcBef>
                    <a:spcPct val="50000"/>
                  </a:spcBef>
                </a:pPr>
                <a:endParaRPr lang="fr-FR" sz="2200" b="1" baseline="30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9" name="Text Box 33"/>
              <p:cNvSpPr txBox="1">
                <a:spLocks noChangeArrowheads="1"/>
              </p:cNvSpPr>
              <p:nvPr/>
            </p:nvSpPr>
            <p:spPr bwMode="auto">
              <a:xfrm>
                <a:off x="5025" y="1081"/>
                <a:ext cx="854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00761" tIns="50382" rIns="100761" bIns="50382">
                <a:spAutoFit/>
              </a:bodyPr>
              <a:lstStyle/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A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B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</a:p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P</a:t>
                </a:r>
                <a:r>
                  <a:rPr lang="fr-FR" sz="2400" b="1" baseline="30000" dirty="0" smtClean="0">
                    <a:latin typeface="Times New Roman"/>
                    <a:cs typeface="Times New Roman"/>
                  </a:rPr>
                  <a:t> </a:t>
                </a:r>
                <a:r>
                  <a:rPr lang="fr-FR" sz="2400" b="1" dirty="0">
                    <a:latin typeface="Times New Roman"/>
                    <a:cs typeface="Times New Roman"/>
                  </a:rPr>
                  <a:t>, </a:t>
                </a:r>
                <a:r>
                  <a:rPr lang="fr-FR" sz="2400" b="1" dirty="0" smtClean="0">
                    <a:latin typeface="Times New Roman"/>
                    <a:cs typeface="Times New Roman"/>
                  </a:rPr>
                  <a:t>N</a:t>
                </a:r>
                <a:r>
                  <a:rPr lang="fr-FR" sz="2400" b="1" baseline="-25000" dirty="0" smtClean="0">
                    <a:latin typeface="Times New Roman"/>
                    <a:cs typeface="Times New Roman"/>
                  </a:rPr>
                  <a:t>I</a:t>
                </a:r>
                <a:endParaRPr lang="fr-FR" sz="2400" b="1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1" name="Connecteur droit avec flèche 30"/>
            <p:cNvCxnSpPr/>
            <p:nvPr/>
          </p:nvCxnSpPr>
          <p:spPr bwMode="auto">
            <a:xfrm flipV="1">
              <a:off x="6861477" y="2265057"/>
              <a:ext cx="522540" cy="783892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6208304" y="2760037"/>
              <a:ext cx="710350" cy="477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390" tIns="45697" rIns="91390" bIns="45697">
              <a:spAutoFit/>
            </a:bodyPr>
            <a:lstStyle/>
            <a:p>
              <a:pPr defTabSz="914320"/>
              <a:r>
                <a:rPr lang="fr-FR" sz="2500" b="1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500" b="1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ext</a:t>
              </a:r>
              <a:endParaRPr lang="fr-FR" sz="2500" b="1" baseline="-250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8024700" y="1169804"/>
              <a:ext cx="417328" cy="48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5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endParaRPr lang="fr-FR" sz="2500" b="1" baseline="-250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7" name="Titre 1"/>
          <p:cNvSpPr txBox="1">
            <a:spLocks/>
          </p:cNvSpPr>
          <p:nvPr/>
        </p:nvSpPr>
        <p:spPr>
          <a:xfrm>
            <a:off x="0" y="101736"/>
            <a:ext cx="46075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</a:rPr>
              <a:t>Bilan </a:t>
            </a:r>
            <a:r>
              <a:rPr lang="fr-FR" dirty="0" err="1" smtClean="0">
                <a:solidFill>
                  <a:srgbClr val="FF0000"/>
                </a:solidFill>
              </a:rPr>
              <a:t>enthalpique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40746" y="2240825"/>
            <a:ext cx="5500118" cy="2049781"/>
            <a:chOff x="340746" y="2240825"/>
            <a:chExt cx="5500118" cy="2049781"/>
          </a:xfrm>
        </p:grpSpPr>
        <p:sp>
          <p:nvSpPr>
            <p:cNvPr id="49" name="Ellipse 48"/>
            <p:cNvSpPr/>
            <p:nvPr/>
          </p:nvSpPr>
          <p:spPr>
            <a:xfrm>
              <a:off x="340746" y="3376723"/>
              <a:ext cx="5500118" cy="913883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40746" y="2240825"/>
              <a:ext cx="3918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Enthalpie entrant dans V par unité de temps avec l’alimentation</a:t>
              </a:r>
              <a:endParaRPr lang="fr-FR" sz="20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2" name="Connecteur droit avec flèche 51"/>
            <p:cNvCxnSpPr>
              <a:stCxn id="50" idx="2"/>
            </p:cNvCxnSpPr>
            <p:nvPr/>
          </p:nvCxnSpPr>
          <p:spPr>
            <a:xfrm>
              <a:off x="2300037" y="2948711"/>
              <a:ext cx="456909" cy="428012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r 9"/>
          <p:cNvGrpSpPr/>
          <p:nvPr/>
        </p:nvGrpSpPr>
        <p:grpSpPr>
          <a:xfrm>
            <a:off x="340746" y="3986064"/>
            <a:ext cx="7043271" cy="2074961"/>
            <a:chOff x="340746" y="3986064"/>
            <a:chExt cx="7043271" cy="2074961"/>
          </a:xfrm>
        </p:grpSpPr>
        <p:sp>
          <p:nvSpPr>
            <p:cNvPr id="53" name="Ellipse 52"/>
            <p:cNvSpPr/>
            <p:nvPr/>
          </p:nvSpPr>
          <p:spPr>
            <a:xfrm>
              <a:off x="1883899" y="3986064"/>
              <a:ext cx="5500118" cy="913883"/>
            </a:xfrm>
            <a:prstGeom prst="ellipse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 flipV="1">
              <a:off x="2756946" y="4899947"/>
              <a:ext cx="609600" cy="398185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340746" y="5353139"/>
              <a:ext cx="3918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Enthalpie sortant de V par unité de temps avec la sortie</a:t>
              </a:r>
              <a:endParaRPr lang="fr-FR" sz="20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474067" y="5353139"/>
            <a:ext cx="47254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fr-FR" sz="2000" b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: enthalpie molaire de A à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(J/mol)</a:t>
            </a:r>
            <a:endParaRPr lang="fr-FR" sz="2000" dirty="0">
              <a:latin typeface="Times New Roman"/>
              <a:cs typeface="Times New Roman"/>
            </a:endParaRPr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4067" y="357004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5904" y="4357967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6000" y="5767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4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67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17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031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31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85861" y="1370787"/>
            <a:ext cx="1983962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914320"/>
            <a:r>
              <a:rPr lang="fr-FR" b="1" dirty="0" smtClean="0">
                <a:latin typeface="Times New Roman"/>
                <a:cs typeface="Times New Roman"/>
              </a:rPr>
              <a:t>Rappel</a:t>
            </a:r>
          </a:p>
          <a:p>
            <a:pPr defTabSz="914320"/>
            <a:r>
              <a:rPr lang="fr-FR" b="1" dirty="0" smtClean="0">
                <a:latin typeface="Times New Roman"/>
                <a:cs typeface="Times New Roman"/>
              </a:rPr>
              <a:t>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=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(1 - 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) </a:t>
            </a:r>
          </a:p>
          <a:p>
            <a:pPr defTabSz="914320"/>
            <a:r>
              <a:rPr lang="fr-FR" b="1" dirty="0" smtClean="0">
                <a:latin typeface="Times New Roman"/>
                <a:cs typeface="Times New Roman"/>
              </a:rPr>
              <a:t>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 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=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– 2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endParaRPr lang="fr-FR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b="1" dirty="0" smtClean="0">
                <a:latin typeface="Times New Roman"/>
                <a:cs typeface="Times New Roman"/>
              </a:rPr>
              <a:t>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=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+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defTabSz="914320"/>
            <a:r>
              <a:rPr lang="fr-FR" b="1" dirty="0" smtClean="0">
                <a:latin typeface="Times New Roman"/>
                <a:cs typeface="Times New Roman"/>
              </a:rPr>
              <a:t>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 </a:t>
            </a:r>
            <a:r>
              <a:rPr lang="fr-FR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= N</a:t>
            </a:r>
            <a:r>
              <a:rPr lang="fr-FR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endParaRPr lang="fr-FR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01736"/>
            <a:ext cx="46075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</a:rPr>
              <a:t>Bilan </a:t>
            </a:r>
            <a:r>
              <a:rPr lang="fr-FR" dirty="0" err="1" smtClean="0">
                <a:solidFill>
                  <a:srgbClr val="FF0000"/>
                </a:solidFill>
              </a:rPr>
              <a:t>enthalpique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2457255" y="1006044"/>
            <a:ext cx="6400800" cy="2069334"/>
            <a:chOff x="2618344" y="1223796"/>
            <a:chExt cx="6400800" cy="2069334"/>
          </a:xfrm>
        </p:grpSpPr>
        <p:sp>
          <p:nvSpPr>
            <p:cNvPr id="10" name="Rectangle 9"/>
            <p:cNvSpPr/>
            <p:nvPr/>
          </p:nvSpPr>
          <p:spPr>
            <a:xfrm>
              <a:off x="2618344" y="1223796"/>
              <a:ext cx="6400800" cy="2041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ext</a:t>
              </a:r>
              <a:endParaRPr lang="fr-FR" sz="20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endParaRPr lang="fr-FR" sz="2000" b="1" baseline="-250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endParaRPr lang="fr-FR" sz="20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=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</a:t>
              </a:r>
            </a:p>
            <a:p>
              <a:endParaRPr lang="fr-FR" sz="20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         + N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    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-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– 2 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1" baseline="-25000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 </a:t>
              </a:r>
              <a:endParaRPr lang="fr-FR" sz="2000" dirty="0">
                <a:latin typeface="Times New Roman"/>
                <a:cs typeface="Times New Roman"/>
              </a:endParaRPr>
            </a:p>
          </p:txBody>
        </p:sp>
        <p:sp>
          <p:nvSpPr>
            <p:cNvPr id="12" name="Parenthèses 11"/>
            <p:cNvSpPr/>
            <p:nvPr/>
          </p:nvSpPr>
          <p:spPr>
            <a:xfrm>
              <a:off x="4284025" y="2905891"/>
              <a:ext cx="2702197" cy="387239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4884" y="3608194"/>
            <a:ext cx="9091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fr-FR" b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(T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-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h</a:t>
            </a:r>
            <a:r>
              <a:rPr lang="fr-FR" b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=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pA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(T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– 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	</a:t>
            </a:r>
            <a:r>
              <a:rPr lang="fr-FR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pA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capacité calorifique (thermique) de A   (J/K/mol)	   </a:t>
            </a:r>
            <a:endParaRPr lang="fr-FR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302380" y="4094886"/>
            <a:ext cx="8754497" cy="2278793"/>
            <a:chOff x="302380" y="4094886"/>
            <a:chExt cx="8754497" cy="2278793"/>
          </a:xfrm>
        </p:grpSpPr>
        <p:sp>
          <p:nvSpPr>
            <p:cNvPr id="15" name="Rectangle 14"/>
            <p:cNvSpPr/>
            <p:nvPr/>
          </p:nvSpPr>
          <p:spPr>
            <a:xfrm>
              <a:off x="484320" y="4448829"/>
              <a:ext cx="8246413" cy="1426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 + N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+ N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0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pI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0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</a:t>
              </a:r>
              <a:r>
                <a:rPr lang="fr-FR" sz="20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 </a:t>
              </a:r>
              <a:r>
                <a:rPr lang="fr-FR" sz="20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000" b="1" baseline="-250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ext</a:t>
              </a:r>
              <a:endParaRPr lang="fr-FR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endParaRPr lang="fr-FR" sz="2000" b="1" baseline="-250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endParaRPr lang="fr-FR" sz="20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=    </a:t>
              </a:r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0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b="1" baseline="30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  <a:endParaRPr lang="fr-FR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169823" y="4248774"/>
              <a:ext cx="2723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Chaleur sensible/temps</a:t>
              </a:r>
              <a:endParaRPr lang="fr-FR" sz="20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760901" y="4094886"/>
              <a:ext cx="2295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Chaleur échangée avec extérieur/temps</a:t>
              </a:r>
              <a:endParaRPr lang="fr-FR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2380" y="5973569"/>
              <a:ext cx="32028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Chaleur réaction par temps</a:t>
              </a:r>
              <a:endParaRPr lang="fr-FR" sz="20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810" y="200114"/>
            <a:ext cx="812800" cy="812800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3949152" y="2607931"/>
            <a:ext cx="4505018" cy="672150"/>
            <a:chOff x="3347592" y="2607931"/>
            <a:chExt cx="4505018" cy="672150"/>
          </a:xfrm>
        </p:grpSpPr>
        <p:sp>
          <p:nvSpPr>
            <p:cNvPr id="3" name="Ellipse 2"/>
            <p:cNvSpPr/>
            <p:nvPr/>
          </p:nvSpPr>
          <p:spPr>
            <a:xfrm>
              <a:off x="3347592" y="2607931"/>
              <a:ext cx="3029143" cy="53365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770262" y="2879971"/>
              <a:ext cx="1082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ΔH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(</a:t>
              </a:r>
              <a:r>
                <a:rPr lang="fr-FR" sz="20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</a:t>
              </a:r>
              <a:endParaRPr lang="fr-FR" sz="20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 flipV="1">
              <a:off x="6443581" y="2879971"/>
              <a:ext cx="317321" cy="19540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7933" y="2688139"/>
            <a:ext cx="812800" cy="812800"/>
          </a:xfrm>
          <a:prstGeom prst="rect">
            <a:avLst/>
          </a:prstGeom>
        </p:spPr>
      </p:pic>
      <p:pic>
        <p:nvPicPr>
          <p:cNvPr id="27" name="Son 2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306" y="3047628"/>
            <a:ext cx="812800" cy="812800"/>
          </a:xfrm>
          <a:prstGeom prst="rect">
            <a:avLst/>
          </a:prstGeom>
        </p:spPr>
      </p:pic>
      <p:pic>
        <p:nvPicPr>
          <p:cNvPr id="28" name="Son 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63935" y="5658414"/>
            <a:ext cx="812800" cy="81280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628649" y="5458359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ΔH</a:t>
            </a:r>
            <a:r>
              <a:rPr lang="fr-FR" sz="2000" b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R</a:t>
            </a:r>
            <a:r>
              <a:rPr lang="fr-FR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(</a:t>
            </a:r>
            <a:r>
              <a:rPr lang="fr-FR" sz="2000" b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T</a:t>
            </a:r>
            <a:r>
              <a:rPr lang="fr-FR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  <a:endParaRPr lang="fr-FR" sz="20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47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34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683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41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6252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75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9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6728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228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13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4</a:t>
            </a:fld>
            <a:endParaRPr lang="fr-FR"/>
          </a:p>
        </p:txBody>
      </p:sp>
      <p:grpSp>
        <p:nvGrpSpPr>
          <p:cNvPr id="10" name="Grouper 9"/>
          <p:cNvGrpSpPr/>
          <p:nvPr/>
        </p:nvGrpSpPr>
        <p:grpSpPr>
          <a:xfrm>
            <a:off x="484320" y="2544620"/>
            <a:ext cx="8246413" cy="1770221"/>
            <a:chOff x="484320" y="2048940"/>
            <a:chExt cx="8246413" cy="1770221"/>
          </a:xfrm>
        </p:grpSpPr>
        <p:sp>
          <p:nvSpPr>
            <p:cNvPr id="6" name="Rectangle 5"/>
            <p:cNvSpPr/>
            <p:nvPr/>
          </p:nvSpPr>
          <p:spPr>
            <a:xfrm>
              <a:off x="484320" y="2048940"/>
              <a:ext cx="8246413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2400" b="1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+ N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+ N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+ N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pI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 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(T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 </a:t>
              </a:r>
              <a:r>
                <a:rPr lang="fr-FR" sz="2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</a:t>
              </a:r>
              <a:r>
                <a:rPr lang="fr-FR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+ </a:t>
              </a:r>
              <a:r>
                <a:rPr lang="fr-FR" sz="24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400" b="1" baseline="-250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ext</a:t>
              </a:r>
              <a:endParaRPr lang="fr-FR" sz="24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endParaRPr lang="fr-FR" sz="2400" b="1" baseline="-250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endParaRPr lang="fr-FR" sz="2400" b="1" baseline="-25000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24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=    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    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400" b="1" baseline="-25000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) - 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400" b="1" baseline="-25000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) – 2 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400" b="1" baseline="-25000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) </a:t>
              </a:r>
              <a:endParaRPr lang="fr-FR" sz="24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" name="Parenthèses 6"/>
            <p:cNvSpPr/>
            <p:nvPr/>
          </p:nvSpPr>
          <p:spPr>
            <a:xfrm>
              <a:off x="499808" y="2369900"/>
              <a:ext cx="4986592" cy="633649"/>
            </a:xfrm>
            <a:prstGeom prst="bracketPair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Parenthèses 7"/>
            <p:cNvSpPr/>
            <p:nvPr/>
          </p:nvSpPr>
          <p:spPr>
            <a:xfrm>
              <a:off x="1906768" y="3221829"/>
              <a:ext cx="3173446" cy="597332"/>
            </a:xfrm>
            <a:prstGeom prst="bracketPair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3128669" y="1641619"/>
            <a:ext cx="376531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4940818" y="1096989"/>
            <a:ext cx="376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re 1"/>
          <p:cNvSpPr txBox="1">
            <a:spLocks/>
          </p:cNvSpPr>
          <p:nvPr/>
        </p:nvSpPr>
        <p:spPr>
          <a:xfrm>
            <a:off x="0" y="101736"/>
            <a:ext cx="46075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</a:rPr>
              <a:t>Bilan </a:t>
            </a:r>
            <a:r>
              <a:rPr lang="fr-FR" dirty="0" err="1" smtClean="0">
                <a:solidFill>
                  <a:srgbClr val="FF0000"/>
                </a:solidFill>
              </a:rPr>
              <a:t>enthalpique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484320" y="438396"/>
            <a:ext cx="8520284" cy="5616710"/>
            <a:chOff x="484320" y="438396"/>
            <a:chExt cx="8520284" cy="5616710"/>
          </a:xfrm>
        </p:grpSpPr>
        <p:sp>
          <p:nvSpPr>
            <p:cNvPr id="11" name="Accolade ouvrante 10"/>
            <p:cNvSpPr/>
            <p:nvPr/>
          </p:nvSpPr>
          <p:spPr>
            <a:xfrm rot="16200000">
              <a:off x="3241027" y="3144094"/>
              <a:ext cx="548897" cy="3129477"/>
            </a:xfrm>
            <a:prstGeom prst="lef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899380" y="5080587"/>
              <a:ext cx="125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ΔH</a:t>
              </a:r>
              <a:r>
                <a:rPr lang="fr-FR" sz="24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(</a:t>
              </a:r>
              <a:r>
                <a:rPr lang="fr-FR" sz="24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)</a:t>
              </a:r>
              <a:endParaRPr lang="fr-FR" sz="24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" name="Accolade ouvrante 12"/>
            <p:cNvSpPr/>
            <p:nvPr/>
          </p:nvSpPr>
          <p:spPr>
            <a:xfrm rot="5400000" flipV="1">
              <a:off x="2710912" y="-33869"/>
              <a:ext cx="548898" cy="5002082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269161" y="1610640"/>
              <a:ext cx="1321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total</a:t>
              </a:r>
              <a:r>
                <a:rPr lang="fr-FR" sz="2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endParaRPr lang="fr-FR" sz="2400" b="1" baseline="-250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40818" y="438396"/>
              <a:ext cx="4063786" cy="1754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30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baseline="-25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total</a:t>
              </a:r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 = N</a:t>
              </a:r>
              <a:r>
                <a:rPr lang="fr-FR" sz="2400" b="1" baseline="-25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 + N</a:t>
              </a:r>
              <a:r>
                <a:rPr lang="fr-FR" sz="2400" b="1" baseline="-25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baseline="30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+</a:t>
              </a:r>
              <a:r>
                <a:rPr lang="fr-FR" sz="2400" b="1" baseline="30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30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 + N</a:t>
              </a:r>
              <a:r>
                <a:rPr lang="fr-FR" sz="2400" b="1" baseline="-25000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I</a:t>
              </a:r>
            </a:p>
            <a:p>
              <a:endParaRPr lang="fr-FR" sz="2400" b="1" baseline="-25000" dirty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endParaRPr>
            </a:p>
            <a:p>
              <a:r>
                <a:rPr lang="fr-FR" sz="2400" b="1" dirty="0" smtClean="0">
                  <a:solidFill>
                    <a:srgbClr val="1E1C11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2400" b="1" baseline="-25000" dirty="0" smtClean="0">
                  <a:solidFill>
                    <a:srgbClr val="1E1C11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000" b="1" dirty="0" smtClean="0">
                  <a:solidFill>
                    <a:schemeClr val="bg2">
                      <a:lumMod val="10000"/>
                    </a:schemeClr>
                  </a:solidFill>
                  <a:latin typeface="Times New Roman"/>
                  <a:cs typeface="Times New Roman"/>
                </a:rPr>
                <a:t>: capacité thermique moyenne du mélange</a:t>
              </a:r>
            </a:p>
            <a:p>
              <a:endParaRPr lang="fr-FR" sz="2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155325" y="5654996"/>
              <a:ext cx="5019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Enthalpie de réaction relative à A et par mol</a:t>
              </a:r>
              <a:endParaRPr lang="fr-FR" sz="20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653" y="1691795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0653" y="39084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2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0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60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84048"/>
            <a:ext cx="2895600" cy="365125"/>
          </a:xfrm>
        </p:spPr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505200" y="6430563"/>
            <a:ext cx="2133600" cy="365125"/>
          </a:xfrm>
        </p:spPr>
        <p:txBody>
          <a:bodyPr/>
          <a:lstStyle/>
          <a:p>
            <a:fld id="{3003961B-5F9F-B649-BA1A-1B89E001FF89}" type="slidenum">
              <a:rPr lang="fr-FR" smtClean="0"/>
              <a:t>5</a:t>
            </a:fld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01736"/>
            <a:ext cx="46075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fr-FR" dirty="0" smtClean="0">
                <a:solidFill>
                  <a:srgbClr val="FF0000"/>
                </a:solidFill>
              </a:rPr>
              <a:t>Bilan </a:t>
            </a:r>
            <a:r>
              <a:rPr lang="fr-FR" dirty="0" err="1" smtClean="0">
                <a:solidFill>
                  <a:srgbClr val="FF0000"/>
                </a:solidFill>
              </a:rPr>
              <a:t>enthalpique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371593" y="1283075"/>
            <a:ext cx="8568024" cy="594191"/>
            <a:chOff x="652321" y="1468955"/>
            <a:chExt cx="8568024" cy="594191"/>
          </a:xfrm>
        </p:grpSpPr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652321" y="1468955"/>
              <a:ext cx="8568024" cy="594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32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total</a:t>
              </a:r>
              <a:r>
                <a:rPr lang="fr-FR" sz="32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32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3200" b="1" baseline="-25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32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(T</a:t>
              </a:r>
              <a:r>
                <a:rPr lang="fr-FR" sz="3200" b="1" baseline="-25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32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–</a:t>
              </a:r>
              <a:r>
                <a:rPr lang="fr-FR" sz="3200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32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) </a:t>
              </a:r>
              <a:r>
                <a:rPr lang="fr-FR" sz="3200" b="1" dirty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+ </a:t>
              </a:r>
              <a:r>
                <a:rPr lang="fr-FR" sz="3200" b="1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Q</a:t>
              </a:r>
              <a:r>
                <a:rPr lang="fr-FR" sz="3200" b="1" baseline="-25000" dirty="0" err="1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ext</a:t>
              </a:r>
              <a:r>
                <a:rPr lang="fr-FR" sz="32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= 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32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3200" b="1" baseline="30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b="1" dirty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 H</a:t>
              </a:r>
              <a:r>
                <a:rPr lang="fr-FR" sz="3200" b="1" baseline="-25000" dirty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R</a:t>
              </a:r>
              <a:r>
                <a:rPr lang="fr-FR" sz="3200" b="1" dirty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(</a:t>
              </a:r>
              <a:r>
                <a:rPr lang="fr-FR" sz="3200" b="1" dirty="0" err="1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sz="3200" b="1" dirty="0" smtClean="0">
                  <a:solidFill>
                    <a:srgbClr val="008000"/>
                  </a:solidFill>
                  <a:latin typeface="Times New Roman"/>
                  <a:cs typeface="Times New Roman"/>
                  <a:sym typeface="Symbol" pitchFamily="18" charset="2"/>
                </a:rPr>
                <a:t>)      </a:t>
              </a:r>
              <a:r>
                <a:rPr lang="fr-FR" sz="3200" b="1" dirty="0" smtClean="0">
                  <a:latin typeface="Times New Roman"/>
                  <a:cs typeface="Times New Roman"/>
                  <a:sym typeface="Symbol" pitchFamily="18" charset="2"/>
                </a:rPr>
                <a:t>Watts</a:t>
              </a:r>
              <a:endParaRPr lang="fr-FR" sz="3200" b="1" dirty="0">
                <a:latin typeface="Times New Roman"/>
                <a:cs typeface="Times New Roman"/>
                <a:sym typeface="Symbol" pitchFamily="18" charset="2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849088" y="1540454"/>
              <a:ext cx="4096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b="1"/>
            </a:p>
          </p:txBody>
        </p:sp>
      </p:grp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143527" y="2576848"/>
            <a:ext cx="25758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CA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Symbol" pitchFamily="18" charset="2"/>
              </a:rPr>
              <a:t>Chaleur sensible/temps pour  </a:t>
            </a:r>
            <a:r>
              <a:rPr lang="fr-CA" sz="2000" b="1" dirty="0">
                <a:solidFill>
                  <a:srgbClr val="0000FF"/>
                </a:solidFill>
                <a:latin typeface="Times New Roman"/>
                <a:cs typeface="Times New Roman"/>
                <a:sym typeface="Symbol" pitchFamily="18" charset="2"/>
              </a:rPr>
              <a:t>l’alimentation</a:t>
            </a:r>
            <a:endParaRPr lang="fr-FR" sz="2000" b="1" dirty="0">
              <a:solidFill>
                <a:srgbClr val="0000FF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777732" y="1998147"/>
            <a:ext cx="375164" cy="4989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486400" y="2576848"/>
            <a:ext cx="2220480" cy="70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defTabSz="449240"/>
            <a:r>
              <a:rPr lang="fr-CA" sz="2000" b="1" dirty="0">
                <a:solidFill>
                  <a:srgbClr val="008000"/>
                </a:solidFill>
                <a:latin typeface="Times New Roman"/>
                <a:cs typeface="Times New Roman"/>
                <a:sym typeface="Symbol" pitchFamily="18" charset="2"/>
              </a:rPr>
              <a:t>chaleur de  réaction (à </a:t>
            </a:r>
            <a:r>
              <a:rPr lang="fr-CA" sz="2000" b="1" dirty="0" err="1" smtClean="0">
                <a:solidFill>
                  <a:srgbClr val="008000"/>
                </a:solidFill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CA" sz="2000" b="1" dirty="0" smtClean="0">
                <a:solidFill>
                  <a:srgbClr val="008000"/>
                </a:solidFill>
                <a:latin typeface="Times New Roman"/>
                <a:cs typeface="Times New Roman"/>
                <a:sym typeface="Symbol" pitchFamily="18" charset="2"/>
              </a:rPr>
              <a:t>)</a:t>
            </a:r>
            <a:endParaRPr lang="fr-FR" sz="2000" b="1" dirty="0">
              <a:solidFill>
                <a:srgbClr val="008000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711545" y="2741553"/>
            <a:ext cx="21633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flux de chaleur entrant à la paroi 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3680328" y="2150547"/>
            <a:ext cx="145322" cy="498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5932080" y="1998147"/>
            <a:ext cx="254894" cy="57870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1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58931"/>
              </p:ext>
            </p:extLst>
          </p:nvPr>
        </p:nvGraphicFramePr>
        <p:xfrm>
          <a:off x="4765584" y="5038583"/>
          <a:ext cx="2842780" cy="120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…quation" r:id="rId11" imgW="1409700" imgH="520700" progId="Equation.3">
                  <p:embed/>
                </p:oleObj>
              </mc:Choice>
              <mc:Fallback>
                <p:oleObj name="…quation" r:id="rId11" imgW="14097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584" y="5038583"/>
                        <a:ext cx="2842780" cy="1206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143527" y="3957379"/>
            <a:ext cx="7972426" cy="766930"/>
            <a:chOff x="143527" y="3957379"/>
            <a:chExt cx="7972426" cy="766930"/>
          </a:xfrm>
        </p:grpSpPr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247113" y="4127764"/>
              <a:ext cx="4032000" cy="46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90" tIns="45697" rIns="91390" bIns="45697">
              <a:spAutoFit/>
            </a:bodyPr>
            <a:lstStyle/>
            <a:p>
              <a:pPr defTabSz="914320"/>
              <a:r>
                <a:rPr lang="fr-FR" sz="2400" b="1" dirty="0">
                  <a:latin typeface="Times New Roman"/>
                  <a:cs typeface="Times New Roman"/>
                </a:rPr>
                <a:t>Réacteur isotherme: T</a:t>
              </a:r>
              <a:r>
                <a:rPr lang="fr-FR" sz="2400" b="1" baseline="-25000" dirty="0">
                  <a:latin typeface="Times New Roman"/>
                  <a:cs typeface="Times New Roman"/>
                </a:rPr>
                <a:t>0</a:t>
              </a:r>
              <a:r>
                <a:rPr lang="fr-FR" sz="2400" b="1" dirty="0">
                  <a:latin typeface="Times New Roman"/>
                  <a:cs typeface="Times New Roman"/>
                </a:rPr>
                <a:t> = </a:t>
              </a:r>
              <a:r>
                <a:rPr lang="fr-FR" sz="2400" b="1" dirty="0" err="1">
                  <a:latin typeface="Times New Roman"/>
                  <a:cs typeface="Times New Roman"/>
                </a:rPr>
                <a:t>T</a:t>
              </a:r>
              <a:endParaRPr lang="fr-FR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767842" y="4127764"/>
              <a:ext cx="2951098" cy="4616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390" tIns="45697" rIns="91390" bIns="45697">
              <a:spAutoFit/>
            </a:bodyPr>
            <a:lstStyle/>
            <a:p>
              <a:pPr defTabSz="914320"/>
              <a:r>
                <a:rPr lang="fr-FR" sz="2400" b="1" dirty="0" err="1">
                  <a:latin typeface="Times New Roman" pitchFamily="18" charset="0"/>
                  <a:sym typeface="Symbol" pitchFamily="18" charset="2"/>
                </a:rPr>
                <a:t>Q</a:t>
              </a:r>
              <a:r>
                <a:rPr lang="fr-FR" sz="2400" b="1" baseline="-25000" dirty="0" err="1">
                  <a:latin typeface="Times New Roman" pitchFamily="18" charset="0"/>
                  <a:sym typeface="Symbol" pitchFamily="18" charset="2"/>
                </a:rPr>
                <a:t>ext</a:t>
              </a:r>
              <a:r>
                <a:rPr lang="fr-FR" sz="2400" b="1" dirty="0">
                  <a:latin typeface="Times New Roman" pitchFamily="18" charset="0"/>
                  <a:sym typeface="Symbol" pitchFamily="18" charset="2"/>
                </a:rPr>
                <a:t> = N</a:t>
              </a:r>
              <a:r>
                <a:rPr lang="fr-FR" sz="2400" b="1" baseline="-25000" dirty="0" smtClean="0">
                  <a:latin typeface="Times New Roman" pitchFamily="18" charset="0"/>
                </a:rPr>
                <a:t>A</a:t>
              </a:r>
              <a:r>
                <a:rPr lang="fr-FR" sz="2400" b="1" baseline="30000" dirty="0" smtClean="0">
                  <a:latin typeface="Times New Roman" pitchFamily="18" charset="0"/>
                </a:rPr>
                <a:t>0</a:t>
              </a:r>
              <a:r>
                <a:rPr lang="fr-FR" sz="2400" b="1" dirty="0" smtClean="0">
                  <a:latin typeface="Times New Roman" pitchFamily="18" charset="0"/>
                </a:rPr>
                <a:t>  </a:t>
              </a:r>
              <a:r>
                <a:rPr lang="fr-FR" sz="2400" b="1" dirty="0">
                  <a:latin typeface="Times New Roman" pitchFamily="18" charset="0"/>
                  <a:sym typeface="Symbol" pitchFamily="18" charset="2"/>
                </a:rPr>
                <a:t>  H</a:t>
              </a:r>
              <a:r>
                <a:rPr lang="fr-FR" sz="2400" b="1" baseline="-25000" dirty="0">
                  <a:latin typeface="Times New Roman" pitchFamily="18" charset="0"/>
                  <a:sym typeface="Symbol" pitchFamily="18" charset="2"/>
                </a:rPr>
                <a:t>R</a:t>
              </a:r>
              <a:r>
                <a:rPr lang="fr-FR" sz="2400" b="1" dirty="0"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fr-FR" sz="2400" b="1" dirty="0" err="1">
                  <a:latin typeface="Times New Roman" pitchFamily="18" charset="0"/>
                  <a:sym typeface="Symbol" pitchFamily="18" charset="2"/>
                </a:rPr>
                <a:t>T</a:t>
              </a:r>
              <a:r>
                <a:rPr lang="fr-FR" sz="2400" b="1" dirty="0">
                  <a:latin typeface="Times New Roman" pitchFamily="18" charset="0"/>
                  <a:sym typeface="Symbol" pitchFamily="18" charset="2"/>
                </a:rPr>
                <a:t>)</a:t>
              </a:r>
              <a:endParaRPr lang="fr-FR" sz="2400" b="1" dirty="0">
                <a:latin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527" y="3957379"/>
              <a:ext cx="7972426" cy="766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43527" y="5038583"/>
            <a:ext cx="7972426" cy="1206100"/>
            <a:chOff x="143527" y="5038583"/>
            <a:chExt cx="7972426" cy="1206100"/>
          </a:xfrm>
        </p:grpSpPr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143527" y="5255638"/>
              <a:ext cx="4464000" cy="46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90" tIns="45697" rIns="91390" bIns="45697">
              <a:spAutoFit/>
            </a:bodyPr>
            <a:lstStyle/>
            <a:p>
              <a:pPr defTabSz="914320"/>
              <a:r>
                <a:rPr lang="fr-FR" sz="2400" b="1" dirty="0">
                  <a:latin typeface="Times New Roman"/>
                  <a:cs typeface="Times New Roman"/>
                </a:rPr>
                <a:t>Réacteur adiabatique: </a:t>
              </a:r>
              <a:r>
                <a:rPr lang="fr-FR" sz="2400" b="1" dirty="0" err="1">
                  <a:latin typeface="Times New Roman"/>
                  <a:cs typeface="Times New Roman"/>
                </a:rPr>
                <a:t>Q</a:t>
              </a:r>
              <a:r>
                <a:rPr lang="fr-FR" sz="2400" b="1" baseline="-25000" dirty="0" err="1">
                  <a:latin typeface="Times New Roman"/>
                  <a:cs typeface="Times New Roman"/>
                </a:rPr>
                <a:t>ext</a:t>
              </a:r>
              <a:r>
                <a:rPr lang="fr-FR" sz="2400" b="1" dirty="0">
                  <a:latin typeface="Times New Roman"/>
                  <a:cs typeface="Times New Roman"/>
                </a:rPr>
                <a:t> = 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3527" y="5038583"/>
              <a:ext cx="7972426" cy="1206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35460" y="2209800"/>
            <a:ext cx="812800" cy="812800"/>
          </a:xfrm>
          <a:prstGeom prst="rect">
            <a:avLst/>
          </a:prstGeom>
        </p:spPr>
      </p:pic>
      <p:pic>
        <p:nvPicPr>
          <p:cNvPr id="15" name="Son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89081" y="3957379"/>
            <a:ext cx="812800" cy="812800"/>
          </a:xfrm>
          <a:prstGeom prst="rect">
            <a:avLst/>
          </a:prstGeom>
        </p:spPr>
      </p:pic>
      <p:pic>
        <p:nvPicPr>
          <p:cNvPr id="17" name="Son 1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31200" y="5617763"/>
            <a:ext cx="812800" cy="812800"/>
          </a:xfrm>
          <a:prstGeom prst="rect">
            <a:avLst/>
          </a:prstGeom>
        </p:spPr>
      </p:pic>
      <p:pic>
        <p:nvPicPr>
          <p:cNvPr id="18" name="Son 1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2800" y="602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58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8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9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0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150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4449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22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509</Words>
  <Application>Microsoft Macintosh PowerPoint</Application>
  <PresentationFormat>Présentation à l'écran (4:3)</PresentationFormat>
  <Paragraphs>90</Paragraphs>
  <Slides>5</Slides>
  <Notes>0</Notes>
  <HiddenSlides>0</HiddenSlides>
  <MMClips>16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7" baseType="lpstr">
      <vt:lpstr>Thème Office</vt:lpstr>
      <vt:lpstr>…quation</vt:lpstr>
      <vt:lpstr>Chapitre 5  Partie 2 Bilan enthalpique</vt:lpstr>
      <vt:lpstr>Présentation PowerPoint</vt:lpstr>
      <vt:lpstr>Présentation PowerPoint</vt:lpstr>
      <vt:lpstr>Présentation PowerPoint</vt:lpstr>
      <vt:lpstr>Présentation PowerPoint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5 Réacteur continu parfaitement agité</dc:title>
  <dc:creator>dominique pareau</dc:creator>
  <cp:lastModifiedBy>dominique pareau</cp:lastModifiedBy>
  <cp:revision>71</cp:revision>
  <dcterms:created xsi:type="dcterms:W3CDTF">2020-03-16T10:59:09Z</dcterms:created>
  <dcterms:modified xsi:type="dcterms:W3CDTF">2020-03-17T17:28:46Z</dcterms:modified>
</cp:coreProperties>
</file>