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262" r:id="rId3"/>
    <p:sldId id="261" r:id="rId4"/>
    <p:sldId id="257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rtgva33F9QmEDmJpHLKuA==" hashData="wTuM76Vj6WKQLe+F5rSh6tHXZS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1" d="100"/>
          <a:sy n="71" d="100"/>
        </p:scale>
        <p:origin x="-744" y="-112"/>
      </p:cViewPr>
      <p:guideLst>
        <p:guide orient="horz" pos="2353"/>
        <p:guide pos="49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299A9-58D5-3D4A-9E59-368896BE096E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580AC-73C2-AF40-B502-087EE1AE9B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20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9B770-324D-414D-8DE3-034B393EFADB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1536F-B0B0-F440-A7DD-30E07FB745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578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imes New Roman"/>
                <a:cs typeface="Times New Roman"/>
              </a:defRPr>
            </a:lvl1pPr>
          </a:lstStyle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2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07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26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87323" y="6492875"/>
            <a:ext cx="2769353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/>
                <a:cs typeface="Times New Roman"/>
              </a:defRPr>
            </a:lvl1pPr>
          </a:lstStyle>
          <a:p>
            <a:r>
              <a:rPr lang="hr-HR" dirty="0" smtClean="0"/>
              <a:t>D. PAREAU    Mars 2020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20000" y="6415907"/>
            <a:ext cx="2133600" cy="365125"/>
          </a:xfrm>
        </p:spPr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19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5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10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5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05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55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531359"/>
            <a:ext cx="24806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8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4978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fld id="{A045B501-6006-B94D-88F3-B8D31CE0E9FC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97550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789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FF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7" Type="http://schemas.openxmlformats.org/officeDocument/2006/relationships/image" Target="../media/image7.jpg"/><Relationship Id="rId8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microsoft.com/office/2007/relationships/media" Target="../media/media7.wav"/><Relationship Id="rId6" Type="http://schemas.openxmlformats.org/officeDocument/2006/relationships/audio" Target="../media/media7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4" Type="http://schemas.openxmlformats.org/officeDocument/2006/relationships/audio" Target="../media/media12.wav"/><Relationship Id="rId5" Type="http://schemas.microsoft.com/office/2007/relationships/media" Target="../media/media13.wav"/><Relationship Id="rId6" Type="http://schemas.openxmlformats.org/officeDocument/2006/relationships/audio" Target="../media/media13.wav"/><Relationship Id="rId7" Type="http://schemas.microsoft.com/office/2007/relationships/media" Target="../media/media14.wav"/><Relationship Id="rId8" Type="http://schemas.openxmlformats.org/officeDocument/2006/relationships/audio" Target="../media/media14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8.emf"/><Relationship Id="rId11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9.emf"/><Relationship Id="rId13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microsoft.com/office/2007/relationships/media" Target="../media/media15.wav"/><Relationship Id="rId3" Type="http://schemas.openxmlformats.org/officeDocument/2006/relationships/audio" Target="../media/media15.wav"/><Relationship Id="rId4" Type="http://schemas.microsoft.com/office/2007/relationships/media" Target="../media/media16.wav"/><Relationship Id="rId5" Type="http://schemas.openxmlformats.org/officeDocument/2006/relationships/audio" Target="../media/media16.wav"/><Relationship Id="rId6" Type="http://schemas.microsoft.com/office/2007/relationships/media" Target="../media/media17.wav"/><Relationship Id="rId7" Type="http://schemas.openxmlformats.org/officeDocument/2006/relationships/audio" Target="../media/media17.wav"/><Relationship Id="rId8" Type="http://schemas.microsoft.com/office/2007/relationships/media" Target="../media/media18.wav"/><Relationship Id="rId9" Type="http://schemas.openxmlformats.org/officeDocument/2006/relationships/audio" Target="../media/media18.wav"/><Relationship Id="rId10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4" Type="http://schemas.openxmlformats.org/officeDocument/2006/relationships/audio" Target="../media/media20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1</a:t>
            </a:fld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2" y="404684"/>
            <a:ext cx="3672000" cy="280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0765" y="3356993"/>
            <a:ext cx="4537440" cy="288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500000" y="355594"/>
            <a:ext cx="4331520" cy="3212978"/>
          </a:xfrm>
          <a:prstGeom prst="rect">
            <a:avLst/>
          </a:prstGeom>
          <a:ln/>
        </p:spPr>
        <p:txBody>
          <a:bodyPr vert="horz" lIns="91420" tIns="45711" rIns="91420" bIns="45711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829366"/>
            <a:r>
              <a:rPr lang="fr-FR" sz="3600" dirty="0" smtClean="0"/>
              <a:t>Réacteur tubulaire en écoulement piston</a:t>
            </a:r>
          </a:p>
          <a:p>
            <a:pPr defTabSz="829366"/>
            <a:endParaRPr lang="fr-FR" sz="3600" dirty="0"/>
          </a:p>
          <a:p>
            <a:pPr defTabSz="829366"/>
            <a:r>
              <a:rPr lang="fr-FR" sz="3300" dirty="0" smtClean="0"/>
              <a:t>Chapitre 6 </a:t>
            </a:r>
          </a:p>
          <a:p>
            <a:pPr defTabSz="829366"/>
            <a:r>
              <a:rPr lang="fr-FR" sz="3300" dirty="0" smtClean="0"/>
              <a:t>Partie 1</a:t>
            </a:r>
            <a:br>
              <a:rPr lang="fr-FR" sz="3300" dirty="0" smtClean="0"/>
            </a:br>
            <a:endParaRPr lang="fr-FR" sz="3300" dirty="0"/>
          </a:p>
        </p:txBody>
      </p:sp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21495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2</a:t>
            </a:fld>
            <a:endParaRPr lang="fr-F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defTabSz="370048"/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Pot catalytique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443072"/>
              </p:ext>
            </p:extLst>
          </p:nvPr>
        </p:nvGraphicFramePr>
        <p:xfrm>
          <a:off x="684000" y="1621306"/>
          <a:ext cx="7920000" cy="424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Image" r:id="rId5" imgW="5499451" imgH="2999334" progId="Word.Picture.8">
                  <p:embed/>
                </p:oleObj>
              </mc:Choice>
              <mc:Fallback>
                <p:oleObj name="Image" r:id="rId5" imgW="5499451" imgH="299933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00" y="1621306"/>
                        <a:ext cx="7920000" cy="424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7200" y="12149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3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 descr="fg-500x500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85" y="2730584"/>
            <a:ext cx="3810000" cy="2857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15000" y="5774232"/>
            <a:ext cx="2971799" cy="707886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Faisceau de tubes avant montage de la calandre</a:t>
            </a:r>
            <a:endParaRPr lang="fr-FR" sz="2000" b="1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0" y="593404"/>
            <a:ext cx="5177105" cy="3688070"/>
            <a:chOff x="106447" y="1283003"/>
            <a:chExt cx="5177105" cy="3688070"/>
          </a:xfrm>
        </p:grpSpPr>
        <p:grpSp>
          <p:nvGrpSpPr>
            <p:cNvPr id="9" name="Grouper 8"/>
            <p:cNvGrpSpPr/>
            <p:nvPr/>
          </p:nvGrpSpPr>
          <p:grpSpPr>
            <a:xfrm>
              <a:off x="120015" y="1362520"/>
              <a:ext cx="4941570" cy="3181350"/>
              <a:chOff x="120015" y="1362520"/>
              <a:chExt cx="4941570" cy="3181350"/>
            </a:xfrm>
          </p:grpSpPr>
          <p:pic>
            <p:nvPicPr>
              <p:cNvPr id="18" name="Image 17" descr="shell-tube-heat-exchanger-schematic-31635090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015" y="1362520"/>
                <a:ext cx="4941570" cy="318135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372556" y="3810000"/>
                <a:ext cx="1689029" cy="3386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610259" y="1806223"/>
                <a:ext cx="1187519" cy="5475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683527" y="1806223"/>
                <a:ext cx="1689029" cy="663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20015" y="1859845"/>
                <a:ext cx="1689029" cy="3386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3832226" y="4331002"/>
              <a:ext cx="1451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Entrée des tubes</a:t>
              </a:r>
            </a:p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Réactifs</a:t>
              </a:r>
              <a:endParaRPr lang="fr-FR" sz="1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4557889" y="3810001"/>
              <a:ext cx="0" cy="4017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06447" y="1283003"/>
              <a:ext cx="1391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Sortie des tubes</a:t>
              </a:r>
            </a:p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Produits</a:t>
              </a:r>
              <a:endParaRPr lang="fr-FR" sz="1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V="1">
              <a:off x="469193" y="1859845"/>
              <a:ext cx="0" cy="4017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3722511" y="3810000"/>
              <a:ext cx="0" cy="40170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774552" y="4232409"/>
              <a:ext cx="18357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Sortie calandre</a:t>
              </a:r>
            </a:p>
            <a:p>
              <a:pPr algn="ctr"/>
              <a:r>
                <a:rPr lang="fr-FR" sz="1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Thermofluide</a:t>
              </a:r>
              <a:r>
                <a:rPr lang="fr-FR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chauffé ou refroidi</a:t>
              </a:r>
              <a:endParaRPr lang="fr-FR" sz="14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536849" y="1615071"/>
              <a:ext cx="18357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Entrée calandre</a:t>
              </a:r>
            </a:p>
            <a:p>
              <a:pPr algn="ctr"/>
              <a:r>
                <a:rPr lang="fr-FR" sz="1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Thermofluide</a:t>
              </a:r>
              <a:r>
                <a:rPr lang="fr-FR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froid ou chaud</a:t>
              </a:r>
              <a:endParaRPr lang="fr-FR" sz="14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V="1">
              <a:off x="1334911" y="1796808"/>
              <a:ext cx="0" cy="40170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148697" y="4430982"/>
            <a:ext cx="4423303" cy="132343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Réaction chimique dans les tubes</a:t>
            </a:r>
          </a:p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Extérieur des tubes (calandre): circulation d’un fluide chauffant ou refroidissant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5177105" y="910386"/>
            <a:ext cx="3948973" cy="114300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Réacteur tubulaire à calandre</a:t>
            </a:r>
            <a:endParaRPr lang="fr-FR" sz="4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5" name="Son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9077" y="187004"/>
            <a:ext cx="812800" cy="812800"/>
          </a:xfrm>
          <a:prstGeom prst="rect">
            <a:avLst/>
          </a:prstGeom>
        </p:spPr>
      </p:pic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6109" y="3757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935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435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38887"/>
            <a:ext cx="2895600" cy="365125"/>
          </a:xfrm>
        </p:spPr>
        <p:txBody>
          <a:bodyPr/>
          <a:lstStyle/>
          <a:p>
            <a:r>
              <a:rPr lang="hr-HR" smtClean="0"/>
              <a:t>D. PAREAU    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4</a:t>
            </a:fld>
            <a:endParaRPr lang="fr-FR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899678" y="227544"/>
            <a:ext cx="7383540" cy="622145"/>
          </a:xfrm>
          <a:ln/>
        </p:spPr>
        <p:txBody>
          <a:bodyPr lIns="91420" tIns="45711" rIns="91420" bIns="45711">
            <a:noAutofit/>
          </a:bodyPr>
          <a:lstStyle/>
          <a:p>
            <a:pPr defTabSz="829366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Modélisation du réacteur tubulaire en écoulement piston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endParaRPr lang="fr-FR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5232961" y="4747983"/>
            <a:ext cx="3788640" cy="132339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algn="ctr" defTabSz="914320"/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r</a:t>
            </a:r>
            <a:r>
              <a:rPr lang="fr-FR" sz="2000" b="1" baseline="-25000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A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varie avec z  :</a:t>
            </a:r>
          </a:p>
          <a:p>
            <a:pPr marL="342900" indent="-342900" algn="ctr" defTabSz="914320">
              <a:buFont typeface="Wingdings" charset="0"/>
              <a:buChar char="à"/>
            </a:pP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Volume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de contrôle du bilan :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Δ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V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dV</a:t>
            </a:r>
            <a:endParaRPr lang="fr-FR" sz="2000" b="1" dirty="0" smtClean="0">
              <a:solidFill>
                <a:srgbClr val="FF0000"/>
              </a:solidFill>
              <a:latin typeface="Times New Roman"/>
              <a:cs typeface="Times New Roman"/>
              <a:sym typeface="Symbol" pitchFamily="18" charset="2"/>
            </a:endParaRPr>
          </a:p>
          <a:p>
            <a:pPr algn="ctr" defTabSz="914320"/>
            <a:r>
              <a:rPr lang="fr-FR" sz="2000" b="1" dirty="0" err="1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Δ</a:t>
            </a:r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= 1</a:t>
            </a: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4767840" y="1215614"/>
            <a:ext cx="4195506" cy="101561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390" tIns="45697" rIns="91390" bIns="45697">
            <a:spAutoFit/>
          </a:bodyPr>
          <a:lstStyle/>
          <a:p>
            <a:pPr algn="ctr" defTabSz="914320"/>
            <a:r>
              <a:rPr lang="fr-FR" sz="20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Régime stationnaire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: les paramètres ne dépendent pas du temps, il n’y a pas d’accumulation dans le réacteur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29806" y="1472450"/>
            <a:ext cx="292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Times New Roman"/>
                <a:cs typeface="Times New Roman"/>
              </a:rPr>
              <a:t>A + B +…..</a:t>
            </a:r>
            <a:r>
              <a:rPr lang="fr-FR" sz="2400" b="1" dirty="0" smtClean="0"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fr-FR" sz="2400" b="1" dirty="0">
                <a:latin typeface="Times New Roman"/>
                <a:cs typeface="Times New Roman"/>
                <a:sym typeface="Wingdings"/>
              </a:rPr>
              <a:t> </a:t>
            </a:r>
            <a:r>
              <a:rPr lang="fr-FR" sz="2400" b="1" dirty="0" smtClean="0">
                <a:latin typeface="Times New Roman"/>
                <a:cs typeface="Times New Roman"/>
                <a:sym typeface="Wingdings"/>
              </a:rPr>
              <a:t>P + ….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3899522" y="3261894"/>
            <a:ext cx="4313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43569" y="2815521"/>
            <a:ext cx="8449920" cy="3104866"/>
            <a:chOff x="4320" y="2756401"/>
            <a:chExt cx="8449920" cy="3104866"/>
          </a:xfrm>
        </p:grpSpPr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3310561" y="4050392"/>
              <a:ext cx="305563" cy="379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b="1">
                  <a:solidFill>
                    <a:schemeClr val="tx1"/>
                  </a:solidFill>
                  <a:latin typeface="Times New Roman"/>
                  <a:cs typeface="Times New Roman"/>
                </a:rPr>
                <a:t>z</a:t>
              </a: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3690924" y="4050392"/>
              <a:ext cx="784597" cy="379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b="1">
                  <a:solidFill>
                    <a:schemeClr val="tx1"/>
                  </a:solidFill>
                  <a:latin typeface="Times New Roman"/>
                  <a:cs typeface="Times New Roman"/>
                </a:rPr>
                <a:t>z + dz</a:t>
              </a:r>
            </a:p>
          </p:txBody>
        </p:sp>
        <p:grpSp>
          <p:nvGrpSpPr>
            <p:cNvPr id="42" name="Grouper 41"/>
            <p:cNvGrpSpPr/>
            <p:nvPr/>
          </p:nvGrpSpPr>
          <p:grpSpPr>
            <a:xfrm>
              <a:off x="4320" y="2756401"/>
              <a:ext cx="8449920" cy="3104866"/>
              <a:chOff x="4320" y="2756401"/>
              <a:chExt cx="8449920" cy="3104866"/>
            </a:xfrm>
          </p:grpSpPr>
          <p:grpSp>
            <p:nvGrpSpPr>
              <p:cNvPr id="41" name="Grouper 40"/>
              <p:cNvGrpSpPr/>
              <p:nvPr/>
            </p:nvGrpSpPr>
            <p:grpSpPr>
              <a:xfrm>
                <a:off x="4320" y="2756401"/>
                <a:ext cx="8449920" cy="1853475"/>
                <a:chOff x="4320" y="2756401"/>
                <a:chExt cx="8449920" cy="1853475"/>
              </a:xfrm>
            </p:grpSpPr>
            <p:sp>
              <p:nvSpPr>
                <p:cNvPr id="6" name="Rectangle 4"/>
                <p:cNvSpPr>
                  <a:spLocks noChangeArrowheads="1"/>
                </p:cNvSpPr>
                <p:nvPr/>
              </p:nvSpPr>
              <p:spPr bwMode="auto">
                <a:xfrm>
                  <a:off x="1984320" y="3012748"/>
                  <a:ext cx="3888000" cy="64950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" name="Line 14"/>
                <p:cNvSpPr>
                  <a:spLocks noChangeShapeType="1"/>
                </p:cNvSpPr>
                <p:nvPr/>
              </p:nvSpPr>
              <p:spPr bwMode="auto">
                <a:xfrm>
                  <a:off x="1074317" y="3305068"/>
                  <a:ext cx="863923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320" y="3399627"/>
                  <a:ext cx="1692973" cy="1210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ctr" defTabSz="914320" rtl="1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Alimentation : </a:t>
                  </a:r>
                </a:p>
                <a:p>
                  <a:pPr algn="ctr" defTabSz="914320" rtl="1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débits molaires </a:t>
                  </a:r>
                </a:p>
                <a:p>
                  <a:pPr algn="ctr" defTabSz="914320" rtl="1"/>
                  <a:r>
                    <a:rPr lang="fr-FR" b="1" dirty="0">
                      <a:latin typeface="Times New Roman"/>
                      <a:cs typeface="Times New Roman"/>
                    </a:rPr>
                    <a:t>c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onstants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  <a:p>
                  <a:pPr algn="ctr" defTabSz="914320" rtl="1"/>
                  <a:r>
                    <a:rPr lang="fr-FR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</a:t>
                  </a:r>
                  <a:r>
                    <a:rPr lang="fr-FR" b="1" baseline="30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0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,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</a:t>
                  </a:r>
                  <a:r>
                    <a:rPr lang="fr-FR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B</a:t>
                  </a:r>
                  <a:r>
                    <a:rPr lang="fr-FR" b="1" baseline="30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0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...</a:t>
                  </a:r>
                  <a:endParaRPr lang="fr-FR" b="1" baseline="-250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10" name="Group 16"/>
                <p:cNvGrpSpPr>
                  <a:grpSpLocks/>
                </p:cNvGrpSpPr>
                <p:nvPr/>
              </p:nvGrpSpPr>
              <p:grpSpPr bwMode="auto">
                <a:xfrm>
                  <a:off x="5872320" y="2795285"/>
                  <a:ext cx="2581920" cy="717195"/>
                  <a:chOff x="4014" y="662"/>
                  <a:chExt cx="1625" cy="452"/>
                </a:xfrm>
              </p:grpSpPr>
              <p:sp>
                <p:nvSpPr>
                  <p:cNvPr id="1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014" y="1026"/>
                    <a:ext cx="545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2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0" y="662"/>
                    <a:ext cx="1319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lIns="100794" tIns="50397" rIns="100794" bIns="50397">
                    <a:spAutoFit/>
                  </a:bodyPr>
                  <a:lstStyle/>
                  <a:p>
                    <a:pPr algn="r" defTabSz="914320" rtl="1"/>
                    <a:r>
                      <a:rPr lang="fr-FR" sz="2000" b="1" dirty="0">
                        <a:latin typeface="Times New Roman"/>
                        <a:cs typeface="Times New Roman"/>
                      </a:rPr>
                      <a:t>Production</a:t>
                    </a:r>
                  </a:p>
                  <a:p>
                    <a:pPr algn="r" defTabSz="914320" rtl="1"/>
                    <a:r>
                      <a:rPr lang="fr-FR" sz="2000" b="1" dirty="0" err="1">
                        <a:latin typeface="Times New Roman"/>
                        <a:cs typeface="Times New Roman"/>
                      </a:rPr>
                      <a:t>N</a:t>
                    </a:r>
                    <a:r>
                      <a:rPr lang="fr-FR" sz="2000" b="1" baseline="-25000" dirty="0" err="1" smtClean="0">
                        <a:latin typeface="Times New Roman"/>
                        <a:cs typeface="Times New Roman"/>
                      </a:rPr>
                      <a:t>A</a:t>
                    </a:r>
                    <a:r>
                      <a:rPr lang="fr-FR" sz="2000" b="1" baseline="30000" dirty="0" err="1" smtClean="0">
                        <a:latin typeface="Times New Roman"/>
                        <a:cs typeface="Times New Roman"/>
                      </a:rPr>
                      <a:t>f</a:t>
                    </a:r>
                    <a:r>
                      <a:rPr lang="fr-FR" sz="2000" b="1" dirty="0">
                        <a:latin typeface="Times New Roman"/>
                        <a:cs typeface="Times New Roman"/>
                      </a:rPr>
                      <a:t>, </a:t>
                    </a:r>
                    <a:r>
                      <a:rPr lang="fr-FR" sz="2000" b="1" dirty="0" err="1">
                        <a:latin typeface="Times New Roman"/>
                        <a:cs typeface="Times New Roman"/>
                      </a:rPr>
                      <a:t>N</a:t>
                    </a:r>
                    <a:r>
                      <a:rPr lang="fr-FR" sz="2000" b="1" baseline="-25000" dirty="0" err="1" smtClean="0">
                        <a:latin typeface="Times New Roman"/>
                        <a:cs typeface="Times New Roman"/>
                      </a:rPr>
                      <a:t>B</a:t>
                    </a:r>
                    <a:r>
                      <a:rPr lang="fr-FR" sz="2000" b="1" baseline="30000" dirty="0" err="1" smtClean="0">
                        <a:latin typeface="Times New Roman"/>
                        <a:cs typeface="Times New Roman"/>
                      </a:rPr>
                      <a:t>f</a:t>
                    </a:r>
                    <a:r>
                      <a:rPr lang="fr-FR" sz="2000" b="1" dirty="0" err="1" smtClean="0">
                        <a:latin typeface="Times New Roman"/>
                        <a:cs typeface="Times New Roman"/>
                      </a:rPr>
                      <a:t>,N</a:t>
                    </a:r>
                    <a:r>
                      <a:rPr lang="fr-FR" sz="2000" b="1" baseline="-25000" dirty="0" err="1" smtClean="0">
                        <a:latin typeface="Times New Roman"/>
                        <a:cs typeface="Times New Roman"/>
                      </a:rPr>
                      <a:t>P.</a:t>
                    </a:r>
                    <a:r>
                      <a:rPr lang="fr-FR" sz="2000" b="1" baseline="30000" dirty="0" err="1" smtClean="0">
                        <a:latin typeface="Times New Roman"/>
                        <a:cs typeface="Times New Roman"/>
                      </a:rPr>
                      <a:t>f</a:t>
                    </a:r>
                    <a:endParaRPr lang="fr-FR" sz="2000" b="1" baseline="-25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5" name="Group 5"/>
                <p:cNvGrpSpPr>
                  <a:grpSpLocks/>
                </p:cNvGrpSpPr>
                <p:nvPr/>
              </p:nvGrpSpPr>
              <p:grpSpPr bwMode="auto">
                <a:xfrm>
                  <a:off x="1959841" y="3813472"/>
                  <a:ext cx="4927680" cy="409003"/>
                  <a:chOff x="1565" y="1736"/>
                  <a:chExt cx="3103" cy="257"/>
                </a:xfrm>
              </p:grpSpPr>
              <p:sp>
                <p:nvSpPr>
                  <p:cNvPr id="2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565" y="1842"/>
                    <a:ext cx="285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8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68" y="1736"/>
                    <a:ext cx="200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94" tIns="50397" rIns="100794" bIns="50397">
                    <a:spAutoFit/>
                  </a:bodyPr>
                  <a:lstStyle/>
                  <a:p>
                    <a:pPr defTabSz="914320"/>
                    <a:r>
                      <a:rPr lang="fr-FR" sz="2000" b="1">
                        <a:latin typeface="Times New Roman"/>
                        <a:cs typeface="Times New Roman"/>
                      </a:rPr>
                      <a:t>z</a:t>
                    </a:r>
                  </a:p>
                </p:txBody>
              </p:sp>
            </p:grpSp>
            <p:sp>
              <p:nvSpPr>
                <p:cNvPr id="23" name="Line 9"/>
                <p:cNvSpPr>
                  <a:spLocks noChangeShapeType="1"/>
                </p:cNvSpPr>
                <p:nvPr/>
              </p:nvSpPr>
              <p:spPr bwMode="auto">
                <a:xfrm>
                  <a:off x="3474483" y="2756401"/>
                  <a:ext cx="0" cy="12971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4" name="Line 10"/>
                <p:cNvSpPr>
                  <a:spLocks noChangeShapeType="1"/>
                </p:cNvSpPr>
                <p:nvPr/>
              </p:nvSpPr>
              <p:spPr bwMode="auto">
                <a:xfrm>
                  <a:off x="3907364" y="2756401"/>
                  <a:ext cx="0" cy="12971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30" name="Text Box 38"/>
              <p:cNvSpPr txBox="1">
                <a:spLocks noChangeArrowheads="1"/>
              </p:cNvSpPr>
              <p:nvPr/>
            </p:nvSpPr>
            <p:spPr bwMode="auto">
              <a:xfrm>
                <a:off x="160580" y="4845651"/>
                <a:ext cx="4830520" cy="10156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91390" tIns="45697" rIns="91390" bIns="45697">
                <a:spAutoFit/>
              </a:bodyPr>
              <a:lstStyle/>
              <a:p>
                <a:pPr defTabSz="914320"/>
                <a:r>
                  <a:rPr lang="fr-FR" sz="2000" b="1" u="sng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Réacteur idéal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: </a:t>
                </a:r>
                <a:endParaRPr lang="fr-FR" sz="2000" b="1" dirty="0" smtClean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  <a:p>
                <a:pPr defTabSz="914320"/>
                <a:r>
                  <a:rPr lang="fr-FR" sz="2000" b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partout 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dans la tranche, </a:t>
                </a:r>
                <a:r>
                  <a:rPr lang="fr-FR" sz="2000" b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paramètres homogènes (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température, concentrations)</a:t>
                </a: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 flipH="1">
                <a:off x="2767964" y="3512480"/>
                <a:ext cx="922960" cy="1333171"/>
              </a:xfrm>
              <a:prstGeom prst="line">
                <a:avLst/>
              </a:prstGeom>
              <a:noFill/>
              <a:ln w="9525">
                <a:solidFill>
                  <a:srgbClr val="0D0D0D"/>
                </a:solidFill>
                <a:round/>
                <a:headEnd type="triangle"/>
                <a:tailEnd type="none" w="med" len="med"/>
              </a:ln>
              <a:effectLst/>
            </p:spPr>
            <p:txBody>
              <a:bodyPr lIns="82936" tIns="41469" rIns="82936" bIns="41469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35" name="Son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6818" y="175407"/>
            <a:ext cx="812800" cy="812800"/>
          </a:xfrm>
          <a:prstGeom prst="rect">
            <a:avLst/>
          </a:prstGeom>
        </p:spPr>
      </p:pic>
      <p:pic>
        <p:nvPicPr>
          <p:cNvPr id="39" name="Son 3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0546" y="3935183"/>
            <a:ext cx="812800" cy="812800"/>
          </a:xfrm>
          <a:prstGeom prst="rect">
            <a:avLst/>
          </a:prstGeom>
        </p:spPr>
      </p:pic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391842" y="2569813"/>
            <a:ext cx="1049824" cy="40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algn="r" defTabSz="914320" rtl="1"/>
            <a:r>
              <a:rPr lang="fr-FR" sz="2000" b="1" dirty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A</a:t>
            </a:r>
            <a:endParaRPr lang="fr-FR" sz="2000" b="1" baseline="-25000" dirty="0">
              <a:latin typeface="Times New Roman"/>
              <a:cs typeface="Times New Roman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941804" y="2572109"/>
            <a:ext cx="1206698" cy="6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algn="ctr" defTabSz="914320" rtl="1"/>
            <a:r>
              <a:rPr lang="fr-FR" sz="2000" b="1" dirty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A </a:t>
            </a:r>
            <a:r>
              <a:rPr lang="fr-FR" sz="2000" b="1" dirty="0">
                <a:latin typeface="Times New Roman"/>
                <a:cs typeface="Times New Roman"/>
              </a:rPr>
              <a:t>+ </a:t>
            </a:r>
            <a:r>
              <a:rPr lang="fr-FR" sz="2000" b="1" dirty="0" err="1" smtClean="0">
                <a:latin typeface="Times New Roman"/>
                <a:cs typeface="Times New Roman"/>
              </a:rPr>
              <a:t>dN</a:t>
            </a:r>
            <a:r>
              <a:rPr lang="fr-FR" sz="2000" b="1" baseline="-25000" dirty="0" err="1" smtClean="0"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endParaRPr lang="fr-FR" sz="2000" b="1" dirty="0">
              <a:latin typeface="Times New Roman"/>
              <a:cs typeface="Times New Roman"/>
            </a:endParaRPr>
          </a:p>
          <a:p>
            <a:pPr algn="ctr" defTabSz="914320" rtl="1"/>
            <a:endParaRPr lang="fr-FR" sz="2000" b="1" baseline="-25000" dirty="0">
              <a:latin typeface="Times New Roman"/>
              <a:cs typeface="Times New Roman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2608547" y="3344384"/>
            <a:ext cx="8659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3946456" y="3337347"/>
            <a:ext cx="8659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pic>
        <p:nvPicPr>
          <p:cNvPr id="47" name="Son 4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6803" y="60713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3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3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13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5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1659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159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34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9" grpId="0" animBg="1"/>
      <p:bldP spid="22" grpId="0"/>
      <p:bldP spid="20" grpId="0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5</a:t>
            </a:fld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2" y="8358"/>
            <a:ext cx="4557711" cy="914496"/>
          </a:xfrm>
        </p:spPr>
        <p:txBody>
          <a:bodyPr/>
          <a:lstStyle/>
          <a:p>
            <a:pPr defTabSz="829366"/>
            <a:r>
              <a:rPr lang="fr-FR" sz="2500" dirty="0"/>
              <a:t>Bilan matière pour le réactif A, sur </a:t>
            </a:r>
            <a:r>
              <a:rPr lang="fr-FR" sz="2500" dirty="0" err="1" smtClean="0"/>
              <a:t>dV</a:t>
            </a:r>
            <a:r>
              <a:rPr lang="fr-FR" sz="2500" dirty="0" smtClean="0"/>
              <a:t> et </a:t>
            </a:r>
            <a:r>
              <a:rPr lang="fr-FR" sz="2500" dirty="0" err="1" smtClean="0"/>
              <a:t>Δt</a:t>
            </a:r>
            <a:r>
              <a:rPr lang="fr-FR" sz="2500" dirty="0" smtClean="0"/>
              <a:t> = 1</a:t>
            </a:r>
            <a:endParaRPr lang="fr-FR" sz="2500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380001" y="1979313"/>
            <a:ext cx="329292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000">
                <a:latin typeface="Times New Roman"/>
                <a:cs typeface="Times New Roman"/>
              </a:rPr>
              <a:t>+</a:t>
            </a: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267846" y="1452218"/>
            <a:ext cx="8805600" cy="1552482"/>
            <a:chOff x="235" y="881"/>
            <a:chExt cx="6115" cy="1078"/>
          </a:xfrm>
        </p:grpSpPr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235" y="882"/>
              <a:ext cx="4870" cy="1077"/>
              <a:chOff x="213" y="1071"/>
              <a:chExt cx="4418" cy="977"/>
            </a:xfrm>
          </p:grpSpPr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560" y="1434"/>
                <a:ext cx="219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sz="2000" b="1">
                    <a:latin typeface="Times New Roman"/>
                    <a:cs typeface="Times New Roman"/>
                  </a:rPr>
                  <a:t>+</a:t>
                </a:r>
              </a:p>
            </p:txBody>
          </p:sp>
          <p:sp>
            <p:nvSpPr>
              <p:cNvPr id="16" name="Text Box 19"/>
              <p:cNvSpPr txBox="1">
                <a:spLocks noChangeArrowheads="1"/>
              </p:cNvSpPr>
              <p:nvPr/>
            </p:nvSpPr>
            <p:spPr bwMode="auto">
              <a:xfrm>
                <a:off x="3787" y="1071"/>
                <a:ext cx="844" cy="9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100794" tIns="50397" rIns="100794" bIns="50397">
                <a:spAutoFit/>
              </a:bodyPr>
              <a:lstStyle/>
              <a:p>
                <a:pPr algn="ctr" defTabSz="914320"/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Nb de moles de A présentes dans </a:t>
                </a:r>
                <a:r>
                  <a:rPr lang="fr-FR" b="1" dirty="0" err="1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dV</a:t>
                </a:r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 à la fin de </a:t>
                </a:r>
                <a:r>
                  <a:rPr lang="fr-FR" b="1" dirty="0" err="1" smtClean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Δt</a:t>
                </a:r>
                <a:endParaRPr lang="fr-FR" b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13" y="1071"/>
                <a:ext cx="3303" cy="977"/>
                <a:chOff x="213" y="1071"/>
                <a:chExt cx="3303" cy="977"/>
              </a:xfrm>
            </p:grpSpPr>
            <p:sp>
              <p:nvSpPr>
                <p:cNvPr id="1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81" y="1434"/>
                  <a:ext cx="219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sz="2000" b="1">
                      <a:latin typeface="Times New Roman"/>
                      <a:cs typeface="Times New Roman"/>
                    </a:rPr>
                    <a:t>=</a:t>
                  </a:r>
                </a:p>
              </p:txBody>
            </p:sp>
            <p:sp>
              <p:nvSpPr>
                <p:cNvPr id="2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6" y="1071"/>
                  <a:ext cx="852" cy="9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Nb de moles de A présentes dans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dV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au début de 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Δt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653" y="1071"/>
                  <a:ext cx="863" cy="9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Nb de moles de A sortant de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dV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pendant 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Δt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22" name="Group 24"/>
                <p:cNvGrpSpPr>
                  <a:grpSpLocks/>
                </p:cNvGrpSpPr>
                <p:nvPr/>
              </p:nvGrpSpPr>
              <p:grpSpPr bwMode="auto">
                <a:xfrm>
                  <a:off x="213" y="1071"/>
                  <a:ext cx="2032" cy="977"/>
                  <a:chOff x="213" y="1071"/>
                  <a:chExt cx="2032" cy="977"/>
                </a:xfrm>
              </p:grpSpPr>
              <p:sp>
                <p:nvSpPr>
                  <p:cNvPr id="23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" y="1112"/>
                    <a:ext cx="816" cy="9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94" tIns="50397" rIns="100794" bIns="50397">
                    <a:spAutoFit/>
                  </a:bodyPr>
                  <a:lstStyle/>
                  <a:p>
                    <a:pPr algn="ctr" defTabSz="914320"/>
                    <a:r>
                      <a:rPr lang="fr-FR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Nb de moles de A entrant dans </a:t>
                    </a:r>
                    <a:r>
                      <a:rPr lang="fr-FR" b="1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dV</a:t>
                    </a:r>
                    <a:r>
                      <a:rPr lang="fr-FR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 pendant </a:t>
                    </a:r>
                    <a:r>
                      <a:rPr lang="fr-FR" b="1" dirty="0" err="1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Δt</a:t>
                    </a:r>
                    <a:r>
                      <a:rPr lang="fr-FR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  <a:endPara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4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13" y="1071"/>
                    <a:ext cx="807" cy="953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 b="1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5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27" y="1418"/>
                    <a:ext cx="219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94" tIns="50397" rIns="100794" bIns="50397">
                    <a:spAutoFit/>
                  </a:bodyPr>
                  <a:lstStyle/>
                  <a:p>
                    <a:pPr defTabSz="914320"/>
                    <a:r>
                      <a:rPr lang="fr-FR" sz="2000" b="1">
                        <a:latin typeface="Times New Roman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6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071"/>
                    <a:ext cx="907" cy="953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 b="1">
                      <a:latin typeface="Times New Roman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18" name="AutoShape 29"/>
              <p:cNvSpPr>
                <a:spLocks noChangeArrowheads="1"/>
              </p:cNvSpPr>
              <p:nvPr/>
            </p:nvSpPr>
            <p:spPr bwMode="auto">
              <a:xfrm>
                <a:off x="2653" y="1071"/>
                <a:ext cx="907" cy="953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0" name="Group 90"/>
            <p:cNvGrpSpPr>
              <a:grpSpLocks/>
            </p:cNvGrpSpPr>
            <p:nvPr/>
          </p:nvGrpSpPr>
          <p:grpSpPr bwMode="auto">
            <a:xfrm>
              <a:off x="4125" y="881"/>
              <a:ext cx="2225" cy="1051"/>
              <a:chOff x="4125" y="881"/>
              <a:chExt cx="2225" cy="1051"/>
            </a:xfrm>
          </p:grpSpPr>
          <p:sp>
            <p:nvSpPr>
              <p:cNvPr id="11" name="AutoShape 13"/>
              <p:cNvSpPr>
                <a:spLocks noChangeArrowheads="1"/>
              </p:cNvSpPr>
              <p:nvPr/>
            </p:nvSpPr>
            <p:spPr bwMode="auto">
              <a:xfrm>
                <a:off x="4125" y="881"/>
                <a:ext cx="1000" cy="1051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12" name="Group 87"/>
              <p:cNvGrpSpPr>
                <a:grpSpLocks/>
              </p:cNvGrpSpPr>
              <p:nvPr/>
            </p:nvGrpSpPr>
            <p:grpSpPr bwMode="auto">
              <a:xfrm>
                <a:off x="5325" y="881"/>
                <a:ext cx="1025" cy="1051"/>
                <a:chOff x="5325" y="881"/>
                <a:chExt cx="1025" cy="1051"/>
              </a:xfrm>
            </p:grpSpPr>
            <p:sp>
              <p:nvSpPr>
                <p:cNvPr id="1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325" y="881"/>
                  <a:ext cx="1002" cy="103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Nb de moles de A consommées dans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dV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pendant 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Δt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4" name="AutoShape 30"/>
                <p:cNvSpPr>
                  <a:spLocks noChangeArrowheads="1"/>
                </p:cNvSpPr>
                <p:nvPr/>
              </p:nvSpPr>
              <p:spPr bwMode="auto">
                <a:xfrm>
                  <a:off x="5350" y="881"/>
                  <a:ext cx="1000" cy="1051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grpSp>
        <p:nvGrpSpPr>
          <p:cNvPr id="27" name="Group 88"/>
          <p:cNvGrpSpPr>
            <a:grpSpLocks/>
          </p:cNvGrpSpPr>
          <p:nvPr/>
        </p:nvGrpSpPr>
        <p:grpSpPr bwMode="auto">
          <a:xfrm>
            <a:off x="562382" y="3237767"/>
            <a:ext cx="8143201" cy="525654"/>
            <a:chOff x="443" y="2128"/>
            <a:chExt cx="5655" cy="365"/>
          </a:xfrm>
        </p:grpSpPr>
        <p:sp>
          <p:nvSpPr>
            <p:cNvPr id="41" name="Text Box 10"/>
            <p:cNvSpPr txBox="1">
              <a:spLocks noChangeArrowheads="1"/>
            </p:cNvSpPr>
            <p:nvPr/>
          </p:nvSpPr>
          <p:spPr bwMode="auto">
            <a:xfrm>
              <a:off x="5671" y="2128"/>
              <a:ext cx="42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2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[R]</a:t>
              </a:r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443" y="2166"/>
              <a:ext cx="41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2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[E]</a:t>
              </a: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1773" y="2166"/>
              <a:ext cx="43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2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[D]</a:t>
              </a: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3276" y="2131"/>
              <a:ext cx="4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2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[S]</a:t>
              </a:r>
            </a:p>
          </p:txBody>
        </p:sp>
        <p:sp>
          <p:nvSpPr>
            <p:cNvPr id="33" name="Text Box 41"/>
            <p:cNvSpPr txBox="1">
              <a:spLocks noChangeArrowheads="1"/>
            </p:cNvSpPr>
            <p:nvPr/>
          </p:nvSpPr>
          <p:spPr bwMode="auto">
            <a:xfrm>
              <a:off x="4474" y="2131"/>
              <a:ext cx="4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2400">
                  <a:solidFill>
                    <a:srgbClr val="FF0000"/>
                  </a:solidFill>
                  <a:latin typeface="Times New Roman"/>
                  <a:cs typeface="Times New Roman"/>
                </a:rPr>
                <a:t>[F]</a:t>
              </a:r>
            </a:p>
          </p:txBody>
        </p:sp>
      </p:grpSp>
      <p:sp>
        <p:nvSpPr>
          <p:cNvPr id="46" name="Line 47"/>
          <p:cNvSpPr>
            <a:spLocks noChangeShapeType="1"/>
          </p:cNvSpPr>
          <p:nvPr/>
        </p:nvSpPr>
        <p:spPr bwMode="auto">
          <a:xfrm>
            <a:off x="6686519" y="685512"/>
            <a:ext cx="6259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fr-FR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>
            <a:off x="7861095" y="685512"/>
            <a:ext cx="6465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fr-FR"/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2412002" y="4437107"/>
            <a:ext cx="129312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 defTabSz="914320"/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82" name="Grouper 81"/>
          <p:cNvGrpSpPr/>
          <p:nvPr/>
        </p:nvGrpSpPr>
        <p:grpSpPr>
          <a:xfrm>
            <a:off x="87446" y="1391732"/>
            <a:ext cx="7488396" cy="3279811"/>
            <a:chOff x="87446" y="1391732"/>
            <a:chExt cx="7488396" cy="3279811"/>
          </a:xfrm>
        </p:grpSpPr>
        <p:sp>
          <p:nvSpPr>
            <p:cNvPr id="49" name="Text Box 74"/>
            <p:cNvSpPr txBox="1">
              <a:spLocks noChangeArrowheads="1"/>
            </p:cNvSpPr>
            <p:nvPr/>
          </p:nvSpPr>
          <p:spPr bwMode="auto">
            <a:xfrm>
              <a:off x="87446" y="3972242"/>
              <a:ext cx="3932280" cy="699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366"/>
              <a:r>
                <a:rPr lang="fr-FR" sz="20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Régime stationnaire : [D] = [F]</a:t>
              </a:r>
            </a:p>
            <a:p>
              <a:pPr defTabSz="829366"/>
              <a:r>
                <a:rPr lang="fr-FR" sz="2000" b="1" dirty="0" smtClean="0">
                  <a:latin typeface="Times New Roman"/>
                  <a:cs typeface="Times New Roman"/>
                  <a:sym typeface="Symbol" pitchFamily="18" charset="2"/>
                </a:rPr>
                <a:t>Et </a:t>
              </a:r>
              <a:r>
                <a:rPr lang="fr-FR" sz="2000" b="1" dirty="0" err="1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Δt</a:t>
              </a:r>
              <a:r>
                <a:rPr lang="fr-FR" sz="2000" b="1" dirty="0" smtClean="0"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=1</a:t>
              </a:r>
              <a:endParaRPr lang="fr-FR" sz="2000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0" name="Line 75"/>
            <p:cNvSpPr>
              <a:spLocks noChangeShapeType="1"/>
            </p:cNvSpPr>
            <p:nvPr/>
          </p:nvSpPr>
          <p:spPr bwMode="auto">
            <a:xfrm flipV="1">
              <a:off x="1893602" y="1391732"/>
              <a:ext cx="1828800" cy="163313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82936" tIns="41469" rIns="82936" bIns="41469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51" name="Line 76"/>
            <p:cNvSpPr>
              <a:spLocks noChangeShapeType="1"/>
            </p:cNvSpPr>
            <p:nvPr/>
          </p:nvSpPr>
          <p:spPr bwMode="auto">
            <a:xfrm flipV="1">
              <a:off x="5747042" y="1456537"/>
              <a:ext cx="1828800" cy="163313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82936" tIns="41469" rIns="82936" bIns="41469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</p:grpSp>
      <p:grpSp>
        <p:nvGrpSpPr>
          <p:cNvPr id="52" name="Group 86"/>
          <p:cNvGrpSpPr>
            <a:grpSpLocks/>
          </p:cNvGrpSpPr>
          <p:nvPr/>
        </p:nvGrpSpPr>
        <p:grpSpPr bwMode="auto">
          <a:xfrm>
            <a:off x="3685339" y="4851325"/>
            <a:ext cx="5184000" cy="1322058"/>
            <a:chOff x="125" y="3180"/>
            <a:chExt cx="3600" cy="918"/>
          </a:xfrm>
        </p:grpSpPr>
        <p:grpSp>
          <p:nvGrpSpPr>
            <p:cNvPr id="53" name="Group 52"/>
            <p:cNvGrpSpPr>
              <a:grpSpLocks/>
            </p:cNvGrpSpPr>
            <p:nvPr/>
          </p:nvGrpSpPr>
          <p:grpSpPr bwMode="auto">
            <a:xfrm>
              <a:off x="125" y="3181"/>
              <a:ext cx="1000" cy="901"/>
              <a:chOff x="249" y="2795"/>
              <a:chExt cx="907" cy="817"/>
            </a:xfrm>
          </p:grpSpPr>
          <p:sp>
            <p:nvSpPr>
              <p:cNvPr id="67" name="Text Box 53"/>
              <p:cNvSpPr txBox="1">
                <a:spLocks noChangeArrowheads="1"/>
              </p:cNvSpPr>
              <p:nvPr/>
            </p:nvSpPr>
            <p:spPr bwMode="auto">
              <a:xfrm>
                <a:off x="340" y="2795"/>
                <a:ext cx="816" cy="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94" tIns="50397" rIns="100794" bIns="50397">
                <a:spAutoFit/>
              </a:bodyPr>
              <a:lstStyle/>
              <a:p>
                <a:pPr algn="ctr" defTabSz="914320"/>
                <a:r>
                  <a:rPr lang="fr-FR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Débit mol. de A entrant dans </a:t>
                </a:r>
                <a:r>
                  <a:rPr lang="fr-FR" b="1" dirty="0" err="1">
                    <a:solidFill>
                      <a:srgbClr val="FF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dV</a:t>
                </a:r>
                <a:endParaRPr lang="fr-FR" b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68" name="AutoShape 54"/>
              <p:cNvSpPr>
                <a:spLocks noChangeArrowheads="1"/>
              </p:cNvSpPr>
              <p:nvPr/>
            </p:nvSpPr>
            <p:spPr bwMode="auto">
              <a:xfrm>
                <a:off x="249" y="2795"/>
                <a:ext cx="907" cy="817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4" name="Group 84"/>
            <p:cNvGrpSpPr>
              <a:grpSpLocks/>
            </p:cNvGrpSpPr>
            <p:nvPr/>
          </p:nvGrpSpPr>
          <p:grpSpPr bwMode="auto">
            <a:xfrm>
              <a:off x="2475" y="3180"/>
              <a:ext cx="1250" cy="918"/>
              <a:chOff x="2475" y="3180"/>
              <a:chExt cx="1250" cy="918"/>
            </a:xfrm>
          </p:grpSpPr>
          <p:grpSp>
            <p:nvGrpSpPr>
              <p:cNvPr id="62" name="Group 58"/>
              <p:cNvGrpSpPr>
                <a:grpSpLocks/>
              </p:cNvGrpSpPr>
              <p:nvPr/>
            </p:nvGrpSpPr>
            <p:grpSpPr bwMode="auto">
              <a:xfrm>
                <a:off x="2475" y="3180"/>
                <a:ext cx="1250" cy="840"/>
                <a:chOff x="2381" y="2795"/>
                <a:chExt cx="1134" cy="762"/>
              </a:xfrm>
            </p:grpSpPr>
            <p:sp>
              <p:nvSpPr>
                <p:cNvPr id="64" name="AutoShape 59"/>
                <p:cNvSpPr>
                  <a:spLocks noChangeArrowheads="1"/>
                </p:cNvSpPr>
                <p:nvPr/>
              </p:nvSpPr>
              <p:spPr bwMode="auto">
                <a:xfrm>
                  <a:off x="2608" y="2795"/>
                  <a:ext cx="907" cy="264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endParaRPr lang="fr-FR" b="1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381" y="3158"/>
                  <a:ext cx="204" cy="23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66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608" y="2795"/>
                  <a:ext cx="844" cy="76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Débit mol. de A consommé dans </a:t>
                  </a:r>
                  <a:r>
                    <a:rPr lang="fr-FR" b="1" dirty="0" err="1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dV</a:t>
                  </a:r>
                  <a:endParaRPr lang="fr-FR" b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63" name="AutoShape 79"/>
              <p:cNvSpPr>
                <a:spLocks noChangeArrowheads="1"/>
              </p:cNvSpPr>
              <p:nvPr/>
            </p:nvSpPr>
            <p:spPr bwMode="auto">
              <a:xfrm>
                <a:off x="2721" y="3197"/>
                <a:ext cx="1000" cy="901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5" name="Group 85"/>
            <p:cNvGrpSpPr>
              <a:grpSpLocks/>
            </p:cNvGrpSpPr>
            <p:nvPr/>
          </p:nvGrpSpPr>
          <p:grpSpPr bwMode="auto">
            <a:xfrm>
              <a:off x="1225" y="3183"/>
              <a:ext cx="1272" cy="915"/>
              <a:chOff x="1225" y="3183"/>
              <a:chExt cx="1272" cy="915"/>
            </a:xfrm>
          </p:grpSpPr>
          <p:grpSp>
            <p:nvGrpSpPr>
              <p:cNvPr id="56" name="Group 62"/>
              <p:cNvGrpSpPr>
                <a:grpSpLocks/>
              </p:cNvGrpSpPr>
              <p:nvPr/>
            </p:nvGrpSpPr>
            <p:grpSpPr bwMode="auto">
              <a:xfrm>
                <a:off x="1225" y="3183"/>
                <a:ext cx="1250" cy="840"/>
                <a:chOff x="1247" y="2797"/>
                <a:chExt cx="1134" cy="762"/>
              </a:xfrm>
            </p:grpSpPr>
            <p:sp>
              <p:nvSpPr>
                <p:cNvPr id="5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247" y="3113"/>
                  <a:ext cx="204" cy="23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=</a:t>
                  </a:r>
                </a:p>
              </p:txBody>
            </p:sp>
            <p:grpSp>
              <p:nvGrpSpPr>
                <p:cNvPr id="59" name="Group 64"/>
                <p:cNvGrpSpPr>
                  <a:grpSpLocks/>
                </p:cNvGrpSpPr>
                <p:nvPr/>
              </p:nvGrpSpPr>
              <p:grpSpPr bwMode="auto">
                <a:xfrm>
                  <a:off x="1474" y="2797"/>
                  <a:ext cx="907" cy="762"/>
                  <a:chOff x="2789" y="2795"/>
                  <a:chExt cx="907" cy="941"/>
                </a:xfrm>
              </p:grpSpPr>
              <p:sp>
                <p:nvSpPr>
                  <p:cNvPr id="60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2795"/>
                    <a:ext cx="772" cy="941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94" tIns="50397" rIns="100794" bIns="50397">
                    <a:spAutoFit/>
                  </a:bodyPr>
                  <a:lstStyle/>
                  <a:p>
                    <a:pPr algn="ctr" defTabSz="914320"/>
                    <a:r>
                      <a:rPr lang="fr-FR" b="1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Débit mol. de A sortant de </a:t>
                    </a:r>
                    <a:r>
                      <a:rPr lang="fr-FR" b="1">
                        <a:solidFill>
                          <a:srgbClr val="FF0000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dV</a:t>
                    </a:r>
                    <a:endParaRPr lang="fr-FR" b="1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61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2795"/>
                    <a:ext cx="907" cy="326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lIns="100794" tIns="50397" rIns="100794" bIns="50397">
                    <a:spAutoFit/>
                  </a:bodyPr>
                  <a:lstStyle/>
                  <a:p>
                    <a:endParaRPr lang="fr-FR" b="1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57" name="AutoShape 83"/>
              <p:cNvSpPr>
                <a:spLocks noChangeArrowheads="1"/>
              </p:cNvSpPr>
              <p:nvPr/>
            </p:nvSpPr>
            <p:spPr bwMode="auto">
              <a:xfrm>
                <a:off x="1497" y="3197"/>
                <a:ext cx="1000" cy="901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77" name="Rectangle 76"/>
          <p:cNvSpPr/>
          <p:nvPr/>
        </p:nvSpPr>
        <p:spPr>
          <a:xfrm>
            <a:off x="7321644" y="169333"/>
            <a:ext cx="511229" cy="9172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dV</a:t>
            </a:r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8" name="Text Box 21"/>
          <p:cNvSpPr txBox="1">
            <a:spLocks noChangeArrowheads="1"/>
          </p:cNvSpPr>
          <p:nvPr/>
        </p:nvSpPr>
        <p:spPr bwMode="auto">
          <a:xfrm>
            <a:off x="6147496" y="242148"/>
            <a:ext cx="1049824" cy="40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algn="r" defTabSz="914320" rtl="1"/>
            <a:r>
              <a:rPr lang="fr-FR" sz="2000" b="1" dirty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A</a:t>
            </a:r>
            <a:endParaRPr lang="fr-FR" sz="2000" b="1" baseline="-25000" dirty="0">
              <a:latin typeface="Times New Roman"/>
              <a:cs typeface="Times New Roman"/>
            </a:endParaRPr>
          </a:p>
        </p:txBody>
      </p:sp>
      <p:sp>
        <p:nvSpPr>
          <p:cNvPr id="79" name="Text Box 24"/>
          <p:cNvSpPr txBox="1">
            <a:spLocks noChangeArrowheads="1"/>
          </p:cNvSpPr>
          <p:nvPr/>
        </p:nvSpPr>
        <p:spPr bwMode="auto">
          <a:xfrm>
            <a:off x="7832873" y="225777"/>
            <a:ext cx="1207186" cy="6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algn="ctr" defTabSz="914320" rtl="1"/>
            <a:r>
              <a:rPr lang="fr-FR" sz="2000" b="1" dirty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A </a:t>
            </a:r>
            <a:r>
              <a:rPr lang="fr-FR" sz="2000" b="1" dirty="0">
                <a:latin typeface="Times New Roman"/>
                <a:cs typeface="Times New Roman"/>
              </a:rPr>
              <a:t>+ </a:t>
            </a:r>
            <a:r>
              <a:rPr lang="fr-FR" sz="2000" b="1" dirty="0" err="1" smtClean="0">
                <a:latin typeface="Times New Roman"/>
                <a:cs typeface="Times New Roman"/>
              </a:rPr>
              <a:t>dN</a:t>
            </a:r>
            <a:r>
              <a:rPr lang="fr-FR" sz="2000" b="1" baseline="-25000" dirty="0" err="1" smtClean="0"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endParaRPr lang="fr-FR" sz="2000" b="1" dirty="0">
              <a:latin typeface="Times New Roman"/>
              <a:cs typeface="Times New Roman"/>
            </a:endParaRPr>
          </a:p>
          <a:p>
            <a:pPr algn="ctr" defTabSz="914320" rtl="1"/>
            <a:endParaRPr lang="fr-FR" sz="2000" b="1" baseline="-25000" dirty="0">
              <a:latin typeface="Times New Roman"/>
              <a:cs typeface="Times New Roman"/>
            </a:endParaRPr>
          </a:p>
        </p:txBody>
      </p:sp>
      <p:pic>
        <p:nvPicPr>
          <p:cNvPr id="81" name="Son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1019" y="266817"/>
            <a:ext cx="812800" cy="812800"/>
          </a:xfrm>
          <a:prstGeom prst="rect">
            <a:avLst/>
          </a:prstGeom>
        </p:spPr>
      </p:pic>
      <p:pic>
        <p:nvPicPr>
          <p:cNvPr id="83" name="Son 8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7323" y="2886093"/>
            <a:ext cx="812800" cy="812800"/>
          </a:xfrm>
          <a:prstGeom prst="rect">
            <a:avLst/>
          </a:prstGeom>
        </p:spPr>
      </p:pic>
      <p:pic>
        <p:nvPicPr>
          <p:cNvPr id="85" name="Son 8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67023" y="5968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491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99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354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1345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184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5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6</a:t>
            </a:fld>
            <a:endParaRPr lang="fr-FR"/>
          </a:p>
        </p:txBody>
      </p:sp>
      <p:grpSp>
        <p:nvGrpSpPr>
          <p:cNvPr id="37" name="Grouper 36"/>
          <p:cNvGrpSpPr/>
          <p:nvPr/>
        </p:nvGrpSpPr>
        <p:grpSpPr>
          <a:xfrm>
            <a:off x="416162" y="1142041"/>
            <a:ext cx="8164800" cy="1962925"/>
            <a:chOff x="416162" y="1142041"/>
            <a:chExt cx="8164800" cy="1962925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416162" y="1281735"/>
              <a:ext cx="8164800" cy="987943"/>
              <a:chOff x="291" y="907"/>
              <a:chExt cx="5670" cy="686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1743" y="1142"/>
                <a:ext cx="2700" cy="451"/>
              </a:xfrm>
              <a:prstGeom prst="rect">
                <a:avLst/>
              </a:prstGeom>
              <a:solidFill>
                <a:srgbClr val="C6D9F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8" name="Group 4"/>
              <p:cNvGrpSpPr>
                <a:grpSpLocks/>
              </p:cNvGrpSpPr>
              <p:nvPr/>
            </p:nvGrpSpPr>
            <p:grpSpPr bwMode="auto">
              <a:xfrm>
                <a:off x="291" y="953"/>
                <a:ext cx="1421" cy="396"/>
                <a:chOff x="274" y="668"/>
                <a:chExt cx="1291" cy="358"/>
              </a:xfrm>
            </p:grpSpPr>
            <p:sp>
              <p:nvSpPr>
                <p:cNvPr id="12" name="Line 5"/>
                <p:cNvSpPr>
                  <a:spLocks noChangeShapeType="1"/>
                </p:cNvSpPr>
                <p:nvPr/>
              </p:nvSpPr>
              <p:spPr bwMode="auto">
                <a:xfrm>
                  <a:off x="1020" y="1026"/>
                  <a:ext cx="54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74" y="668"/>
                  <a:ext cx="1142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,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P</a:t>
                  </a:r>
                  <a:r>
                    <a:rPr lang="fr-FR" sz="2000" b="1" baseline="30000" dirty="0" smtClean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, q</a:t>
                  </a:r>
                  <a:endParaRPr lang="fr-FR" sz="2000" b="1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4443" y="907"/>
                <a:ext cx="1518" cy="483"/>
                <a:chOff x="4014" y="587"/>
                <a:chExt cx="1377" cy="439"/>
              </a:xfrm>
            </p:grpSpPr>
            <p:sp>
              <p:nvSpPr>
                <p:cNvPr id="10" name="Line 8"/>
                <p:cNvSpPr>
                  <a:spLocks noChangeShapeType="1"/>
                </p:cNvSpPr>
                <p:nvPr/>
              </p:nvSpPr>
              <p:spPr bwMode="auto">
                <a:xfrm>
                  <a:off x="4014" y="1026"/>
                  <a:ext cx="54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226" y="587"/>
                  <a:ext cx="1165" cy="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 err="1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baseline="30000" dirty="0" err="1" smtClean="0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err="1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baseline="30000" dirty="0" err="1" smtClean="0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err="1" smtClean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P</a:t>
                  </a:r>
                  <a:r>
                    <a:rPr lang="fr-FR" sz="2000" b="1" baseline="30000" dirty="0" err="1" smtClean="0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 q</a:t>
                  </a:r>
                </a:p>
                <a:p>
                  <a:pPr algn="r" defTabSz="914320" rtl="1"/>
                  <a:endParaRPr lang="fr-FR" sz="2000" b="1" baseline="-25000" dirty="0">
                    <a:latin typeface="Times New Roman"/>
                    <a:cs typeface="Times New Roman"/>
                  </a:endParaRPr>
                </a:p>
              </p:txBody>
            </p:sp>
          </p:grpSp>
        </p:grp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2509921" y="1142041"/>
              <a:ext cx="4927680" cy="1962925"/>
              <a:chOff x="1743" y="793"/>
              <a:chExt cx="3422" cy="1363"/>
            </a:xfrm>
          </p:grpSpPr>
          <p:grpSp>
            <p:nvGrpSpPr>
              <p:cNvPr id="15" name="Group 13"/>
              <p:cNvGrpSpPr>
                <a:grpSpLocks/>
              </p:cNvGrpSpPr>
              <p:nvPr/>
            </p:nvGrpSpPr>
            <p:grpSpPr bwMode="auto">
              <a:xfrm>
                <a:off x="1743" y="1726"/>
                <a:ext cx="3422" cy="285"/>
                <a:chOff x="1565" y="1737"/>
                <a:chExt cx="3103" cy="258"/>
              </a:xfrm>
            </p:grpSpPr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auto">
                <a:xfrm>
                  <a:off x="1565" y="1842"/>
                  <a:ext cx="285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468" y="1737"/>
                  <a:ext cx="200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sz="2000" b="1">
                      <a:latin typeface="Times New Roman"/>
                      <a:cs typeface="Times New Roman"/>
                    </a:rPr>
                    <a:t>z</a:t>
                  </a:r>
                </a:p>
              </p:txBody>
            </p:sp>
          </p:grpSp>
          <p:grpSp>
            <p:nvGrpSpPr>
              <p:cNvPr id="16" name="Group 16"/>
              <p:cNvGrpSpPr>
                <a:grpSpLocks/>
              </p:cNvGrpSpPr>
              <p:nvPr/>
            </p:nvGrpSpPr>
            <p:grpSpPr bwMode="auto">
              <a:xfrm>
                <a:off x="2680" y="992"/>
                <a:ext cx="808" cy="1164"/>
                <a:chOff x="2414" y="1389"/>
                <a:chExt cx="732" cy="1056"/>
              </a:xfrm>
            </p:grpSpPr>
            <p:sp>
              <p:nvSpPr>
                <p:cNvPr id="23" name="Line 17"/>
                <p:cNvSpPr>
                  <a:spLocks noChangeShapeType="1"/>
                </p:cNvSpPr>
                <p:nvPr/>
              </p:nvSpPr>
              <p:spPr bwMode="auto">
                <a:xfrm>
                  <a:off x="2517" y="1389"/>
                  <a:ext cx="0" cy="8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4" name="Line 18"/>
                <p:cNvSpPr>
                  <a:spLocks noChangeShapeType="1"/>
                </p:cNvSpPr>
                <p:nvPr/>
              </p:nvSpPr>
              <p:spPr bwMode="auto">
                <a:xfrm>
                  <a:off x="2789" y="1389"/>
                  <a:ext cx="0" cy="8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414" y="2206"/>
                  <a:ext cx="193" cy="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b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z</a:t>
                  </a:r>
                </a:p>
              </p:txBody>
            </p:sp>
            <p:sp>
              <p:nvSpPr>
                <p:cNvPr id="2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653" y="2206"/>
                  <a:ext cx="493" cy="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b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z + dz</a:t>
                  </a:r>
                </a:p>
              </p:txBody>
            </p:sp>
          </p:grpSp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>
                <a:off x="2043" y="793"/>
                <a:ext cx="750" cy="550"/>
                <a:chOff x="1837" y="482"/>
                <a:chExt cx="680" cy="499"/>
              </a:xfrm>
            </p:grpSpPr>
            <p:sp>
              <p:nvSpPr>
                <p:cNvPr id="21" name="Line 22"/>
                <p:cNvSpPr>
                  <a:spLocks noChangeShapeType="1"/>
                </p:cNvSpPr>
                <p:nvPr/>
              </p:nvSpPr>
              <p:spPr bwMode="auto">
                <a:xfrm>
                  <a:off x="2245" y="98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837" y="482"/>
                  <a:ext cx="661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A</a:t>
                  </a:r>
                  <a:endParaRPr lang="fr-FR" sz="2000" b="1" baseline="-25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18" name="Group 24"/>
              <p:cNvGrpSpPr>
                <a:grpSpLocks/>
              </p:cNvGrpSpPr>
              <p:nvPr/>
            </p:nvGrpSpPr>
            <p:grpSpPr bwMode="auto">
              <a:xfrm>
                <a:off x="3088" y="817"/>
                <a:ext cx="923" cy="526"/>
                <a:chOff x="2789" y="1044"/>
                <a:chExt cx="839" cy="477"/>
              </a:xfrm>
            </p:grpSpPr>
            <p:sp>
              <p:nvSpPr>
                <p:cNvPr id="19" name="Line 25"/>
                <p:cNvSpPr>
                  <a:spLocks noChangeShapeType="1"/>
                </p:cNvSpPr>
                <p:nvPr/>
              </p:nvSpPr>
              <p:spPr bwMode="auto">
                <a:xfrm>
                  <a:off x="2789" y="152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66" y="1044"/>
                  <a:ext cx="762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ctr" defTabSz="914320" rtl="1"/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A 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+ </a:t>
                  </a:r>
                  <a:r>
                    <a:rPr lang="fr-FR" sz="2000" b="1" dirty="0" err="1" smtClean="0">
                      <a:latin typeface="Times New Roman"/>
                      <a:cs typeface="Times New Roman"/>
                    </a:rPr>
                    <a:t>dN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 </a:t>
                  </a:r>
                  <a:endParaRPr lang="fr-FR" sz="2000" b="1" dirty="0">
                    <a:latin typeface="Times New Roman"/>
                    <a:cs typeface="Times New Roman"/>
                  </a:endParaRPr>
                </a:p>
                <a:p>
                  <a:pPr algn="ctr" defTabSz="914320" rtl="1"/>
                  <a:endParaRPr lang="fr-FR" sz="2000" b="1" baseline="-25000" dirty="0"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77360" y="4216910"/>
            <a:ext cx="3364983" cy="7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Avec le taux de conversion :</a:t>
            </a:r>
          </a:p>
          <a:p>
            <a:pPr defTabSz="914320"/>
            <a:r>
              <a:rPr lang="fr-FR" sz="2000" b="1" dirty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0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(1 -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χ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)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=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q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fr-FR" sz="2000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000" b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0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(1 -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χ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) </a:t>
            </a:r>
            <a:endParaRPr lang="fr-FR" sz="2000" b="1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310462" y="3147821"/>
            <a:ext cx="8219916" cy="83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>
              <a:lnSpc>
                <a:spcPct val="110000"/>
              </a:lnSpc>
            </a:pPr>
            <a:r>
              <a:rPr lang="fr-FR" sz="22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Bilan matière sur la tranche </a:t>
            </a:r>
            <a:r>
              <a:rPr lang="fr-FR" sz="22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 volume </a:t>
            </a:r>
            <a:r>
              <a:rPr lang="fr-FR" sz="2200" b="1" u="sng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dV</a:t>
            </a:r>
            <a:r>
              <a:rPr lang="fr-FR" sz="22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(épaisseur </a:t>
            </a:r>
            <a:r>
              <a:rPr lang="fr-FR" sz="22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dz</a:t>
            </a:r>
            <a:r>
              <a:rPr lang="fr-FR" sz="22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section S)</a:t>
            </a:r>
            <a:endParaRPr lang="fr-FR" sz="22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defTabSz="914320">
              <a:lnSpc>
                <a:spcPct val="110000"/>
              </a:lnSpc>
            </a:pP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2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2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lang="fr-FR" sz="2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dN</a:t>
            </a:r>
            <a:r>
              <a:rPr lang="fr-FR" sz="22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+  </a:t>
            </a:r>
            <a:r>
              <a:rPr lang="fr-FR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2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dV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2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lang="fr-FR" sz="2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dN</a:t>
            </a:r>
            <a:r>
              <a:rPr lang="fr-FR" sz="22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+  </a:t>
            </a:r>
            <a:r>
              <a:rPr lang="fr-FR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2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 dz </a:t>
            </a:r>
            <a:endParaRPr lang="fr-FR" sz="2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4165976" y="4448558"/>
            <a:ext cx="3048949" cy="4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000" b="1" dirty="0" smtClean="0">
                <a:latin typeface="Times New Roman"/>
                <a:cs typeface="Times New Roman"/>
              </a:rPr>
              <a:t>q </a:t>
            </a:r>
            <a:r>
              <a:rPr lang="fr-FR" sz="2000" b="1" dirty="0">
                <a:latin typeface="Times New Roman"/>
                <a:cs typeface="Times New Roman"/>
              </a:rPr>
              <a:t>C</a:t>
            </a:r>
            <a:r>
              <a:rPr lang="fr-FR" sz="2000" b="1" baseline="-25000" dirty="0">
                <a:latin typeface="Times New Roman"/>
                <a:cs typeface="Times New Roman"/>
              </a:rPr>
              <a:t>A</a:t>
            </a:r>
            <a:r>
              <a:rPr lang="fr-FR" sz="2000" b="1" baseline="30000" dirty="0">
                <a:latin typeface="Times New Roman"/>
                <a:cs typeface="Times New Roman"/>
              </a:rPr>
              <a:t>0</a:t>
            </a:r>
            <a:r>
              <a:rPr lang="fr-FR" sz="2000" b="1" dirty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d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χ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>
                <a:latin typeface="Times New Roman"/>
                <a:cs typeface="Times New Roman"/>
              </a:rPr>
              <a:t>= </a:t>
            </a:r>
            <a:r>
              <a:rPr lang="fr-FR" sz="2000" b="1" dirty="0" err="1">
                <a:latin typeface="Times New Roman"/>
                <a:cs typeface="Times New Roman"/>
              </a:rPr>
              <a:t>r</a:t>
            </a:r>
            <a:r>
              <a:rPr lang="fr-FR" sz="2000" b="1" baseline="-25000" dirty="0" err="1">
                <a:latin typeface="Times New Roman"/>
                <a:cs typeface="Times New Roman"/>
              </a:rPr>
              <a:t>A</a:t>
            </a:r>
            <a:r>
              <a:rPr lang="fr-FR" sz="2000" b="1" dirty="0"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latin typeface="Times New Roman"/>
                <a:cs typeface="Times New Roman"/>
              </a:rPr>
              <a:t>dV</a:t>
            </a:r>
            <a:r>
              <a:rPr lang="fr-FR" sz="2000" b="1" dirty="0">
                <a:latin typeface="Times New Roman"/>
                <a:cs typeface="Times New Roman"/>
              </a:rPr>
              <a:t> = </a:t>
            </a:r>
            <a:r>
              <a:rPr lang="fr-FR" sz="2000" b="1" dirty="0" err="1">
                <a:latin typeface="Times New Roman"/>
                <a:cs typeface="Times New Roman"/>
              </a:rPr>
              <a:t>r</a:t>
            </a:r>
            <a:r>
              <a:rPr lang="fr-FR" sz="2000" b="1" baseline="-25000" dirty="0" err="1">
                <a:latin typeface="Times New Roman"/>
                <a:cs typeface="Times New Roman"/>
              </a:rPr>
              <a:t>A</a:t>
            </a:r>
            <a:r>
              <a:rPr lang="fr-FR" sz="2000" b="1" dirty="0">
                <a:latin typeface="Times New Roman"/>
                <a:cs typeface="Times New Roman"/>
              </a:rPr>
              <a:t> S dz 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256281" y="5206350"/>
            <a:ext cx="1965623" cy="1015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 defTabSz="914320"/>
            <a:r>
              <a:rPr lang="fr-FR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lang="fr-FR" sz="20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dépend des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concentrations et de </a:t>
            </a:r>
            <a:r>
              <a:rPr lang="fr-F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</a:t>
            </a:r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21232" y="272169"/>
            <a:ext cx="7750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Bilan matière d’un réacteur en écoulement piston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endParaRPr lang="fr-FR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6082" y="5065890"/>
            <a:ext cx="3227788" cy="13269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Son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59397" y="1934124"/>
            <a:ext cx="812800" cy="812800"/>
          </a:xfrm>
          <a:prstGeom prst="rect">
            <a:avLst/>
          </a:prstGeom>
        </p:spPr>
      </p:pic>
      <p:pic>
        <p:nvPicPr>
          <p:cNvPr id="45" name="Son 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5855" y="3166513"/>
            <a:ext cx="812800" cy="812800"/>
          </a:xfrm>
          <a:prstGeom prst="rect">
            <a:avLst/>
          </a:prstGeom>
        </p:spPr>
      </p:pic>
      <p:pic>
        <p:nvPicPr>
          <p:cNvPr id="46" name="Son 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7601" y="4111978"/>
            <a:ext cx="812800" cy="812800"/>
          </a:xfrm>
          <a:prstGeom prst="rect">
            <a:avLst/>
          </a:prstGeom>
        </p:spPr>
      </p:pic>
      <p:pic>
        <p:nvPicPr>
          <p:cNvPr id="47" name="Son 4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6236" y="6086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688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18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45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4639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139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06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2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7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0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87323" y="6549319"/>
            <a:ext cx="2769353" cy="365125"/>
          </a:xfrm>
        </p:spPr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620000" y="6472351"/>
            <a:ext cx="2133600" cy="365125"/>
          </a:xfrm>
        </p:spPr>
        <p:txBody>
          <a:bodyPr/>
          <a:lstStyle/>
          <a:p>
            <a:fld id="{A045B501-6006-B94D-88F3-B8D31CE0E9FC}" type="slidenum">
              <a:rPr lang="fr-FR" smtClean="0"/>
              <a:t>7</a:t>
            </a:fld>
            <a:endParaRPr lang="fr-FR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6487" y="134123"/>
            <a:ext cx="8613158" cy="672550"/>
          </a:xfrm>
          <a:prstGeom prst="rect">
            <a:avLst/>
          </a:prstGeom>
          <a:ln/>
        </p:spPr>
        <p:txBody>
          <a:bodyPr vert="horz" lIns="91420" tIns="45711" rIns="91420" bIns="4571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defTabSz="829366"/>
            <a:r>
              <a:rPr lang="fr-FR" sz="2800" dirty="0" smtClean="0"/>
              <a:t>Exemple: A + 2 B </a:t>
            </a:r>
            <a:r>
              <a:rPr lang="fr-FR" sz="2800" dirty="0" smtClean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fr-FR" sz="2800" dirty="0" smtClean="0">
                <a:sym typeface="Symbol" pitchFamily="18" charset="2"/>
              </a:rPr>
              <a:t> P   </a:t>
            </a:r>
          </a:p>
          <a:p>
            <a:pPr defTabSz="829366"/>
            <a:r>
              <a:rPr lang="fr-FR" sz="2800" dirty="0" smtClean="0">
                <a:sym typeface="Symbol" pitchFamily="18" charset="2"/>
              </a:rPr>
              <a:t> réaction en phase liquide (q constant) </a:t>
            </a:r>
            <a:endParaRPr lang="fr-FR" sz="2800" dirty="0"/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627471" y="4962154"/>
            <a:ext cx="2355416" cy="1169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200" b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= C</a:t>
            </a:r>
            <a:r>
              <a:rPr lang="fr-FR" sz="2200" b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latin typeface="Times New Roman" pitchFamily="18" charset="0"/>
                <a:cs typeface="Times New Roman" pitchFamily="18" charset="0"/>
              </a:rPr>
              <a:t> (1 - </a:t>
            </a:r>
            <a:r>
              <a:rPr lang="fr-F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sym typeface="Symbol" pitchFamily="18" charset="2"/>
              </a:rPr>
              <a:t>χ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fr-FR" sz="2200" b="1" dirty="0">
              <a:latin typeface="Times New Roman" pitchFamily="18" charset="0"/>
              <a:cs typeface="Times New Roman" pitchFamily="18" charset="0"/>
            </a:endParaRPr>
          </a:p>
          <a:p>
            <a:pPr defTabSz="914320"/>
            <a:r>
              <a:rPr lang="fr-FR" sz="2200" b="1" dirty="0">
                <a:latin typeface="Times New Roman" pitchFamily="18" charset="0"/>
              </a:rPr>
              <a:t>C</a:t>
            </a:r>
            <a:r>
              <a:rPr lang="fr-FR" sz="2200" b="1" baseline="-25000" dirty="0">
                <a:latin typeface="Times New Roman" pitchFamily="18" charset="0"/>
              </a:rPr>
              <a:t>B </a:t>
            </a:r>
            <a:r>
              <a:rPr lang="fr-FR" sz="2200" b="1" dirty="0">
                <a:latin typeface="Times New Roman" pitchFamily="18" charset="0"/>
              </a:rPr>
              <a:t>= C</a:t>
            </a:r>
            <a:r>
              <a:rPr lang="fr-FR" sz="2200" b="1" baseline="-25000" dirty="0">
                <a:latin typeface="Times New Roman" pitchFamily="18" charset="0"/>
              </a:rPr>
              <a:t>B</a:t>
            </a:r>
            <a:r>
              <a:rPr lang="fr-FR" sz="2200" b="1" baseline="30000" dirty="0">
                <a:latin typeface="Times New Roman" pitchFamily="18" charset="0"/>
              </a:rPr>
              <a:t>0</a:t>
            </a:r>
            <a:r>
              <a:rPr lang="fr-FR" sz="2200" b="1" dirty="0">
                <a:latin typeface="Times New Roman" pitchFamily="18" charset="0"/>
              </a:rPr>
              <a:t> – 2 C</a:t>
            </a:r>
            <a:r>
              <a:rPr lang="fr-FR" sz="2200" b="1" baseline="-25000" dirty="0">
                <a:latin typeface="Times New Roman" pitchFamily="18" charset="0"/>
              </a:rPr>
              <a:t>A</a:t>
            </a:r>
            <a:r>
              <a:rPr lang="fr-FR" sz="2200" b="1" baseline="30000" dirty="0">
                <a:latin typeface="Times New Roman" pitchFamily="18" charset="0"/>
              </a:rPr>
              <a:t>0</a:t>
            </a:r>
            <a:r>
              <a:rPr lang="fr-FR" sz="2200" b="1" dirty="0">
                <a:latin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sym typeface="Symbol" pitchFamily="18" charset="2"/>
              </a:rPr>
              <a:t>χ</a:t>
            </a:r>
            <a:endParaRPr lang="fr-FR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sym typeface="Symbol" pitchFamily="18" charset="2"/>
            </a:endParaRPr>
          </a:p>
          <a:p>
            <a:pPr defTabSz="914320"/>
            <a:r>
              <a:rPr lang="fr-FR" sz="2200" b="1" dirty="0" smtClean="0">
                <a:latin typeface="Times New Roman" pitchFamily="18" charset="0"/>
              </a:rPr>
              <a:t>C</a:t>
            </a:r>
            <a:r>
              <a:rPr lang="fr-FR" sz="2200" b="1" baseline="-25000" dirty="0" smtClean="0">
                <a:latin typeface="Times New Roman" pitchFamily="18" charset="0"/>
              </a:rPr>
              <a:t>P</a:t>
            </a:r>
            <a:r>
              <a:rPr lang="fr-FR" sz="2200" b="1" dirty="0" smtClean="0">
                <a:latin typeface="Times New Roman" pitchFamily="18" charset="0"/>
              </a:rPr>
              <a:t> </a:t>
            </a:r>
            <a:r>
              <a:rPr lang="fr-FR" sz="2200" b="1" dirty="0">
                <a:latin typeface="Times New Roman" pitchFamily="18" charset="0"/>
              </a:rPr>
              <a:t>= C</a:t>
            </a:r>
            <a:r>
              <a:rPr lang="fr-FR" sz="2200" b="1" baseline="-25000" dirty="0">
                <a:latin typeface="Times New Roman" pitchFamily="18" charset="0"/>
              </a:rPr>
              <a:t>P</a:t>
            </a:r>
            <a:r>
              <a:rPr lang="fr-FR" sz="2200" b="1" baseline="30000" dirty="0">
                <a:latin typeface="Times New Roman" pitchFamily="18" charset="0"/>
              </a:rPr>
              <a:t>0</a:t>
            </a:r>
            <a:r>
              <a:rPr lang="fr-FR" sz="2200" b="1" dirty="0">
                <a:latin typeface="Times New Roman" pitchFamily="18" charset="0"/>
              </a:rPr>
              <a:t> + C</a:t>
            </a:r>
            <a:r>
              <a:rPr lang="fr-FR" sz="2200" b="1" baseline="-25000" dirty="0">
                <a:latin typeface="Times New Roman" pitchFamily="18" charset="0"/>
              </a:rPr>
              <a:t>A</a:t>
            </a:r>
            <a:r>
              <a:rPr lang="fr-FR" sz="2200" b="1" baseline="30000" dirty="0">
                <a:latin typeface="Times New Roman" pitchFamily="18" charset="0"/>
              </a:rPr>
              <a:t>0</a:t>
            </a:r>
            <a:r>
              <a:rPr lang="fr-FR" sz="2200" b="1" dirty="0">
                <a:latin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sym typeface="Symbol" pitchFamily="18" charset="2"/>
              </a:rPr>
              <a:t>χ</a:t>
            </a:r>
            <a:r>
              <a:rPr lang="fr-FR" sz="2200" b="1" dirty="0" smtClean="0">
                <a:latin typeface="Times New Roman" pitchFamily="18" charset="0"/>
              </a:rPr>
              <a:t> </a:t>
            </a:r>
            <a:endParaRPr lang="fr-FR" sz="2200" b="1" dirty="0">
              <a:latin typeface="Times New Roman" pitchFamily="18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137066" y="1061138"/>
            <a:ext cx="2852022" cy="4616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</a:t>
            </a:r>
            <a:r>
              <a:rPr lang="fr-FR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= k C</a:t>
            </a:r>
            <a:r>
              <a:rPr lang="fr-FR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C</a:t>
            </a:r>
            <a:r>
              <a:rPr lang="fr-FR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</a:t>
            </a:r>
            <a:r>
              <a:rPr lang="fr-FR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– k’ C</a:t>
            </a:r>
            <a:r>
              <a:rPr lang="fr-FR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</a:t>
            </a:r>
            <a:endParaRPr lang="fr-FR" sz="24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37373" y="1656125"/>
            <a:ext cx="8794962" cy="1928362"/>
            <a:chOff x="349038" y="1373905"/>
            <a:chExt cx="8794962" cy="1928362"/>
          </a:xfrm>
        </p:grpSpPr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610560" y="1373905"/>
              <a:ext cx="8533440" cy="1928362"/>
              <a:chOff x="17" y="1151"/>
              <a:chExt cx="5926" cy="1339"/>
            </a:xfrm>
          </p:grpSpPr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1725" y="1476"/>
                <a:ext cx="2700" cy="451"/>
              </a:xfrm>
              <a:prstGeom prst="rect">
                <a:avLst/>
              </a:prstGeom>
              <a:solidFill>
                <a:srgbClr val="C6D9F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14" name="Group 5"/>
              <p:cNvGrpSpPr>
                <a:grpSpLocks/>
              </p:cNvGrpSpPr>
              <p:nvPr/>
            </p:nvGrpSpPr>
            <p:grpSpPr bwMode="auto">
              <a:xfrm>
                <a:off x="1725" y="2060"/>
                <a:ext cx="3422" cy="285"/>
                <a:chOff x="1565" y="1737"/>
                <a:chExt cx="3103" cy="258"/>
              </a:xfrm>
            </p:grpSpPr>
            <p:sp>
              <p:nvSpPr>
                <p:cNvPr id="32" name="Line 6"/>
                <p:cNvSpPr>
                  <a:spLocks noChangeShapeType="1"/>
                </p:cNvSpPr>
                <p:nvPr/>
              </p:nvSpPr>
              <p:spPr bwMode="auto">
                <a:xfrm>
                  <a:off x="1565" y="1842"/>
                  <a:ext cx="285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468" y="1737"/>
                  <a:ext cx="200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sz="2000" b="1">
                      <a:latin typeface="Times New Roman"/>
                      <a:cs typeface="Times New Roman"/>
                    </a:rPr>
                    <a:t>z</a:t>
                  </a:r>
                </a:p>
              </p:txBody>
            </p:sp>
          </p:grpSp>
          <p:grpSp>
            <p:nvGrpSpPr>
              <p:cNvPr id="15" name="Group 8"/>
              <p:cNvGrpSpPr>
                <a:grpSpLocks/>
              </p:cNvGrpSpPr>
              <p:nvPr/>
            </p:nvGrpSpPr>
            <p:grpSpPr bwMode="auto">
              <a:xfrm>
                <a:off x="2662" y="1326"/>
                <a:ext cx="808" cy="1164"/>
                <a:chOff x="2414" y="1389"/>
                <a:chExt cx="732" cy="1056"/>
              </a:xfrm>
            </p:grpSpPr>
            <p:sp>
              <p:nvSpPr>
                <p:cNvPr id="28" name="Line 9"/>
                <p:cNvSpPr>
                  <a:spLocks noChangeShapeType="1"/>
                </p:cNvSpPr>
                <p:nvPr/>
              </p:nvSpPr>
              <p:spPr bwMode="auto">
                <a:xfrm>
                  <a:off x="2517" y="1389"/>
                  <a:ext cx="0" cy="8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9" name="Line 10"/>
                <p:cNvSpPr>
                  <a:spLocks noChangeShapeType="1"/>
                </p:cNvSpPr>
                <p:nvPr/>
              </p:nvSpPr>
              <p:spPr bwMode="auto">
                <a:xfrm>
                  <a:off x="2789" y="1389"/>
                  <a:ext cx="0" cy="8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414" y="2206"/>
                  <a:ext cx="193" cy="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b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z</a:t>
                  </a:r>
                </a:p>
              </p:txBody>
            </p:sp>
            <p:sp>
              <p:nvSpPr>
                <p:cNvPr id="3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653" y="2206"/>
                  <a:ext cx="493" cy="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b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z + dz</a:t>
                  </a:r>
                </a:p>
              </p:txBody>
            </p:sp>
          </p:grpSp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17" y="1294"/>
                <a:ext cx="1677" cy="337"/>
                <a:chOff x="42" y="676"/>
                <a:chExt cx="1523" cy="305"/>
              </a:xfrm>
            </p:grpSpPr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auto">
                <a:xfrm>
                  <a:off x="1020" y="981"/>
                  <a:ext cx="54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" y="676"/>
                  <a:ext cx="1374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>
                      <a:latin typeface="Times New Roman"/>
                      <a:cs typeface="Times New Roman"/>
                    </a:rPr>
                    <a:t>q, C</a:t>
                  </a:r>
                  <a:r>
                    <a:rPr lang="fr-FR" sz="2000" b="1" baseline="-25000" dirty="0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baseline="30000" dirty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 C</a:t>
                  </a:r>
                  <a:r>
                    <a:rPr lang="fr-FR" sz="2000" b="1" baseline="-25000" dirty="0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baseline="30000" dirty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,C</a:t>
                  </a:r>
                  <a:r>
                    <a:rPr lang="fr-FR" sz="2000" b="1" baseline="-25000" dirty="0">
                      <a:latin typeface="Times New Roman"/>
                      <a:cs typeface="Times New Roman"/>
                    </a:rPr>
                    <a:t>P</a:t>
                  </a:r>
                  <a:r>
                    <a:rPr lang="fr-FR" sz="2000" b="1" baseline="30000" dirty="0">
                      <a:latin typeface="Times New Roman"/>
                      <a:cs typeface="Times New Roman"/>
                    </a:rPr>
                    <a:t>0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</a:t>
                  </a:r>
                  <a:r>
                    <a:rPr lang="fr-FR" sz="2000" b="1" baseline="30000" dirty="0">
                      <a:latin typeface="Times New Roman"/>
                      <a:cs typeface="Times New Roman"/>
                    </a:rPr>
                    <a:t> 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C</a:t>
                  </a:r>
                  <a:r>
                    <a:rPr lang="fr-FR" sz="2000" b="1" baseline="-25000" dirty="0">
                      <a:latin typeface="Times New Roman"/>
                      <a:cs typeface="Times New Roman"/>
                    </a:rPr>
                    <a:t>I</a:t>
                  </a:r>
                </a:p>
              </p:txBody>
            </p:sp>
          </p:grpSp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4425" y="1326"/>
                <a:ext cx="1518" cy="400"/>
                <a:chOff x="4014" y="663"/>
                <a:chExt cx="1377" cy="363"/>
              </a:xfrm>
            </p:grpSpPr>
            <p:sp>
              <p:nvSpPr>
                <p:cNvPr id="24" name="Line 17"/>
                <p:cNvSpPr>
                  <a:spLocks noChangeShapeType="1"/>
                </p:cNvSpPr>
                <p:nvPr/>
              </p:nvSpPr>
              <p:spPr bwMode="auto">
                <a:xfrm>
                  <a:off x="4014" y="1026"/>
                  <a:ext cx="54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074" y="663"/>
                  <a:ext cx="1317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>
                      <a:latin typeface="Times New Roman"/>
                      <a:cs typeface="Times New Roman"/>
                    </a:rPr>
                    <a:t>q, </a:t>
                  </a:r>
                  <a:r>
                    <a:rPr lang="fr-FR" sz="2000" b="1" dirty="0" err="1">
                      <a:latin typeface="Times New Roman"/>
                      <a:cs typeface="Times New Roman"/>
                    </a:rPr>
                    <a:t>C</a:t>
                  </a:r>
                  <a:r>
                    <a:rPr lang="fr-FR" sz="2000" b="1" baseline="-25000" dirty="0" err="1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baseline="30000" dirty="0" err="1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err="1">
                      <a:latin typeface="Times New Roman"/>
                      <a:cs typeface="Times New Roman"/>
                    </a:rPr>
                    <a:t>C</a:t>
                  </a:r>
                  <a:r>
                    <a:rPr lang="fr-FR" sz="2000" b="1" baseline="-25000" dirty="0" err="1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baseline="30000" dirty="0" err="1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 err="1">
                      <a:latin typeface="Times New Roman"/>
                      <a:cs typeface="Times New Roman"/>
                    </a:rPr>
                    <a:t>,C</a:t>
                  </a:r>
                  <a:r>
                    <a:rPr lang="fr-FR" sz="2000" b="1" baseline="-25000" dirty="0" err="1">
                      <a:latin typeface="Times New Roman"/>
                      <a:cs typeface="Times New Roman"/>
                    </a:rPr>
                    <a:t>P</a:t>
                  </a:r>
                  <a:r>
                    <a:rPr lang="fr-FR" sz="2000" b="1" baseline="30000" dirty="0" err="1">
                      <a:latin typeface="Times New Roman"/>
                      <a:cs typeface="Times New Roman"/>
                    </a:rPr>
                    <a:t>f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,</a:t>
                  </a:r>
                  <a:r>
                    <a:rPr lang="fr-FR" sz="2000" b="1" baseline="30000" dirty="0">
                      <a:latin typeface="Times New Roman"/>
                      <a:cs typeface="Times New Roman"/>
                    </a:rPr>
                    <a:t> 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C</a:t>
                  </a:r>
                  <a:r>
                    <a:rPr lang="fr-FR" sz="1900" b="1" baseline="-25000" dirty="0">
                      <a:latin typeface="Times New Roman"/>
                      <a:cs typeface="Times New Roman"/>
                    </a:rPr>
                    <a:t>I</a:t>
                  </a:r>
                </a:p>
              </p:txBody>
            </p:sp>
          </p:grpSp>
          <p:grpSp>
            <p:nvGrpSpPr>
              <p:cNvPr id="18" name="Group 19"/>
              <p:cNvGrpSpPr>
                <a:grpSpLocks/>
              </p:cNvGrpSpPr>
              <p:nvPr/>
            </p:nvGrpSpPr>
            <p:grpSpPr bwMode="auto">
              <a:xfrm>
                <a:off x="2025" y="1154"/>
                <a:ext cx="750" cy="522"/>
                <a:chOff x="1837" y="507"/>
                <a:chExt cx="680" cy="474"/>
              </a:xfrm>
            </p:grpSpPr>
            <p:sp>
              <p:nvSpPr>
                <p:cNvPr id="22" name="Line 20"/>
                <p:cNvSpPr>
                  <a:spLocks noChangeShapeType="1"/>
                </p:cNvSpPr>
                <p:nvPr/>
              </p:nvSpPr>
              <p:spPr bwMode="auto">
                <a:xfrm>
                  <a:off x="2245" y="98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37" y="507"/>
                  <a:ext cx="661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r" defTabSz="914320" rtl="1"/>
                  <a:r>
                    <a:rPr lang="fr-FR" sz="2000" b="1" dirty="0" smtClean="0">
                      <a:latin typeface="Times New Roman"/>
                      <a:cs typeface="Times New Roman"/>
                    </a:rPr>
                    <a:t>C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A</a:t>
                  </a:r>
                  <a:endParaRPr lang="fr-FR" sz="2000" b="1" baseline="-25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19" name="Group 22"/>
              <p:cNvGrpSpPr>
                <a:grpSpLocks/>
              </p:cNvGrpSpPr>
              <p:nvPr/>
            </p:nvGrpSpPr>
            <p:grpSpPr bwMode="auto">
              <a:xfrm>
                <a:off x="3071" y="1151"/>
                <a:ext cx="947" cy="526"/>
                <a:chOff x="2789" y="1044"/>
                <a:chExt cx="860" cy="477"/>
              </a:xfrm>
            </p:grpSpPr>
            <p:sp>
              <p:nvSpPr>
                <p:cNvPr id="20" name="Line 23"/>
                <p:cNvSpPr>
                  <a:spLocks noChangeShapeType="1"/>
                </p:cNvSpPr>
                <p:nvPr/>
              </p:nvSpPr>
              <p:spPr bwMode="auto">
                <a:xfrm>
                  <a:off x="2789" y="152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47" y="1044"/>
                  <a:ext cx="802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algn="ctr" defTabSz="914320" rtl="1"/>
                  <a:r>
                    <a:rPr lang="fr-FR" sz="2000" b="1" dirty="0" smtClean="0">
                      <a:latin typeface="Times New Roman"/>
                      <a:cs typeface="Times New Roman"/>
                    </a:rPr>
                    <a:t>C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A </a:t>
                  </a:r>
                  <a:r>
                    <a:rPr lang="fr-FR" sz="2000" b="1" dirty="0">
                      <a:latin typeface="Times New Roman"/>
                      <a:cs typeface="Times New Roman"/>
                    </a:rPr>
                    <a:t>+ </a:t>
                  </a:r>
                  <a:r>
                    <a:rPr lang="fr-FR" sz="2000" b="1" dirty="0" err="1" smtClean="0">
                      <a:latin typeface="Times New Roman"/>
                      <a:cs typeface="Times New Roman"/>
                    </a:rPr>
                    <a:t>dC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, </a:t>
                  </a:r>
                  <a:endParaRPr lang="fr-FR" sz="2000" b="1" dirty="0">
                    <a:latin typeface="Times New Roman"/>
                    <a:cs typeface="Times New Roman"/>
                  </a:endParaRPr>
                </a:p>
                <a:p>
                  <a:pPr algn="ctr" defTabSz="914320" rtl="1"/>
                  <a:endParaRPr lang="fr-FR" sz="2000" b="1" baseline="-25000" dirty="0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349038" y="2320468"/>
              <a:ext cx="3061440" cy="36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0" tIns="45711" rIns="91420" bIns="45711">
              <a:spAutoFit/>
            </a:bodyPr>
            <a:lstStyle/>
            <a:p>
              <a:pPr defTabSz="914320"/>
              <a:r>
                <a:rPr lang="fr-FR" b="1" dirty="0">
                  <a:solidFill>
                    <a:schemeClr val="tx2"/>
                  </a:solidFill>
                  <a:latin typeface="Times New Roman"/>
                  <a:cs typeface="Times New Roman"/>
                </a:rPr>
                <a:t>I: inerte (eau, solvant)</a:t>
              </a:r>
            </a:p>
          </p:txBody>
        </p:sp>
      </p:grpSp>
      <p:graphicFrame>
        <p:nvGraphicFramePr>
          <p:cNvPr id="35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28464"/>
              </p:ext>
            </p:extLst>
          </p:nvPr>
        </p:nvGraphicFramePr>
        <p:xfrm>
          <a:off x="102186" y="4838700"/>
          <a:ext cx="6262666" cy="129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…quation" r:id="rId11" imgW="3187700" imgH="584200" progId="Equation.3">
                  <p:embed/>
                </p:oleObj>
              </mc:Choice>
              <mc:Fallback>
                <p:oleObj name="…quation" r:id="rId11" imgW="31877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86" y="4838700"/>
                        <a:ext cx="6262666" cy="1292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er 39"/>
          <p:cNvGrpSpPr/>
          <p:nvPr/>
        </p:nvGrpSpPr>
        <p:grpSpPr>
          <a:xfrm>
            <a:off x="456480" y="3626355"/>
            <a:ext cx="8433165" cy="830979"/>
            <a:chOff x="456480" y="3626355"/>
            <a:chExt cx="8433165" cy="830979"/>
          </a:xfrm>
        </p:grpSpPr>
        <p:sp>
          <p:nvSpPr>
            <p:cNvPr id="8" name="Text Box 29"/>
            <p:cNvSpPr txBox="1">
              <a:spLocks noChangeArrowheads="1"/>
            </p:cNvSpPr>
            <p:nvPr/>
          </p:nvSpPr>
          <p:spPr bwMode="auto">
            <a:xfrm>
              <a:off x="1867288" y="3626355"/>
              <a:ext cx="4974373" cy="83097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91420" tIns="45711" rIns="91420" bIns="45711">
              <a:spAutoFit/>
            </a:bodyPr>
            <a:lstStyle/>
            <a:p>
              <a:pPr defTabSz="914320"/>
              <a:r>
                <a:rPr lang="fr-FR" sz="2400" b="1" u="sng" dirty="0">
                  <a:solidFill>
                    <a:srgbClr val="FF0000"/>
                  </a:solidFill>
                  <a:latin typeface="Times New Roman" pitchFamily="18" charset="0"/>
                </a:rPr>
                <a:t>Bilan matière de A sur </a:t>
              </a:r>
              <a:r>
                <a:rPr lang="fr-FR" sz="2400" b="1" u="sng" dirty="0" err="1">
                  <a:solidFill>
                    <a:srgbClr val="FF0000"/>
                  </a:solidFill>
                  <a:latin typeface="Times New Roman" pitchFamily="18" charset="0"/>
                </a:rPr>
                <a:t>dV</a:t>
              </a:r>
              <a:r>
                <a:rPr lang="fr-FR" sz="2400" b="1" u="sng" dirty="0">
                  <a:solidFill>
                    <a:srgbClr val="FF0000"/>
                  </a:solidFill>
                  <a:latin typeface="Times New Roman" pitchFamily="18" charset="0"/>
                </a:rPr>
                <a:t> :</a:t>
              </a:r>
            </a:p>
            <a:p>
              <a:pPr defTabSz="914320"/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N</a:t>
              </a:r>
              <a:r>
                <a:rPr lang="fr-FR" sz="2400" b="1" baseline="-25000" dirty="0" smtClean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fr-FR" sz="24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r>
                <a:rPr lang="fr-FR" sz="2400" b="1" dirty="0" err="1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χ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= 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q 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fr-FR" sz="2400" b="1" baseline="-25000" dirty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fr-FR" sz="2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  <a:r>
                <a:rPr lang="fr-FR" sz="2400" b="1" dirty="0" err="1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χ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= </a:t>
              </a:r>
              <a:r>
                <a:rPr lang="fr-FR" sz="2400" b="1" dirty="0" err="1">
                  <a:solidFill>
                    <a:srgbClr val="FF0000"/>
                  </a:solidFill>
                  <a:latin typeface="Times New Roman" pitchFamily="18" charset="0"/>
                </a:rPr>
                <a:t>r</a:t>
              </a:r>
              <a:r>
                <a:rPr lang="fr-FR" sz="2400" b="1" baseline="-25000" dirty="0" err="1" smtClean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 err="1">
                  <a:solidFill>
                    <a:srgbClr val="FF0000"/>
                  </a:solidFill>
                  <a:latin typeface="Times New Roman" pitchFamily="18" charset="0"/>
                </a:rPr>
                <a:t>dV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 = </a:t>
              </a:r>
              <a:r>
                <a:rPr lang="fr-FR" sz="2400" b="1" dirty="0" err="1">
                  <a:solidFill>
                    <a:srgbClr val="FF0000"/>
                  </a:solidFill>
                  <a:latin typeface="Times New Roman" pitchFamily="18" charset="0"/>
                </a:rPr>
                <a:t>r</a:t>
              </a:r>
              <a:r>
                <a:rPr lang="fr-FR" sz="2400" b="1" baseline="-25000" dirty="0" err="1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fr-FR" sz="2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S dz</a:t>
              </a:r>
              <a:endParaRPr lang="el-GR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7072281" y="3670956"/>
              <a:ext cx="1817364" cy="760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 anchor="ctr">
              <a:spAutoFit/>
            </a:bodyPr>
            <a:lstStyle/>
            <a:p>
              <a:r>
                <a:rPr lang="fr-FR" sz="2200" b="1" dirty="0">
                  <a:latin typeface="Times New Roman" pitchFamily="18" charset="0"/>
                </a:rPr>
                <a:t>q constant </a:t>
              </a:r>
              <a:r>
                <a:rPr lang="en-GB" sz="2200" b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GB" sz="2200" b="1" baseline="-300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GB" sz="2200" b="1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GB" sz="2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200" b="1" dirty="0">
                  <a:latin typeface="Times New Roman" pitchFamily="18" charset="0"/>
                  <a:cs typeface="Times New Roman" pitchFamily="18" charset="0"/>
                </a:rPr>
                <a:t>= q C</a:t>
              </a:r>
              <a:r>
                <a:rPr lang="en-GB" sz="2200" b="1" baseline="-30000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GB" sz="2200" b="1" baseline="300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456480" y="3906233"/>
              <a:ext cx="1175040" cy="195861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82936" tIns="41469" rIns="82936" bIns="41469" anchor="ctr"/>
            <a:lstStyle/>
            <a:p>
              <a:endParaRPr lang="fr-FR"/>
            </a:p>
          </p:txBody>
        </p:sp>
      </p:grpSp>
      <p:pic>
        <p:nvPicPr>
          <p:cNvPr id="38" name="Son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31957" y="786218"/>
            <a:ext cx="812800" cy="812800"/>
          </a:xfrm>
          <a:prstGeom prst="rect">
            <a:avLst/>
          </a:prstGeom>
        </p:spPr>
      </p:pic>
      <p:pic>
        <p:nvPicPr>
          <p:cNvPr id="39" name="Son 3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1200" y="3030371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47524" y="6088983"/>
            <a:ext cx="812800" cy="812800"/>
          </a:xfrm>
          <a:prstGeom prst="rect">
            <a:avLst/>
          </a:prstGeom>
        </p:spPr>
      </p:pic>
      <p:pic>
        <p:nvPicPr>
          <p:cNvPr id="37" name="Son 36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2688" y="6065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9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65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15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8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41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54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387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887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8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451"/>
            <a:ext cx="8229600" cy="1143000"/>
          </a:xfrm>
        </p:spPr>
        <p:txBody>
          <a:bodyPr/>
          <a:lstStyle/>
          <a:p>
            <a:r>
              <a:rPr lang="fr-FR" dirty="0"/>
              <a:t>E</a:t>
            </a:r>
            <a:r>
              <a:rPr lang="fr-FR" dirty="0" smtClean="0"/>
              <a:t>xercice chiffré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2913" y="121152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dirty="0" smtClean="0"/>
              <a:t>On désire réaliser, dans un réacteur continu tubulaire à écoulement piston, la réaction   A </a:t>
            </a:r>
            <a:r>
              <a:rPr lang="fr-FR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000" dirty="0"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2 B + C dont la vitesse est donnée par:</a:t>
            </a:r>
          </a:p>
          <a:p>
            <a:pPr marL="0" indent="0">
              <a:buNone/>
            </a:pPr>
            <a:r>
              <a:rPr lang="fr-FR" sz="2000" dirty="0" err="1" smtClean="0">
                <a:sym typeface="Wingdings"/>
              </a:rPr>
              <a:t>r</a:t>
            </a:r>
            <a:r>
              <a:rPr lang="fr-FR" sz="2000" baseline="-25000" dirty="0" err="1" smtClean="0">
                <a:sym typeface="Wingdings"/>
              </a:rPr>
              <a:t>A</a:t>
            </a:r>
            <a:r>
              <a:rPr lang="fr-FR" sz="2000" dirty="0" smtClean="0">
                <a:sym typeface="Wingdings"/>
              </a:rPr>
              <a:t> = k C</a:t>
            </a:r>
            <a:r>
              <a:rPr lang="fr-FR" sz="2000" baseline="-25000" dirty="0" smtClean="0">
                <a:sym typeface="Wingdings"/>
              </a:rPr>
              <a:t>A</a:t>
            </a:r>
            <a:r>
              <a:rPr lang="fr-FR" sz="2000" dirty="0" smtClean="0"/>
              <a:t> nombre de moles de A transformées par unité de volume et de temps</a:t>
            </a:r>
          </a:p>
          <a:p>
            <a:pPr marL="0" indent="0">
              <a:buNone/>
            </a:pPr>
            <a:r>
              <a:rPr lang="fr-FR" sz="2000" dirty="0" smtClean="0"/>
              <a:t>On donne:</a:t>
            </a:r>
          </a:p>
          <a:p>
            <a:pPr marL="0" indent="0">
              <a:buNone/>
            </a:pPr>
            <a:r>
              <a:rPr lang="fr-FR" sz="2000" dirty="0"/>
              <a:t>q</a:t>
            </a:r>
            <a:r>
              <a:rPr lang="fr-FR" sz="2000" dirty="0" smtClean="0"/>
              <a:t> = 1 L/s    C</a:t>
            </a:r>
            <a:r>
              <a:rPr lang="fr-FR" sz="2000" baseline="-25000" dirty="0" smtClean="0"/>
              <a:t>A</a:t>
            </a:r>
            <a:r>
              <a:rPr lang="fr-FR" sz="2000" baseline="30000" dirty="0" smtClean="0"/>
              <a:t>0</a:t>
            </a:r>
            <a:r>
              <a:rPr lang="fr-FR" sz="2000" dirty="0" smtClean="0"/>
              <a:t> = 5 mol/L      C</a:t>
            </a:r>
            <a:r>
              <a:rPr lang="fr-FR" sz="2000" baseline="-25000" dirty="0" smtClean="0"/>
              <a:t>B</a:t>
            </a:r>
            <a:r>
              <a:rPr lang="fr-FR" sz="2000" baseline="30000" dirty="0" smtClean="0"/>
              <a:t>0</a:t>
            </a:r>
            <a:r>
              <a:rPr lang="fr-FR" sz="2000" dirty="0" smtClean="0"/>
              <a:t> = C</a:t>
            </a:r>
            <a:r>
              <a:rPr lang="fr-FR" sz="2000" baseline="-25000" dirty="0"/>
              <a:t>C</a:t>
            </a:r>
            <a:r>
              <a:rPr lang="fr-FR" sz="2000" baseline="30000" dirty="0" smtClean="0"/>
              <a:t>0</a:t>
            </a:r>
            <a:r>
              <a:rPr lang="fr-FR" sz="2000" dirty="0" smtClean="0"/>
              <a:t> = 0</a:t>
            </a:r>
          </a:p>
          <a:p>
            <a:pPr marL="0" indent="0">
              <a:buNone/>
            </a:pPr>
            <a:r>
              <a:rPr lang="fr-FR" sz="2000" dirty="0"/>
              <a:t>k</a:t>
            </a:r>
            <a:r>
              <a:rPr lang="fr-FR" sz="2000" dirty="0" smtClean="0"/>
              <a:t> = 0,001 s</a:t>
            </a:r>
            <a:r>
              <a:rPr lang="fr-FR" sz="2000" baseline="30000" dirty="0" smtClean="0"/>
              <a:t>-1 </a:t>
            </a:r>
            <a:r>
              <a:rPr lang="fr-FR" sz="2000" dirty="0" smtClean="0"/>
              <a:t>à 30°C </a:t>
            </a:r>
          </a:p>
          <a:p>
            <a:pPr marL="0" indent="0">
              <a:buNone/>
            </a:pPr>
            <a:endParaRPr lang="fr-FR" sz="2000" baseline="30000" dirty="0"/>
          </a:p>
          <a:p>
            <a:pPr marL="0" indent="0">
              <a:buNone/>
            </a:pPr>
            <a:r>
              <a:rPr lang="fr-FR" sz="2000" dirty="0" smtClean="0"/>
              <a:t>Le réacteur est isotherme à 30°C et fonctionne en régime stationnaire.</a:t>
            </a:r>
          </a:p>
          <a:p>
            <a:pPr marL="0" indent="0">
              <a:buNone/>
            </a:pPr>
            <a:endParaRPr lang="fr-FR" sz="2000" dirty="0"/>
          </a:p>
          <a:p>
            <a:pPr marL="457200" indent="-457200">
              <a:buAutoNum type="arabicParenR"/>
            </a:pPr>
            <a:r>
              <a:rPr lang="fr-FR" sz="2000" dirty="0" smtClean="0"/>
              <a:t>On désire produire un flux molaire de B de 8 mol/s. Calculer la quantité de A transformées dans tout le réacteur par unité de temps. </a:t>
            </a:r>
          </a:p>
          <a:p>
            <a:pPr marL="457200" indent="-457200">
              <a:buAutoNum type="arabicParenR"/>
            </a:pPr>
            <a:r>
              <a:rPr lang="fr-FR" sz="2000" dirty="0" smtClean="0"/>
              <a:t>Calculer le taux de conversion souhaité (par rapport à A)</a:t>
            </a:r>
          </a:p>
          <a:p>
            <a:pPr marL="457200" indent="-457200">
              <a:buAutoNum type="arabicParenR"/>
            </a:pPr>
            <a:r>
              <a:rPr lang="fr-FR" sz="2000" dirty="0" smtClean="0"/>
              <a:t>Calculer le volume du réacteur et le temps de passage</a:t>
            </a:r>
          </a:p>
          <a:p>
            <a:pPr marL="457200" indent="-457200">
              <a:buAutoNum type="arabicParenR"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5B501-6006-B94D-88F3-B8D31CE0E9FC}" type="slidenum">
              <a:rPr lang="fr-FR" smtClean="0"/>
              <a:t>8</a:t>
            </a:fld>
            <a:endParaRPr lang="fr-FR"/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541" y="356651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1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690</Words>
  <Application>Microsoft Macintosh PowerPoint</Application>
  <PresentationFormat>Présentation à l'écran (4:3)</PresentationFormat>
  <Paragraphs>120</Paragraphs>
  <Slides>8</Slides>
  <Notes>0</Notes>
  <HiddenSlides>0</HiddenSlides>
  <MMClips>20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Thème Office</vt:lpstr>
      <vt:lpstr>Image</vt:lpstr>
      <vt:lpstr>…quation</vt:lpstr>
      <vt:lpstr>Présentation PowerPoint</vt:lpstr>
      <vt:lpstr>Pot catalytique</vt:lpstr>
      <vt:lpstr>Réacteur tubulaire à calandre</vt:lpstr>
      <vt:lpstr>Modélisation du réacteur tubulaire en écoulement piston </vt:lpstr>
      <vt:lpstr>Bilan matière pour le réactif A, sur dV et Δt = 1</vt:lpstr>
      <vt:lpstr>Présentation PowerPoint</vt:lpstr>
      <vt:lpstr>Présentation PowerPoint</vt:lpstr>
      <vt:lpstr>Exercice chiffré</vt:lpstr>
    </vt:vector>
  </TitlesOfParts>
  <Manager/>
  <Company>ecole centrale paris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dominique pareau</dc:creator>
  <cp:keywords/>
  <dc:description/>
  <cp:lastModifiedBy>dominique pareau</cp:lastModifiedBy>
  <cp:revision>44</cp:revision>
  <dcterms:created xsi:type="dcterms:W3CDTF">2020-03-20T11:36:02Z</dcterms:created>
  <dcterms:modified xsi:type="dcterms:W3CDTF">2020-03-24T10:21:35Z</dcterms:modified>
  <cp:category/>
</cp:coreProperties>
</file>