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Oiu4fup84FobUKzgSldv5g==" hashData="iyEWgKcmvcEuQHaZmHWIPqZ80g0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80" y="136"/>
      </p:cViewPr>
      <p:guideLst>
        <p:guide orient="horz" pos="1444"/>
        <p:guide pos="27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C7F81-2510-7547-8F45-760AADC71C9D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D0E48-83B9-8D4A-85CE-49BCC70108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8200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12698-BC84-0B48-B026-64BA334EAAE4}" type="datetimeFigureOut">
              <a:rPr lang="fr-FR" smtClean="0"/>
              <a:t>24/03/20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994BB-CE80-144B-9C94-E12CD690C0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848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48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85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55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49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44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58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43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88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07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55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07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4349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28153" y="6356350"/>
            <a:ext cx="21336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fld id="{8569B502-BCAF-5646-8917-C78B5B5DB415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97550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44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4" Type="http://schemas.openxmlformats.org/officeDocument/2006/relationships/audio" Target="../media/media5.wav"/><Relationship Id="rId5" Type="http://schemas.microsoft.com/office/2007/relationships/media" Target="../media/media6.wav"/><Relationship Id="rId6" Type="http://schemas.openxmlformats.org/officeDocument/2006/relationships/audio" Target="../media/media6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4" Type="http://schemas.openxmlformats.org/officeDocument/2006/relationships/audio" Target="../media/media8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image" Target="../media/image8.emf"/><Relationship Id="rId13" Type="http://schemas.openxmlformats.org/officeDocument/2006/relationships/image" Target="../media/image9.emf"/><Relationship Id="rId14" Type="http://schemas.openxmlformats.org/officeDocument/2006/relationships/image" Target="../media/image10.emf"/><Relationship Id="rId1" Type="http://schemas.microsoft.com/office/2007/relationships/media" Target="../media/media9.wav"/><Relationship Id="rId2" Type="http://schemas.openxmlformats.org/officeDocument/2006/relationships/audio" Target="../media/media9.wav"/><Relationship Id="rId3" Type="http://schemas.microsoft.com/office/2007/relationships/media" Target="../media/media10.wav"/><Relationship Id="rId4" Type="http://schemas.openxmlformats.org/officeDocument/2006/relationships/audio" Target="../media/media10.wav"/><Relationship Id="rId5" Type="http://schemas.microsoft.com/office/2007/relationships/media" Target="../media/media11.wav"/><Relationship Id="rId6" Type="http://schemas.openxmlformats.org/officeDocument/2006/relationships/audio" Target="../media/media11.wav"/><Relationship Id="rId7" Type="http://schemas.microsoft.com/office/2007/relationships/media" Target="../media/media12.wav"/><Relationship Id="rId8" Type="http://schemas.openxmlformats.org/officeDocument/2006/relationships/audio" Target="../media/media12.wav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4" Type="http://schemas.openxmlformats.org/officeDocument/2006/relationships/audio" Target="../media/media14.wav"/><Relationship Id="rId5" Type="http://schemas.microsoft.com/office/2007/relationships/media" Target="../media/media15.wav"/><Relationship Id="rId6" Type="http://schemas.openxmlformats.org/officeDocument/2006/relationships/audio" Target="../media/media15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image" Target="../media/image11.emf"/><Relationship Id="rId13" Type="http://schemas.openxmlformats.org/officeDocument/2006/relationships/image" Target="../media/image12.emf"/><Relationship Id="rId1" Type="http://schemas.microsoft.com/office/2007/relationships/media" Target="../media/media16.wav"/><Relationship Id="rId2" Type="http://schemas.openxmlformats.org/officeDocument/2006/relationships/audio" Target="../media/media16.wav"/><Relationship Id="rId3" Type="http://schemas.microsoft.com/office/2007/relationships/media" Target="../media/media17.wav"/><Relationship Id="rId4" Type="http://schemas.openxmlformats.org/officeDocument/2006/relationships/audio" Target="../media/media17.wav"/><Relationship Id="rId5" Type="http://schemas.microsoft.com/office/2007/relationships/media" Target="../media/media18.wav"/><Relationship Id="rId6" Type="http://schemas.openxmlformats.org/officeDocument/2006/relationships/audio" Target="../media/media18.wav"/><Relationship Id="rId7" Type="http://schemas.microsoft.com/office/2007/relationships/media" Target="../media/media19.wav"/><Relationship Id="rId8" Type="http://schemas.openxmlformats.org/officeDocument/2006/relationships/audio" Target="../media/media19.wav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emf"/><Relationship Id="rId12" Type="http://schemas.openxmlformats.org/officeDocument/2006/relationships/image" Target="../media/image18.emf"/><Relationship Id="rId1" Type="http://schemas.microsoft.com/office/2007/relationships/media" Target="../media/media20.wav"/><Relationship Id="rId2" Type="http://schemas.openxmlformats.org/officeDocument/2006/relationships/audio" Target="../media/media20.wav"/><Relationship Id="rId3" Type="http://schemas.microsoft.com/office/2007/relationships/media" Target="../media/media21.wav"/><Relationship Id="rId4" Type="http://schemas.openxmlformats.org/officeDocument/2006/relationships/audio" Target="../media/media21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emf"/><Relationship Id="rId12" Type="http://schemas.openxmlformats.org/officeDocument/2006/relationships/image" Target="../media/image25.emf"/><Relationship Id="rId13" Type="http://schemas.openxmlformats.org/officeDocument/2006/relationships/image" Target="../media/image26.emf"/><Relationship Id="rId14" Type="http://schemas.openxmlformats.org/officeDocument/2006/relationships/image" Target="../media/image27.emf"/><Relationship Id="rId15" Type="http://schemas.openxmlformats.org/officeDocument/2006/relationships/image" Target="../media/image28.emf"/><Relationship Id="rId16" Type="http://schemas.openxmlformats.org/officeDocument/2006/relationships/image" Target="../media/image29.emf"/><Relationship Id="rId17" Type="http://schemas.openxmlformats.org/officeDocument/2006/relationships/image" Target="../media/image4.png"/><Relationship Id="rId1" Type="http://schemas.microsoft.com/office/2007/relationships/media" Target="../media/media22.wav"/><Relationship Id="rId2" Type="http://schemas.openxmlformats.org/officeDocument/2006/relationships/audio" Target="../media/media22.wav"/><Relationship Id="rId3" Type="http://schemas.microsoft.com/office/2007/relationships/media" Target="../media/media23.wav"/><Relationship Id="rId4" Type="http://schemas.openxmlformats.org/officeDocument/2006/relationships/audio" Target="../media/media23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2" y="404684"/>
            <a:ext cx="3672000" cy="280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7237" y="3452594"/>
            <a:ext cx="4537440" cy="288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00000" y="404683"/>
            <a:ext cx="4331520" cy="4010989"/>
          </a:xfrm>
          <a:ln/>
        </p:spPr>
        <p:txBody>
          <a:bodyPr lIns="91420" tIns="45711" rIns="91420" bIns="45711">
            <a:normAutofit/>
          </a:bodyPr>
          <a:lstStyle/>
          <a:p>
            <a:pPr defTabSz="829366"/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Réacteur </a:t>
            </a:r>
            <a:r>
              <a:rPr lang="fr-FR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tubulaire en écoulement </a:t>
            </a:r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piston</a:t>
            </a:r>
            <a:b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fr-FR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fr-FR" sz="36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6</a:t>
            </a:r>
            <a:b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Partie 2</a:t>
            </a:r>
            <a:b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endParaRPr lang="fr-FR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49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2</a:t>
            </a:fld>
            <a:endParaRPr lang="fr-FR"/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567065" y="123745"/>
            <a:ext cx="3813415" cy="1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 defTabSz="914320"/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Bilan </a:t>
            </a:r>
            <a:r>
              <a:rPr lang="fr-FR" sz="3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enthalpique</a:t>
            </a:r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 en réacteur piston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5607" y="1459916"/>
            <a:ext cx="4311360" cy="923312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algn="ctr" defTabSz="914320"/>
            <a:r>
              <a:rPr lang="fr-FR" b="1" dirty="0">
                <a:solidFill>
                  <a:srgbClr val="0D0D0D"/>
                </a:solidFill>
                <a:latin typeface="Times New Roman"/>
                <a:cs typeface="Times New Roman"/>
              </a:rPr>
              <a:t>régime stationnaire : pas de variation de température au cours du temps, on fait un bilan </a:t>
            </a:r>
            <a:r>
              <a:rPr lang="fr-FR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d’enthalpie par </a:t>
            </a:r>
            <a:r>
              <a:rPr lang="fr-FR" b="1" dirty="0">
                <a:solidFill>
                  <a:srgbClr val="0D0D0D"/>
                </a:solidFill>
                <a:latin typeface="Times New Roman"/>
                <a:cs typeface="Times New Roman"/>
              </a:rPr>
              <a:t>unité de </a:t>
            </a:r>
            <a:r>
              <a:rPr lang="fr-FR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temps</a:t>
            </a:r>
            <a:endParaRPr lang="fr-FR" b="1" dirty="0"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4431012" y="227544"/>
            <a:ext cx="4330068" cy="2204300"/>
            <a:chOff x="-311" y="961"/>
            <a:chExt cx="3383" cy="1995"/>
          </a:xfrm>
        </p:grpSpPr>
        <p:grpSp>
          <p:nvGrpSpPr>
            <p:cNvPr id="12" name="Group 26"/>
            <p:cNvGrpSpPr>
              <a:grpSpLocks/>
            </p:cNvGrpSpPr>
            <p:nvPr/>
          </p:nvGrpSpPr>
          <p:grpSpPr bwMode="auto">
            <a:xfrm>
              <a:off x="-311" y="1207"/>
              <a:ext cx="3383" cy="1749"/>
              <a:chOff x="-311" y="1207"/>
              <a:chExt cx="3383" cy="1749"/>
            </a:xfrm>
          </p:grpSpPr>
          <p:sp>
            <p:nvSpPr>
              <p:cNvPr id="18" name="Rectangle 27"/>
              <p:cNvSpPr>
                <a:spLocks noChangeArrowheads="1"/>
              </p:cNvSpPr>
              <p:nvPr/>
            </p:nvSpPr>
            <p:spPr bwMode="auto">
              <a:xfrm>
                <a:off x="1157" y="1207"/>
                <a:ext cx="589" cy="1316"/>
              </a:xfrm>
              <a:prstGeom prst="rect">
                <a:avLst/>
              </a:prstGeom>
              <a:solidFill>
                <a:srgbClr val="C6D9F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fr-FR" b="1" dirty="0" err="1" smtClean="0">
                    <a:latin typeface="Times New Roman"/>
                    <a:cs typeface="Times New Roman"/>
                  </a:rPr>
                  <a:t>dV</a:t>
                </a:r>
                <a:endParaRPr lang="fr-FR" b="1" dirty="0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19" name="Group 28"/>
              <p:cNvGrpSpPr>
                <a:grpSpLocks/>
              </p:cNvGrpSpPr>
              <p:nvPr/>
            </p:nvGrpSpPr>
            <p:grpSpPr bwMode="auto">
              <a:xfrm>
                <a:off x="-311" y="1570"/>
                <a:ext cx="1468" cy="1386"/>
                <a:chOff x="-39" y="1570"/>
                <a:chExt cx="1468" cy="1386"/>
              </a:xfrm>
            </p:grpSpPr>
            <p:sp>
              <p:nvSpPr>
                <p:cNvPr id="24" name="Line 29"/>
                <p:cNvSpPr>
                  <a:spLocks noChangeShapeType="1"/>
                </p:cNvSpPr>
                <p:nvPr/>
              </p:nvSpPr>
              <p:spPr bwMode="auto">
                <a:xfrm>
                  <a:off x="703" y="1570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-39" y="1832"/>
                  <a:ext cx="1447" cy="3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   </a:t>
                  </a:r>
                  <a:r>
                    <a:rPr lang="fr-FR" sz="2000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A</a:t>
                  </a:r>
                  <a:r>
                    <a:rPr lang="fr-FR" sz="2000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, </a:t>
                  </a:r>
                  <a:r>
                    <a:rPr lang="fr-FR" sz="2000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B</a:t>
                  </a:r>
                  <a:r>
                    <a:rPr lang="fr-FR" sz="2000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, </a:t>
                  </a:r>
                  <a:r>
                    <a:rPr lang="fr-FR" sz="2000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P</a:t>
                  </a:r>
                  <a:r>
                    <a:rPr lang="fr-FR" sz="2000" b="1" baseline="-2500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, </a:t>
                  </a:r>
                  <a:r>
                    <a:rPr lang="fr-FR" sz="2000" b="1" dirty="0" smtClean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I</a:t>
                  </a:r>
                  <a:r>
                    <a:rPr lang="fr-FR" sz="2000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 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703" y="2530"/>
                  <a:ext cx="315" cy="426"/>
                </a:xfrm>
                <a:prstGeom prst="rect">
                  <a:avLst/>
                </a:prstGeom>
                <a:noFill/>
                <a:ln w="9525">
                  <a:solidFill>
                    <a:srgbClr val="CC0DA4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sz="2400" b="1" dirty="0" err="1" smtClean="0">
                      <a:solidFill>
                        <a:srgbClr val="CC0DA4"/>
                      </a:solidFill>
                      <a:latin typeface="Times New Roman"/>
                      <a:cs typeface="Times New Roman"/>
                    </a:rPr>
                    <a:t>T</a:t>
                  </a:r>
                  <a:endParaRPr lang="fr-FR" sz="2400" b="1" dirty="0">
                    <a:solidFill>
                      <a:srgbClr val="CC0DA4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20" name="Group 32"/>
              <p:cNvGrpSpPr>
                <a:grpSpLocks/>
              </p:cNvGrpSpPr>
              <p:nvPr/>
            </p:nvGrpSpPr>
            <p:grpSpPr bwMode="auto">
              <a:xfrm>
                <a:off x="1746" y="1570"/>
                <a:ext cx="1326" cy="1342"/>
                <a:chOff x="2018" y="1570"/>
                <a:chExt cx="1326" cy="1342"/>
              </a:xfrm>
            </p:grpSpPr>
            <p:sp>
              <p:nvSpPr>
                <p:cNvPr id="21" name="Line 33"/>
                <p:cNvSpPr>
                  <a:spLocks noChangeShapeType="1"/>
                </p:cNvSpPr>
                <p:nvPr/>
              </p:nvSpPr>
              <p:spPr bwMode="auto">
                <a:xfrm>
                  <a:off x="2018" y="1570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144" y="1706"/>
                  <a:ext cx="1200" cy="1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94" tIns="50397" rIns="100794" bIns="50397">
                  <a:spAutoFit/>
                </a:bodyPr>
                <a:lstStyle/>
                <a:p>
                  <a:pPr defTabSz="914320"/>
                  <a:r>
                    <a:rPr lang="fr-FR" sz="2000" b="1" dirty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A</a:t>
                  </a:r>
                  <a:r>
                    <a:rPr lang="fr-FR" sz="2000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+ </a:t>
                  </a:r>
                  <a:r>
                    <a:rPr lang="fr-FR" sz="2000" b="1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dN</a:t>
                  </a:r>
                  <a:r>
                    <a:rPr lang="fr-FR" sz="2000" b="1" baseline="-25000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A</a:t>
                  </a:r>
                  <a:endParaRPr lang="fr-FR" sz="2000" b="1" dirty="0">
                    <a:latin typeface="Times New Roman"/>
                    <a:cs typeface="Times New Roman"/>
                  </a:endParaRPr>
                </a:p>
                <a:p>
                  <a:pPr defTabSz="914320"/>
                  <a:r>
                    <a:rPr lang="fr-FR" sz="2000" b="1" dirty="0" smtClean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latin typeface="Times New Roman"/>
                      <a:cs typeface="Times New Roman"/>
                    </a:rPr>
                    <a:t>B</a:t>
                  </a:r>
                  <a:r>
                    <a:rPr lang="fr-FR" sz="2000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+ </a:t>
                  </a:r>
                  <a:r>
                    <a:rPr lang="fr-FR" sz="2000" b="1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dN</a:t>
                  </a:r>
                  <a:r>
                    <a:rPr lang="fr-FR" sz="2000" b="1" baseline="-25000" dirty="0" err="1" smtClean="0">
                      <a:latin typeface="Times New Roman"/>
                      <a:cs typeface="Times New Roman"/>
                    </a:rPr>
                    <a:t>B</a:t>
                  </a:r>
                  <a:r>
                    <a:rPr lang="fr-FR" sz="2000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      </a:t>
                  </a:r>
                </a:p>
                <a:p>
                  <a:pPr defTabSz="914320"/>
                  <a:r>
                    <a:rPr lang="fr-FR" sz="2000" b="1" dirty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P </a:t>
                  </a:r>
                  <a:r>
                    <a:rPr lang="fr-FR" sz="2000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+ </a:t>
                  </a:r>
                  <a:r>
                    <a:rPr lang="fr-FR" sz="2000" b="1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dN</a:t>
                  </a:r>
                  <a:r>
                    <a:rPr lang="fr-FR" sz="2000" b="1" baseline="-25000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P</a:t>
                  </a:r>
                  <a:endParaRPr lang="fr-FR" sz="2000" b="1" baseline="-25000" dirty="0">
                    <a:latin typeface="Times New Roman"/>
                    <a:cs typeface="Times New Roman"/>
                  </a:endParaRPr>
                </a:p>
                <a:p>
                  <a:pPr defTabSz="914320"/>
                  <a:r>
                    <a:rPr lang="fr-FR" sz="2000" b="1" dirty="0" smtClean="0">
                      <a:latin typeface="Times New Roman"/>
                      <a:cs typeface="Times New Roman"/>
                    </a:rPr>
                    <a:t>N</a:t>
                  </a:r>
                  <a:r>
                    <a:rPr lang="fr-FR" sz="2000" b="1" baseline="-2500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I</a:t>
                  </a:r>
                  <a:endParaRPr lang="fr-FR" sz="2000" b="1" baseline="-250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</p:grpSp>
        <p:grpSp>
          <p:nvGrpSpPr>
            <p:cNvPr id="15" name="Group 38"/>
            <p:cNvGrpSpPr>
              <a:grpSpLocks/>
            </p:cNvGrpSpPr>
            <p:nvPr/>
          </p:nvGrpSpPr>
          <p:grpSpPr bwMode="auto">
            <a:xfrm>
              <a:off x="1474" y="961"/>
              <a:ext cx="942" cy="473"/>
              <a:chOff x="1474" y="961"/>
              <a:chExt cx="942" cy="473"/>
            </a:xfrm>
          </p:grpSpPr>
          <p:sp>
            <p:nvSpPr>
              <p:cNvPr id="16" name="Line 39"/>
              <p:cNvSpPr>
                <a:spLocks noChangeShapeType="1"/>
              </p:cNvSpPr>
              <p:nvPr/>
            </p:nvSpPr>
            <p:spPr bwMode="auto">
              <a:xfrm flipV="1">
                <a:off x="1474" y="1071"/>
                <a:ext cx="227" cy="363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 type="triangle"/>
                <a:tailEnd type="none" w="med" len="med"/>
              </a:ln>
              <a:effectLst/>
            </p:spPr>
            <p:txBody>
              <a:bodyPr/>
              <a:lstStyle/>
              <a:p>
                <a:endParaRPr lang="fr-FR" b="1">
                  <a:latin typeface="Times New Roman"/>
                  <a:cs typeface="Times New Roman"/>
                </a:endParaRPr>
              </a:p>
            </p:txBody>
          </p:sp>
          <p:sp>
            <p:nvSpPr>
              <p:cNvPr id="17" name="Text Box 40"/>
              <p:cNvSpPr txBox="1">
                <a:spLocks noChangeArrowheads="1"/>
              </p:cNvSpPr>
              <p:nvPr/>
            </p:nvSpPr>
            <p:spPr bwMode="auto">
              <a:xfrm>
                <a:off x="1819" y="961"/>
                <a:ext cx="597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94" tIns="50397" rIns="100794" bIns="50397">
                <a:spAutoFit/>
              </a:bodyPr>
              <a:lstStyle/>
              <a:p>
                <a:pPr defTabSz="914320"/>
                <a:r>
                  <a:rPr lang="fr-FR" sz="2000" b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dQ</a:t>
                </a:r>
                <a:r>
                  <a:rPr lang="fr-FR" sz="2000" b="1" baseline="-25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ext</a:t>
                </a:r>
                <a:endParaRPr lang="fr-FR" sz="2000" b="1" baseline="-25000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27" name="Text Box 42"/>
          <p:cNvSpPr txBox="1">
            <a:spLocks noChangeArrowheads="1"/>
          </p:cNvSpPr>
          <p:nvPr/>
        </p:nvSpPr>
        <p:spPr bwMode="auto">
          <a:xfrm>
            <a:off x="195840" y="2514506"/>
            <a:ext cx="4311360" cy="923312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algn="ctr" defTabSz="914320"/>
            <a:r>
              <a:rPr lang="fr-FR" b="1" dirty="0">
                <a:solidFill>
                  <a:srgbClr val="0D0D0D"/>
                </a:solidFill>
                <a:latin typeface="Times New Roman"/>
                <a:cs typeface="Times New Roman"/>
              </a:rPr>
              <a:t>Compositions et température varient le long du réacteur : on fait un bilan sur une tranche d’épaisseur dz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7349815" y="2514506"/>
            <a:ext cx="1103442" cy="471110"/>
          </a:xfrm>
          <a:prstGeom prst="rect">
            <a:avLst/>
          </a:prstGeom>
          <a:noFill/>
          <a:ln w="9525">
            <a:solidFill>
              <a:srgbClr val="CC0DA4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/>
          <a:p>
            <a:pPr defTabSz="914320"/>
            <a:r>
              <a:rPr lang="fr-FR" sz="2400" b="1" dirty="0" err="1" smtClean="0">
                <a:solidFill>
                  <a:srgbClr val="CC0DA4"/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 smtClean="0">
                <a:solidFill>
                  <a:srgbClr val="CC0DA4"/>
                </a:solidFill>
                <a:latin typeface="Times New Roman"/>
                <a:cs typeface="Times New Roman"/>
              </a:rPr>
              <a:t> + </a:t>
            </a:r>
            <a:r>
              <a:rPr lang="fr-FR" sz="2400" b="1" dirty="0" err="1" smtClean="0">
                <a:solidFill>
                  <a:srgbClr val="CC0DA4"/>
                </a:solidFill>
                <a:latin typeface="Times New Roman"/>
                <a:cs typeface="Times New Roman"/>
              </a:rPr>
              <a:t>dT</a:t>
            </a:r>
            <a:endParaRPr lang="fr-FR" sz="2400" b="1" dirty="0">
              <a:solidFill>
                <a:srgbClr val="CC0DA4"/>
              </a:solidFill>
              <a:latin typeface="Times New Roman"/>
              <a:cs typeface="Times New Roman"/>
            </a:endParaRPr>
          </a:p>
        </p:txBody>
      </p:sp>
      <p:grpSp>
        <p:nvGrpSpPr>
          <p:cNvPr id="57" name="Grouper 56"/>
          <p:cNvGrpSpPr/>
          <p:nvPr/>
        </p:nvGrpSpPr>
        <p:grpSpPr>
          <a:xfrm>
            <a:off x="260640" y="3450119"/>
            <a:ext cx="8700480" cy="2902386"/>
            <a:chOff x="260640" y="3450119"/>
            <a:chExt cx="8700480" cy="2902386"/>
          </a:xfrm>
        </p:grpSpPr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2808000" y="5322797"/>
              <a:ext cx="2376000" cy="1029708"/>
              <a:chOff x="1950" y="3696"/>
              <a:chExt cx="1650" cy="715"/>
            </a:xfrm>
          </p:grpSpPr>
          <p:sp>
            <p:nvSpPr>
              <p:cNvPr id="9" name="Text Box 22"/>
              <p:cNvSpPr txBox="1">
                <a:spLocks noChangeArrowheads="1"/>
              </p:cNvSpPr>
              <p:nvPr/>
            </p:nvSpPr>
            <p:spPr bwMode="auto">
              <a:xfrm>
                <a:off x="1950" y="4105"/>
                <a:ext cx="1650" cy="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0794" tIns="50397" rIns="100794" bIns="50397">
                <a:spAutoFit/>
              </a:bodyPr>
              <a:lstStyle/>
              <a:p>
                <a:pPr defTabSz="449240">
                  <a:spcBef>
                    <a:spcPct val="50000"/>
                  </a:spcBef>
                </a:pPr>
                <a:r>
                  <a:rPr lang="fr-FR" sz="2200" b="1" dirty="0" err="1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dQ</a:t>
                </a:r>
                <a:r>
                  <a:rPr lang="fr-FR" sz="2200" b="1" baseline="-25000" dirty="0" err="1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ext</a:t>
                </a:r>
                <a:r>
                  <a:rPr lang="fr-FR" sz="2200" b="1" baseline="-25000" dirty="0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2200" b="1" dirty="0">
                    <a:latin typeface="Times New Roman"/>
                    <a:cs typeface="Times New Roman"/>
                  </a:rPr>
                  <a:t>(Watt)</a:t>
                </a:r>
              </a:p>
            </p:txBody>
          </p:sp>
          <p:sp>
            <p:nvSpPr>
              <p:cNvPr id="10" name="Line 23"/>
              <p:cNvSpPr>
                <a:spLocks noChangeShapeType="1"/>
              </p:cNvSpPr>
              <p:nvPr/>
            </p:nvSpPr>
            <p:spPr bwMode="auto">
              <a:xfrm flipV="1">
                <a:off x="2404" y="3696"/>
                <a:ext cx="0" cy="45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33" name="Text Box 46"/>
            <p:cNvSpPr txBox="1">
              <a:spLocks noChangeArrowheads="1"/>
            </p:cNvSpPr>
            <p:nvPr/>
          </p:nvSpPr>
          <p:spPr bwMode="auto">
            <a:xfrm>
              <a:off x="1045440" y="5527710"/>
              <a:ext cx="5875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[E]</a:t>
              </a:r>
            </a:p>
          </p:txBody>
        </p:sp>
        <p:sp>
          <p:nvSpPr>
            <p:cNvPr id="31" name="Text Box 48"/>
            <p:cNvSpPr txBox="1">
              <a:spLocks noChangeArrowheads="1"/>
            </p:cNvSpPr>
            <p:nvPr/>
          </p:nvSpPr>
          <p:spPr bwMode="auto">
            <a:xfrm>
              <a:off x="5682240" y="5527710"/>
              <a:ext cx="5875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1" dirty="0">
                  <a:solidFill>
                    <a:srgbClr val="008000"/>
                  </a:solidFill>
                  <a:latin typeface="Times New Roman"/>
                  <a:cs typeface="Times New Roman"/>
                </a:rPr>
                <a:t>[S]</a:t>
              </a:r>
            </a:p>
          </p:txBody>
        </p:sp>
        <p:grpSp>
          <p:nvGrpSpPr>
            <p:cNvPr id="35" name="Group 58"/>
            <p:cNvGrpSpPr>
              <a:grpSpLocks/>
            </p:cNvGrpSpPr>
            <p:nvPr/>
          </p:nvGrpSpPr>
          <p:grpSpPr bwMode="auto">
            <a:xfrm>
              <a:off x="260640" y="3794797"/>
              <a:ext cx="8700480" cy="1643211"/>
              <a:chOff x="181" y="2635"/>
              <a:chExt cx="6042" cy="1141"/>
            </a:xfrm>
          </p:grpSpPr>
          <p:grpSp>
            <p:nvGrpSpPr>
              <p:cNvPr id="36" name="Group 52"/>
              <p:cNvGrpSpPr>
                <a:grpSpLocks/>
              </p:cNvGrpSpPr>
              <p:nvPr/>
            </p:nvGrpSpPr>
            <p:grpSpPr bwMode="auto">
              <a:xfrm>
                <a:off x="181" y="2716"/>
                <a:ext cx="1241" cy="1032"/>
                <a:chOff x="272" y="2716"/>
                <a:chExt cx="1241" cy="1032"/>
              </a:xfrm>
            </p:grpSpPr>
            <p:sp>
              <p:nvSpPr>
                <p:cNvPr id="4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72" y="2716"/>
                  <a:ext cx="1189" cy="10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Flux d’enthalpie entrant dans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V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 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avec le 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flux de matière 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à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T</a:t>
                  </a:r>
                  <a:endParaRPr lang="fr-FR" b="1" baseline="-250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0" name="AutoShape 7"/>
                <p:cNvSpPr>
                  <a:spLocks noChangeArrowheads="1"/>
                </p:cNvSpPr>
                <p:nvPr/>
              </p:nvSpPr>
              <p:spPr bwMode="auto">
                <a:xfrm>
                  <a:off x="272" y="2835"/>
                  <a:ext cx="1241" cy="896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37" name="Text Box 8"/>
              <p:cNvSpPr txBox="1">
                <a:spLocks noChangeArrowheads="1"/>
              </p:cNvSpPr>
              <p:nvPr/>
            </p:nvSpPr>
            <p:spPr bwMode="auto">
              <a:xfrm>
                <a:off x="3175" y="3197"/>
                <a:ext cx="233" cy="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94" tIns="50397" rIns="100794" bIns="50397">
                <a:spAutoFit/>
              </a:bodyPr>
              <a:lstStyle/>
              <a:p>
                <a:pPr defTabSz="914320"/>
                <a:r>
                  <a:rPr lang="fr-FR" b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=</a:t>
                </a:r>
              </a:p>
            </p:txBody>
          </p:sp>
          <p:grpSp>
            <p:nvGrpSpPr>
              <p:cNvPr id="38" name="Group 53"/>
              <p:cNvGrpSpPr>
                <a:grpSpLocks/>
              </p:cNvGrpSpPr>
              <p:nvPr/>
            </p:nvGrpSpPr>
            <p:grpSpPr bwMode="auto">
              <a:xfrm>
                <a:off x="3513" y="2744"/>
                <a:ext cx="1250" cy="1032"/>
                <a:chOff x="1864" y="2535"/>
                <a:chExt cx="1250" cy="1032"/>
              </a:xfrm>
            </p:grpSpPr>
            <p:sp>
              <p:nvSpPr>
                <p:cNvPr id="4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71" y="2535"/>
                  <a:ext cx="1222" cy="10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Flux d’enthalpie sortant de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V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 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avec 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flux de matière à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T+dT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8" name="AutoShape 11"/>
                <p:cNvSpPr>
                  <a:spLocks noChangeArrowheads="1"/>
                </p:cNvSpPr>
                <p:nvPr/>
              </p:nvSpPr>
              <p:spPr bwMode="auto">
                <a:xfrm>
                  <a:off x="1864" y="2637"/>
                  <a:ext cx="1250" cy="896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39" name="Text Box 14"/>
              <p:cNvSpPr txBox="1">
                <a:spLocks noChangeArrowheads="1"/>
              </p:cNvSpPr>
              <p:nvPr/>
            </p:nvSpPr>
            <p:spPr bwMode="auto">
              <a:xfrm>
                <a:off x="1542" y="3152"/>
                <a:ext cx="233" cy="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94" tIns="50397" rIns="100794" bIns="50397">
                <a:spAutoFit/>
              </a:bodyPr>
              <a:lstStyle/>
              <a:p>
                <a:pPr defTabSz="914320"/>
                <a:r>
                  <a: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+</a:t>
                </a:r>
              </a:p>
            </p:txBody>
          </p:sp>
          <p:grpSp>
            <p:nvGrpSpPr>
              <p:cNvPr id="40" name="Group 54"/>
              <p:cNvGrpSpPr>
                <a:grpSpLocks/>
              </p:cNvGrpSpPr>
              <p:nvPr/>
            </p:nvGrpSpPr>
            <p:grpSpPr bwMode="auto">
              <a:xfrm>
                <a:off x="4970" y="2635"/>
                <a:ext cx="1253" cy="1095"/>
                <a:chOff x="3428" y="2771"/>
                <a:chExt cx="1253" cy="1095"/>
              </a:xfrm>
            </p:grpSpPr>
            <p:sp>
              <p:nvSpPr>
                <p:cNvPr id="45" name="AutoShape 13"/>
                <p:cNvSpPr>
                  <a:spLocks noChangeArrowheads="1"/>
                </p:cNvSpPr>
                <p:nvPr/>
              </p:nvSpPr>
              <p:spPr bwMode="auto">
                <a:xfrm>
                  <a:off x="3475" y="2799"/>
                  <a:ext cx="1152" cy="1067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428" y="2771"/>
                  <a:ext cx="1253" cy="10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Variation d’enthalpie présente dans </a:t>
                  </a:r>
                  <a:r>
                    <a:rPr lang="fr-FR" b="1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</a:t>
                  </a:r>
                  <a:r>
                    <a:rPr lang="fr-FR" b="1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V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 pendant unité de temps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41" name="Group 55"/>
              <p:cNvGrpSpPr>
                <a:grpSpLocks/>
              </p:cNvGrpSpPr>
              <p:nvPr/>
            </p:nvGrpSpPr>
            <p:grpSpPr bwMode="auto">
              <a:xfrm>
                <a:off x="1923" y="2716"/>
                <a:ext cx="1141" cy="1032"/>
                <a:chOff x="4826" y="2716"/>
                <a:chExt cx="1141" cy="1032"/>
              </a:xfrm>
            </p:grpSpPr>
            <p:sp>
              <p:nvSpPr>
                <p:cNvPr id="4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826" y="2716"/>
                  <a:ext cx="1141" cy="10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94" tIns="50397" rIns="100794" bIns="50397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Enthalpie entrant à la paroi de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V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 par unité de temps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4" name="AutoShape 18"/>
                <p:cNvSpPr>
                  <a:spLocks noChangeArrowheads="1"/>
                </p:cNvSpPr>
                <p:nvPr/>
              </p:nvSpPr>
              <p:spPr bwMode="auto">
                <a:xfrm>
                  <a:off x="4826" y="2835"/>
                  <a:ext cx="1119" cy="895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b="1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42" name="Text Box 19"/>
              <p:cNvSpPr txBox="1">
                <a:spLocks noChangeArrowheads="1"/>
              </p:cNvSpPr>
              <p:nvPr/>
            </p:nvSpPr>
            <p:spPr bwMode="auto">
              <a:xfrm>
                <a:off x="4768" y="3152"/>
                <a:ext cx="233" cy="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94" tIns="50397" rIns="100794" bIns="50397">
                <a:spAutoFit/>
              </a:bodyPr>
              <a:lstStyle/>
              <a:p>
                <a:pPr defTabSz="914320"/>
                <a:r>
                  <a: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+</a:t>
                </a:r>
              </a:p>
            </p:txBody>
          </p:sp>
        </p:grpSp>
        <p:cxnSp>
          <p:nvCxnSpPr>
            <p:cNvPr id="53" name="Connecteur droit 52"/>
            <p:cNvCxnSpPr/>
            <p:nvPr/>
          </p:nvCxnSpPr>
          <p:spPr>
            <a:xfrm flipV="1">
              <a:off x="7405397" y="3450119"/>
              <a:ext cx="1308934" cy="21756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Son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2349" y="123745"/>
            <a:ext cx="812800" cy="812800"/>
          </a:xfrm>
          <a:prstGeom prst="rect">
            <a:avLst/>
          </a:prstGeom>
        </p:spPr>
      </p:pic>
      <p:pic>
        <p:nvPicPr>
          <p:cNvPr id="56" name="Son 5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2320" y="2108106"/>
            <a:ext cx="812800" cy="812800"/>
          </a:xfrm>
          <a:prstGeom prst="rect">
            <a:avLst/>
          </a:prstGeom>
        </p:spPr>
      </p:pic>
      <p:pic>
        <p:nvPicPr>
          <p:cNvPr id="58" name="Son 5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457" y="5622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9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870"/>
                            </p:stCondLst>
                            <p:childTnLst>
                              <p:par>
                                <p:cTn id="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37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72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91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591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29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7" grpId="1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3</a:t>
            </a:fld>
            <a:endParaRPr lang="fr-FR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0000" y="2596327"/>
            <a:ext cx="8316000" cy="120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fr-FR" sz="24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nthalpie entrante </a:t>
            </a:r>
            <a:r>
              <a:rPr lang="fr-FR" sz="24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dans la tranche </a:t>
            </a:r>
            <a:r>
              <a:rPr lang="fr-FR" sz="24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par unité de temps 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[E]</a:t>
            </a:r>
          </a:p>
          <a:p>
            <a:pPr defTabSz="914320"/>
            <a:endParaRPr lang="fr-FR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defTabSz="914320"/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fr-FR" sz="2400" b="1" baseline="-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30000" dirty="0" err="1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) + 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fr-FR" sz="2400" b="1" baseline="-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30000" dirty="0" err="1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) + N</a:t>
            </a:r>
            <a:r>
              <a:rPr lang="fr-FR" sz="2400" b="1" baseline="-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30000" dirty="0" err="1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) + 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fr-FR" sz="2400" b="1" baseline="-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30000" dirty="0" err="1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62739"/>
            <a:ext cx="8949762" cy="52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Equation générale de bilan 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enthalpique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: [E] + 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dQ</a:t>
            </a:r>
            <a:r>
              <a:rPr lang="fr-FR" sz="28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ext</a:t>
            </a:r>
            <a:r>
              <a:rPr lang="fr-FR" sz="2800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= [S] </a:t>
            </a:r>
          </a:p>
        </p:txBody>
      </p:sp>
      <p:sp>
        <p:nvSpPr>
          <p:cNvPr id="22" name="Rectangle 21"/>
          <p:cNvSpPr>
            <a:spLocks noGrp="1" noChangeArrowheads="1"/>
          </p:cNvSpPr>
          <p:nvPr>
            <p:ph type="title"/>
          </p:nvPr>
        </p:nvSpPr>
        <p:spPr>
          <a:xfrm>
            <a:off x="325720" y="1216460"/>
            <a:ext cx="4838417" cy="875927"/>
          </a:xfrm>
          <a:ln/>
        </p:spPr>
        <p:txBody>
          <a:bodyPr lIns="91420" tIns="45711" rIns="91420" bIns="45711"/>
          <a:lstStyle/>
          <a:p>
            <a:pPr defTabSz="829366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Pour l’exemple : A + 2 B </a:t>
            </a:r>
            <a:r>
              <a:rPr lang="fr-F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Symbol" pitchFamily="18" charset="2"/>
              </a:rPr>
              <a:t>P </a:t>
            </a:r>
            <a:r>
              <a:rPr lang="fr-F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Symbol" pitchFamily="18" charset="2"/>
              </a:rPr>
              <a:t/>
            </a:r>
            <a:br>
              <a:rPr lang="fr-F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Symbol" pitchFamily="18" charset="2"/>
              </a:rPr>
            </a:br>
            <a:r>
              <a:rPr lang="fr-F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Symbol" pitchFamily="18" charset="2"/>
              </a:rPr>
              <a:t>en 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Symbol" pitchFamily="18" charset="2"/>
              </a:rPr>
              <a:t>phase liquide</a:t>
            </a:r>
            <a:endParaRPr lang="fr-FR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80000" y="4177789"/>
            <a:ext cx="8964000" cy="156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320"/>
            <a:r>
              <a:rPr lang="fr-FR" sz="2400" b="1" u="sng" dirty="0">
                <a:solidFill>
                  <a:srgbClr val="008000"/>
                </a:solidFill>
                <a:latin typeface="Times New Roman" pitchFamily="18" charset="0"/>
              </a:rPr>
              <a:t>Flux d’enthalpie sortant de la tranche [S] : </a:t>
            </a:r>
          </a:p>
          <a:p>
            <a:pPr defTabSz="914320"/>
            <a:endParaRPr lang="fr-FR" sz="2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20"/>
            <a:r>
              <a:rPr lang="fr-FR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FR" sz="2400" b="1" baseline="-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dN</a:t>
            </a:r>
            <a:r>
              <a:rPr lang="fr-FR" sz="2400" b="1" baseline="-30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sz="2400" b="1" baseline="-30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T+dT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 + </a:t>
            </a:r>
            <a:r>
              <a:rPr lang="fr-FR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fr-FR" sz="2400" b="1" baseline="-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dN</a:t>
            </a:r>
            <a:r>
              <a:rPr lang="fr-FR" sz="2400" b="1" baseline="-30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sz="2400" b="1" baseline="-30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T+dT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fr-FR" sz="2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20"/>
            <a:r>
              <a:rPr lang="fr-FR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+ (N</a:t>
            </a:r>
            <a:r>
              <a:rPr lang="fr-FR" sz="2400" b="1" baseline="-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dN</a:t>
            </a:r>
            <a:r>
              <a:rPr lang="fr-FR" sz="2400" b="1" baseline="-30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sz="2400" b="1" baseline="-30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T+dT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 + </a:t>
            </a:r>
            <a:r>
              <a:rPr lang="fr-FR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FR" sz="2400" b="1" baseline="-30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sz="2400" b="1" baseline="-30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T+dT</a:t>
            </a:r>
            <a:r>
              <a:rPr lang="fr-FR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FR" sz="28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pic>
        <p:nvPicPr>
          <p:cNvPr id="26" name="Son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35261" y="510576"/>
            <a:ext cx="812800" cy="965067"/>
          </a:xfrm>
          <a:prstGeom prst="rect">
            <a:avLst/>
          </a:prstGeo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2947" y="3022600"/>
            <a:ext cx="812800" cy="8128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9347" y="53410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1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7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971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347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9539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39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886203" y="6382301"/>
            <a:ext cx="2895600" cy="365125"/>
          </a:xfrm>
        </p:spPr>
        <p:txBody>
          <a:bodyPr/>
          <a:lstStyle/>
          <a:p>
            <a:r>
              <a:rPr lang="hr-HR" sz="1600" dirty="0" smtClean="0"/>
              <a:t>D. PAREAU        Mars 2020</a:t>
            </a:r>
            <a:endParaRPr lang="fr-FR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16162" y="6238666"/>
            <a:ext cx="2133600" cy="501650"/>
          </a:xfrm>
        </p:spPr>
        <p:txBody>
          <a:bodyPr/>
          <a:lstStyle/>
          <a:p>
            <a:fld id="{8569B502-BCAF-5646-8917-C78B5B5DB415}" type="slidenum">
              <a:rPr lang="fr-FR" sz="2000" smtClean="0"/>
              <a:t>4</a:t>
            </a:fld>
            <a:endParaRPr lang="fr-FR" sz="2000" dirty="0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68017" y="1754503"/>
            <a:ext cx="7603577" cy="461647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defTabSz="914320"/>
            <a:r>
              <a:rPr lang="fr-FR" sz="2400" b="1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25000" dirty="0" err="1">
                <a:solidFill>
                  <a:srgbClr val="0D0D0D"/>
                </a:solidFill>
                <a:latin typeface="Times New Roman"/>
                <a:cs typeface="Times New Roman"/>
              </a:rPr>
              <a:t>J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>
                <a:solidFill>
                  <a:srgbClr val="0D0D0D"/>
                </a:solidFill>
                <a:latin typeface="Times New Roman"/>
                <a:cs typeface="Times New Roman"/>
              </a:rPr>
              <a:t>T+dT</a:t>
            </a:r>
            <a:r>
              <a:rPr lang="fr-F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) 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- </a:t>
            </a:r>
            <a:r>
              <a:rPr lang="fr-FR" sz="2400" b="1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25000" dirty="0" err="1">
                <a:solidFill>
                  <a:srgbClr val="0D0D0D"/>
                </a:solidFill>
                <a:latin typeface="Times New Roman"/>
                <a:cs typeface="Times New Roman"/>
              </a:rPr>
              <a:t>J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>
                <a:solidFill>
                  <a:srgbClr val="0D0D0D"/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) 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= C</a:t>
            </a:r>
            <a:r>
              <a:rPr lang="fr-FR" sz="2400" b="1" baseline="-25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PJ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D0D0D"/>
                </a:solidFill>
                <a:latin typeface="Times New Roman"/>
                <a:cs typeface="Times New Roman"/>
              </a:rPr>
              <a:t>dT</a:t>
            </a:r>
            <a:r>
              <a:rPr lang="fr-F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 			J : A, B, P ou I</a:t>
            </a:r>
            <a:endParaRPr lang="fr-FR" sz="2400" b="1" dirty="0"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368018" y="1076798"/>
            <a:ext cx="7726786" cy="461647"/>
          </a:xfrm>
          <a:prstGeom prst="rect">
            <a:avLst/>
          </a:prstGeom>
          <a:noFill/>
          <a:ln w="9525">
            <a:solidFill>
              <a:srgbClr val="0D0D0D"/>
            </a:solidFill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defTabSz="914320"/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ΔH</a:t>
            </a:r>
            <a:r>
              <a:rPr lang="fr-FR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R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T+dT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=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T+dT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)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- 2 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T+dT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-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lang="fr-FR" sz="24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fr-FR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T+dT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) </a:t>
            </a:r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162739"/>
            <a:ext cx="8949762" cy="52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Equation générale de bilan 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enthalpique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: [E] + 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dQ</a:t>
            </a:r>
            <a:r>
              <a:rPr lang="fr-FR" sz="28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ext</a:t>
            </a:r>
            <a:r>
              <a:rPr lang="fr-FR" sz="2800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= [S] </a:t>
            </a:r>
          </a:p>
        </p:txBody>
      </p:sp>
      <p:pic>
        <p:nvPicPr>
          <p:cNvPr id="30" name="Son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1594" y="1538445"/>
            <a:ext cx="812800" cy="812800"/>
          </a:xfrm>
          <a:prstGeom prst="rect">
            <a:avLst/>
          </a:prstGeom>
        </p:spPr>
      </p:pic>
      <p:grpSp>
        <p:nvGrpSpPr>
          <p:cNvPr id="33" name="Grouper 32"/>
          <p:cNvGrpSpPr/>
          <p:nvPr/>
        </p:nvGrpSpPr>
        <p:grpSpPr>
          <a:xfrm>
            <a:off x="266417" y="3092510"/>
            <a:ext cx="8493280" cy="2286000"/>
            <a:chOff x="142720" y="2590800"/>
            <a:chExt cx="8493280" cy="2286000"/>
          </a:xfrm>
        </p:grpSpPr>
        <p:grpSp>
          <p:nvGrpSpPr>
            <p:cNvPr id="29" name="Grouper 28"/>
            <p:cNvGrpSpPr/>
            <p:nvPr/>
          </p:nvGrpSpPr>
          <p:grpSpPr>
            <a:xfrm>
              <a:off x="142720" y="2795726"/>
              <a:ext cx="8331483" cy="2062024"/>
              <a:chOff x="142720" y="2922726"/>
              <a:chExt cx="8331483" cy="2062024"/>
            </a:xfrm>
          </p:grpSpPr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417" y="2922726"/>
                <a:ext cx="6270064" cy="103967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6" name="ZoneTexte 25"/>
              <p:cNvSpPr txBox="1"/>
              <p:nvPr/>
            </p:nvSpPr>
            <p:spPr>
              <a:xfrm>
                <a:off x="215617" y="3962400"/>
                <a:ext cx="95540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 smtClean="0">
                    <a:latin typeface="Times New Roman"/>
                    <a:cs typeface="Times New Roman"/>
                  </a:rPr>
                  <a:t>+ </a:t>
                </a:r>
                <a:r>
                  <a:rPr lang="fr-FR" sz="2000" b="1" dirty="0" err="1" smtClean="0">
                    <a:latin typeface="Times New Roman"/>
                    <a:cs typeface="Times New Roman"/>
                  </a:rPr>
                  <a:t>dQ</a:t>
                </a:r>
                <a:r>
                  <a:rPr lang="fr-FR" sz="2000" b="1" baseline="-25000" dirty="0" err="1" smtClean="0">
                    <a:latin typeface="Times New Roman"/>
                    <a:cs typeface="Times New Roman"/>
                  </a:rPr>
                  <a:t>ext</a:t>
                </a:r>
                <a:endParaRPr lang="fr-FR" sz="2000" b="1" baseline="-25000" dirty="0">
                  <a:latin typeface="Times New Roman"/>
                  <a:cs typeface="Times New Roman"/>
                </a:endParaRPr>
              </a:p>
            </p:txBody>
          </p:sp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2720" y="4387850"/>
                <a:ext cx="8331483" cy="5969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142720" y="2590800"/>
              <a:ext cx="8493280" cy="2286000"/>
            </a:xfrm>
            <a:prstGeom prst="rect">
              <a:avLst/>
            </a:prstGeom>
            <a:noFill/>
            <a:ln w="38100" cmpd="sng"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2" name="Son 3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2004" y="314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7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81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886203" y="6382301"/>
            <a:ext cx="2895600" cy="365125"/>
          </a:xfrm>
        </p:spPr>
        <p:txBody>
          <a:bodyPr/>
          <a:lstStyle/>
          <a:p>
            <a:r>
              <a:rPr lang="hr-HR" sz="1600" dirty="0" smtClean="0"/>
              <a:t>D. PAREAU        Mars 2020</a:t>
            </a:r>
            <a:endParaRPr lang="fr-FR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162739"/>
            <a:ext cx="8949762" cy="52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Equation générale de bilan 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enthalpique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: [E] + 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dQ</a:t>
            </a:r>
            <a:r>
              <a:rPr lang="fr-FR" sz="28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ext</a:t>
            </a:r>
            <a:r>
              <a:rPr lang="fr-FR" sz="2800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= [S] </a:t>
            </a:r>
          </a:p>
        </p:txBody>
      </p:sp>
      <p:sp>
        <p:nvSpPr>
          <p:cNvPr id="21" name="Espace réservé du numéro de diapositive 4"/>
          <p:cNvSpPr txBox="1">
            <a:spLocks/>
          </p:cNvSpPr>
          <p:nvPr/>
        </p:nvSpPr>
        <p:spPr>
          <a:xfrm>
            <a:off x="6590156" y="6269865"/>
            <a:ext cx="21336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800" b="1" kern="1200">
                <a:solidFill>
                  <a:srgbClr val="0D0D0D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9B502-BCAF-5646-8917-C78B5B5DB415}" type="slidenum">
              <a:rPr lang="fr-FR" sz="2000" smtClean="0"/>
              <a:pPr/>
              <a:t>5</a:t>
            </a:fld>
            <a:endParaRPr lang="fr-FR" sz="2000" dirty="0"/>
          </a:p>
        </p:txBody>
      </p:sp>
      <p:grpSp>
        <p:nvGrpSpPr>
          <p:cNvPr id="8" name="Grouper 7"/>
          <p:cNvGrpSpPr/>
          <p:nvPr/>
        </p:nvGrpSpPr>
        <p:grpSpPr>
          <a:xfrm>
            <a:off x="1892300" y="1961945"/>
            <a:ext cx="6270884" cy="2073617"/>
            <a:chOff x="1892300" y="1961945"/>
            <a:chExt cx="6270884" cy="2073617"/>
          </a:xfrm>
        </p:grpSpPr>
        <p:grpSp>
          <p:nvGrpSpPr>
            <p:cNvPr id="53" name="Grouper 52"/>
            <p:cNvGrpSpPr/>
            <p:nvPr/>
          </p:nvGrpSpPr>
          <p:grpSpPr>
            <a:xfrm>
              <a:off x="1892300" y="1961945"/>
              <a:ext cx="6270884" cy="2073617"/>
              <a:chOff x="1892300" y="2419145"/>
              <a:chExt cx="6270884" cy="2073617"/>
            </a:xfrm>
          </p:grpSpPr>
          <p:sp>
            <p:nvSpPr>
              <p:cNvPr id="49" name="Oval 15"/>
              <p:cNvSpPr>
                <a:spLocks noChangeArrowheads="1"/>
              </p:cNvSpPr>
              <p:nvPr/>
            </p:nvSpPr>
            <p:spPr bwMode="auto">
              <a:xfrm>
                <a:off x="1892300" y="3766894"/>
                <a:ext cx="5083690" cy="725868"/>
              </a:xfrm>
              <a:prstGeom prst="ellipse">
                <a:avLst/>
              </a:prstGeom>
              <a:noFill/>
              <a:ln w="28575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2000">
                  <a:latin typeface="Times New Roman"/>
                  <a:cs typeface="Times New Roman"/>
                </a:endParaRPr>
              </a:p>
            </p:txBody>
          </p:sp>
          <p:sp>
            <p:nvSpPr>
              <p:cNvPr id="50" name="Line 16"/>
              <p:cNvSpPr>
                <a:spLocks noChangeShapeType="1"/>
              </p:cNvSpPr>
              <p:nvPr/>
            </p:nvSpPr>
            <p:spPr bwMode="auto">
              <a:xfrm flipV="1">
                <a:off x="6023594" y="3035300"/>
                <a:ext cx="1355106" cy="813848"/>
              </a:xfrm>
              <a:prstGeom prst="line">
                <a:avLst/>
              </a:prstGeom>
              <a:noFill/>
              <a:ln w="28575" cmpd="sng">
                <a:solidFill>
                  <a:srgbClr val="0000FF"/>
                </a:solidFill>
                <a:round/>
                <a:headEnd type="triangle"/>
                <a:tailEnd type="none" w="med" len="med"/>
              </a:ln>
              <a:effectLst/>
            </p:spPr>
            <p:txBody>
              <a:bodyPr/>
              <a:lstStyle/>
              <a:p>
                <a:endParaRPr lang="fr-FR" sz="2000">
                  <a:latin typeface="Times New Roman"/>
                  <a:cs typeface="Times New Roman"/>
                </a:endParaRPr>
              </a:p>
            </p:txBody>
          </p:sp>
          <p:sp>
            <p:nvSpPr>
              <p:cNvPr id="51" name="Text Box 17"/>
              <p:cNvSpPr txBox="1">
                <a:spLocks noChangeArrowheads="1"/>
              </p:cNvSpPr>
              <p:nvPr/>
            </p:nvSpPr>
            <p:spPr bwMode="auto">
              <a:xfrm>
                <a:off x="6925190" y="2419145"/>
                <a:ext cx="1237994" cy="471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94" tIns="50397" rIns="100794" bIns="50397">
                <a:spAutoFit/>
              </a:bodyPr>
              <a:lstStyle/>
              <a:p>
                <a:pPr defTabSz="914320"/>
                <a:r>
                  <a:rPr lang="fr-FR" sz="2400" b="1" dirty="0" err="1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err="1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total</a:t>
                </a:r>
                <a:r>
                  <a:rPr lang="fr-FR" sz="24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2400" b="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fr-FR" sz="2400" b="1" baseline="-2500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p </a:t>
                </a:r>
              </a:p>
            </p:txBody>
          </p:sp>
        </p:grpSp>
        <p:sp>
          <p:nvSpPr>
            <p:cNvPr id="52" name="Line 19"/>
            <p:cNvSpPr>
              <a:spLocks noChangeShapeType="1"/>
            </p:cNvSpPr>
            <p:nvPr/>
          </p:nvSpPr>
          <p:spPr bwMode="auto">
            <a:xfrm>
              <a:off x="7683500" y="2025514"/>
              <a:ext cx="308437" cy="0"/>
            </a:xfrm>
            <a:prstGeom prst="lin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000">
                <a:latin typeface="Times New Roman"/>
                <a:cs typeface="Times New Roman"/>
              </a:endParaRPr>
            </a:p>
          </p:txBody>
        </p:sp>
      </p:grpSp>
      <p:grpSp>
        <p:nvGrpSpPr>
          <p:cNvPr id="57" name="Grouper 56"/>
          <p:cNvGrpSpPr/>
          <p:nvPr/>
        </p:nvGrpSpPr>
        <p:grpSpPr>
          <a:xfrm>
            <a:off x="2937441" y="4159524"/>
            <a:ext cx="5083690" cy="2222777"/>
            <a:chOff x="2937441" y="4159524"/>
            <a:chExt cx="5083690" cy="2222777"/>
          </a:xfrm>
        </p:grpSpPr>
        <p:sp>
          <p:nvSpPr>
            <p:cNvPr id="54" name="Oval 15"/>
            <p:cNvSpPr>
              <a:spLocks noChangeArrowheads="1"/>
            </p:cNvSpPr>
            <p:nvPr/>
          </p:nvSpPr>
          <p:spPr bwMode="auto">
            <a:xfrm>
              <a:off x="2937441" y="4159524"/>
              <a:ext cx="5083690" cy="896124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000">
                <a:latin typeface="Times New Roman"/>
                <a:cs typeface="Times New Roman"/>
              </a:endParaRPr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 flipH="1" flipV="1">
              <a:off x="5575300" y="5055648"/>
              <a:ext cx="901700" cy="813848"/>
            </a:xfrm>
            <a:prstGeom prst="line">
              <a:avLst/>
            </a:prstGeom>
            <a:noFill/>
            <a:ln w="28575" cmpd="sng">
              <a:solidFill>
                <a:srgbClr val="008000"/>
              </a:solidFill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fr-FR" sz="2000">
                <a:latin typeface="Times New Roman"/>
                <a:cs typeface="Times New Roman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960730" y="5982191"/>
              <a:ext cx="14798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>
                  <a:solidFill>
                    <a:srgbClr val="008000"/>
                  </a:solidFill>
                  <a:latin typeface="Times New Roman"/>
                  <a:cs typeface="Times New Roman"/>
                </a:rPr>
                <a:t>ΔH</a:t>
              </a:r>
              <a:r>
                <a:rPr lang="fr-FR" sz="2000" b="1" baseline="-250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R</a:t>
              </a:r>
              <a:r>
                <a:rPr lang="fr-FR" sz="2000" b="1" dirty="0">
                  <a:solidFill>
                    <a:srgbClr val="008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000" b="1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T+dT</a:t>
              </a:r>
              <a:r>
                <a:rPr lang="fr-FR" sz="2000" b="1" dirty="0">
                  <a:solidFill>
                    <a:srgbClr val="008000"/>
                  </a:solidFill>
                  <a:latin typeface="Times New Roman"/>
                  <a:cs typeface="Times New Roman"/>
                </a:rPr>
                <a:t>)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58" name="Son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4222" y="838200"/>
            <a:ext cx="812800" cy="812800"/>
          </a:xfrm>
          <a:prstGeom prst="rect">
            <a:avLst/>
          </a:prstGeom>
        </p:spPr>
      </p:pic>
      <p:pic>
        <p:nvPicPr>
          <p:cNvPr id="60" name="Son 5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21131" y="2642648"/>
            <a:ext cx="812800" cy="812800"/>
          </a:xfrm>
          <a:prstGeom prst="rect">
            <a:avLst/>
          </a:prstGeom>
        </p:spPr>
      </p:pic>
      <p:pic>
        <p:nvPicPr>
          <p:cNvPr id="61" name="Son 6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2300" y="2642648"/>
            <a:ext cx="812800" cy="812800"/>
          </a:xfrm>
          <a:prstGeom prst="rect">
            <a:avLst/>
          </a:prstGeom>
        </p:spPr>
      </p:pic>
      <p:pic>
        <p:nvPicPr>
          <p:cNvPr id="62" name="Son 6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14731" y="5569501"/>
            <a:ext cx="812800" cy="812800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430517" y="982920"/>
            <a:ext cx="2941791" cy="1384976"/>
            <a:chOff x="430517" y="982920"/>
            <a:chExt cx="2941791" cy="1384976"/>
          </a:xfrm>
        </p:grpSpPr>
        <p:sp>
          <p:nvSpPr>
            <p:cNvPr id="44" name="Text Box 11"/>
            <p:cNvSpPr txBox="1">
              <a:spLocks noChangeArrowheads="1"/>
            </p:cNvSpPr>
            <p:nvPr/>
          </p:nvSpPr>
          <p:spPr bwMode="auto">
            <a:xfrm>
              <a:off x="430517" y="982920"/>
              <a:ext cx="2941791" cy="1384976"/>
            </a:xfrm>
            <a:prstGeom prst="rect">
              <a:avLst/>
            </a:prstGeom>
            <a:noFill/>
            <a:ln w="952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lIns="91420" tIns="45711" rIns="91420" bIns="45711">
              <a:spAutoFit/>
            </a:bodyPr>
            <a:lstStyle/>
            <a:p>
              <a:pPr defTabSz="914320"/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(1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– </a:t>
              </a:r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) </a:t>
              </a:r>
              <a:endPara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  <a:p>
              <a:pPr defTabSz="914320"/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B 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– 2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endPara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  <a:p>
              <a:pPr defTabSz="914320"/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8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+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74900" y="1126498"/>
              <a:ext cx="355600" cy="3614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78608" y="1562348"/>
              <a:ext cx="355600" cy="3614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30500" y="2006399"/>
              <a:ext cx="355600" cy="36149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Grouper 5"/>
          <p:cNvGrpSpPr/>
          <p:nvPr/>
        </p:nvGrpSpPr>
        <p:grpSpPr>
          <a:xfrm>
            <a:off x="3461957" y="992960"/>
            <a:ext cx="2903319" cy="1384976"/>
            <a:chOff x="3461957" y="992960"/>
            <a:chExt cx="2903319" cy="1384976"/>
          </a:xfrm>
        </p:grpSpPr>
        <p:sp>
          <p:nvSpPr>
            <p:cNvPr id="45" name="Text Box 11"/>
            <p:cNvSpPr txBox="1">
              <a:spLocks noChangeArrowheads="1"/>
            </p:cNvSpPr>
            <p:nvPr/>
          </p:nvSpPr>
          <p:spPr bwMode="auto">
            <a:xfrm>
              <a:off x="3461957" y="992960"/>
              <a:ext cx="2903319" cy="1384976"/>
            </a:xfrm>
            <a:prstGeom prst="rect">
              <a:avLst/>
            </a:prstGeom>
            <a:noFill/>
            <a:ln w="9525">
              <a:solidFill>
                <a:srgbClr val="0D0D0D"/>
              </a:solidFill>
              <a:miter lim="800000"/>
              <a:headEnd/>
              <a:tailEnd/>
            </a:ln>
            <a:effectLst/>
          </p:spPr>
          <p:txBody>
            <a:bodyPr wrap="none" lIns="91420" tIns="45711" rIns="91420" bIns="45711">
              <a:spAutoFit/>
            </a:bodyPr>
            <a:lstStyle/>
            <a:p>
              <a:pPr defTabSz="914320"/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dN</a:t>
              </a:r>
              <a:r>
                <a:rPr lang="fr-FR" sz="2800" b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- 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d</a:t>
              </a:r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  <a:p>
              <a:pPr defTabSz="914320"/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dN</a:t>
              </a:r>
              <a:r>
                <a:rPr lang="fr-FR" sz="2800" b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– 2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d</a:t>
              </a:r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endPara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  <a:p>
              <a:pPr defTabSz="914320"/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dN</a:t>
              </a:r>
              <a:r>
                <a:rPr lang="fr-FR" sz="2800" b="1" baseline="-25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d</a:t>
              </a:r>
              <a:r>
                <a:rPr lang="fr-FR" sz="28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80830" y="1081844"/>
              <a:ext cx="500973" cy="431551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99930" y="1551744"/>
              <a:ext cx="500973" cy="431551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7630" y="1946385"/>
              <a:ext cx="500973" cy="431551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7" name="Grouper 6"/>
          <p:cNvGrpSpPr/>
          <p:nvPr/>
        </p:nvGrpSpPr>
        <p:grpSpPr>
          <a:xfrm>
            <a:off x="226882" y="2998248"/>
            <a:ext cx="8786380" cy="2286000"/>
            <a:chOff x="226882" y="2998248"/>
            <a:chExt cx="8786380" cy="2286000"/>
          </a:xfrm>
        </p:grpSpPr>
        <p:grpSp>
          <p:nvGrpSpPr>
            <p:cNvPr id="59" name="Grouper 58"/>
            <p:cNvGrpSpPr/>
            <p:nvPr/>
          </p:nvGrpSpPr>
          <p:grpSpPr>
            <a:xfrm>
              <a:off x="226882" y="2998248"/>
              <a:ext cx="8786380" cy="2286000"/>
              <a:chOff x="226882" y="2998248"/>
              <a:chExt cx="8786380" cy="2286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26882" y="2998248"/>
                <a:ext cx="8786380" cy="2286000"/>
              </a:xfrm>
              <a:prstGeom prst="rect">
                <a:avLst/>
              </a:prstGeom>
              <a:noFill/>
              <a:ln w="38100" cmpd="sng">
                <a:solidFill>
                  <a:srgbClr val="0D0D0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2917" y="3251200"/>
                <a:ext cx="6440183" cy="774700"/>
              </a:xfrm>
              <a:prstGeom prst="rect">
                <a:avLst/>
              </a:prstGeom>
            </p:spPr>
          </p:pic>
          <p:sp>
            <p:nvSpPr>
              <p:cNvPr id="46" name="ZoneTexte 45"/>
              <p:cNvSpPr txBox="1"/>
              <p:nvPr/>
            </p:nvSpPr>
            <p:spPr>
              <a:xfrm>
                <a:off x="6925190" y="3391948"/>
                <a:ext cx="145424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 smtClean="0">
                    <a:latin typeface="Times New Roman"/>
                    <a:cs typeface="Times New Roman"/>
                  </a:rPr>
                  <a:t>   +    </a:t>
                </a:r>
                <a:r>
                  <a:rPr lang="fr-FR" sz="2400" b="1" dirty="0" err="1" smtClean="0">
                    <a:latin typeface="Times New Roman"/>
                    <a:cs typeface="Times New Roman"/>
                  </a:rPr>
                  <a:t>dQ</a:t>
                </a:r>
                <a:r>
                  <a:rPr lang="fr-FR" sz="2400" b="1" baseline="-25000" dirty="0" err="1" smtClean="0">
                    <a:latin typeface="Times New Roman"/>
                    <a:cs typeface="Times New Roman"/>
                  </a:rPr>
                  <a:t>ext</a:t>
                </a:r>
                <a:r>
                  <a:rPr lang="fr-FR" sz="2000" b="1" baseline="-25000" dirty="0" smtClean="0">
                    <a:latin typeface="Times New Roman"/>
                    <a:cs typeface="Times New Roman"/>
                  </a:rPr>
                  <a:t>            </a:t>
                </a:r>
                <a:endParaRPr lang="fr-FR" sz="2000" b="1" baseline="-25000" dirty="0">
                  <a:latin typeface="Times New Roman"/>
                  <a:cs typeface="Times New Roman"/>
                </a:endParaRPr>
              </a:p>
            </p:txBody>
          </p:sp>
          <p:pic>
            <p:nvPicPr>
              <p:cNvPr id="47" name="Image 4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08100" y="4025900"/>
                <a:ext cx="7415656" cy="1131348"/>
              </a:xfrm>
              <a:prstGeom prst="rect">
                <a:avLst/>
              </a:prstGeom>
            </p:spPr>
          </p:pic>
        </p:grp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27300" y="4432548"/>
              <a:ext cx="355600" cy="361497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949754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5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56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45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8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7351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785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30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6156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6656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96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6</a:t>
            </a:fld>
            <a:endParaRPr lang="fr-FR"/>
          </a:p>
        </p:txBody>
      </p:sp>
      <p:sp>
        <p:nvSpPr>
          <p:cNvPr id="6" name="Espace réservé du numéro de diapositive 4"/>
          <p:cNvSpPr txBox="1">
            <a:spLocks/>
          </p:cNvSpPr>
          <p:nvPr/>
        </p:nvSpPr>
        <p:spPr>
          <a:xfrm>
            <a:off x="6590156" y="6015865"/>
            <a:ext cx="213360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800" b="1" kern="1200">
                <a:solidFill>
                  <a:srgbClr val="0D0D0D"/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9B502-BCAF-5646-8917-C78B5B5DB415}" type="slidenum">
              <a:rPr lang="fr-FR" sz="2000" smtClean="0"/>
              <a:pPr/>
              <a:t>6</a:t>
            </a:fld>
            <a:endParaRPr lang="fr-FR" sz="2000"/>
          </a:p>
        </p:txBody>
      </p:sp>
      <p:grpSp>
        <p:nvGrpSpPr>
          <p:cNvPr id="18" name="Grouper 17"/>
          <p:cNvGrpSpPr/>
          <p:nvPr/>
        </p:nvGrpSpPr>
        <p:grpSpPr>
          <a:xfrm>
            <a:off x="571211" y="2918987"/>
            <a:ext cx="7603018" cy="594221"/>
            <a:chOff x="571211" y="2042687"/>
            <a:chExt cx="7603018" cy="594221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571211" y="2042687"/>
              <a:ext cx="7603018" cy="594221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defTabSz="914320"/>
              <a:r>
                <a:rPr lang="fr-FR" sz="32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</a:t>
              </a:r>
              <a:r>
                <a:rPr lang="fr-FR" sz="32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32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total</a:t>
              </a:r>
              <a:r>
                <a:rPr lang="fr-FR" sz="32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C</a:t>
              </a:r>
              <a:r>
                <a:rPr lang="fr-FR" sz="32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32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dT</a:t>
              </a:r>
              <a:r>
                <a:rPr lang="fr-FR" sz="32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b="1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+ </a:t>
              </a:r>
              <a:r>
                <a:rPr lang="fr-FR" sz="3200" b="1" dirty="0" err="1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dQ</a:t>
              </a:r>
              <a:r>
                <a:rPr lang="fr-FR" sz="3200" b="1" baseline="-25000" dirty="0" err="1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ext</a:t>
              </a:r>
              <a:r>
                <a:rPr lang="fr-FR" sz="32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3200" b="1" dirty="0">
                  <a:solidFill>
                    <a:srgbClr val="008000"/>
                  </a:solidFill>
                  <a:latin typeface="Times New Roman"/>
                  <a:cs typeface="Times New Roman"/>
                </a:rPr>
                <a:t>Δ</a:t>
              </a:r>
              <a:r>
                <a:rPr lang="fr-FR" sz="3200" b="1" dirty="0" smtClean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H</a:t>
              </a:r>
              <a:r>
                <a:rPr lang="fr-FR" sz="32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R</a:t>
              </a:r>
              <a:r>
                <a:rPr lang="fr-FR" sz="3200" b="1" dirty="0" smtClean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(</a:t>
              </a:r>
              <a:r>
                <a:rPr lang="fr-FR" sz="3200" b="1" dirty="0" err="1" smtClean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T+dT</a:t>
              </a:r>
              <a:r>
                <a:rPr lang="fr-FR" sz="3200" b="1" dirty="0" smtClean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)</a:t>
              </a:r>
              <a:r>
                <a:rPr lang="fr-FR" sz="32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 N</a:t>
              </a:r>
              <a:r>
                <a:rPr lang="fr-FR" sz="32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3200" b="1" baseline="30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32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d</a:t>
              </a:r>
              <a:r>
                <a:rPr lang="fr-FR" sz="3200" b="1" dirty="0" err="1" smtClean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endParaRPr lang="fr-FR" sz="3200" b="1" dirty="0">
                <a:solidFill>
                  <a:srgbClr val="008000"/>
                </a:solidFill>
                <a:latin typeface="Times New Roman"/>
                <a:cs typeface="Times New Roman"/>
                <a:sym typeface="Symbol" pitchFamily="18" charset="2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809699" y="2177321"/>
              <a:ext cx="369981" cy="0"/>
            </a:xfrm>
            <a:prstGeom prst="line">
              <a:avLst/>
            </a:pr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000">
                <a:latin typeface="Times New Roman"/>
                <a:cs typeface="Times New Roman"/>
              </a:endParaRP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42024" y="251639"/>
            <a:ext cx="6828153" cy="95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 algn="ctr" defTabSz="914320"/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Equation générale de bilan 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enthalpique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: [E] + 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dQ</a:t>
            </a:r>
            <a:r>
              <a:rPr lang="fr-FR" sz="28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ext</a:t>
            </a:r>
            <a:r>
              <a:rPr lang="fr-FR" sz="2800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= [S] </a:t>
            </a:r>
          </a:p>
        </p:txBody>
      </p:sp>
      <p:sp>
        <p:nvSpPr>
          <p:cNvPr id="19" name="Ellipse 18"/>
          <p:cNvSpPr/>
          <p:nvPr/>
        </p:nvSpPr>
        <p:spPr>
          <a:xfrm>
            <a:off x="571210" y="2855487"/>
            <a:ext cx="2400589" cy="83820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/>
          <p:cNvCxnSpPr>
            <a:endCxn id="19" idx="4"/>
          </p:cNvCxnSpPr>
          <p:nvPr/>
        </p:nvCxnSpPr>
        <p:spPr>
          <a:xfrm flipV="1">
            <a:off x="1524000" y="3693687"/>
            <a:ext cx="247505" cy="9164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32135" y="4806434"/>
            <a:ext cx="39915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Chaleur sensible/temps</a:t>
            </a:r>
          </a:p>
          <a:p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Passage du flux total de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à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dT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dans la tranche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dV</a:t>
            </a:r>
            <a:endParaRPr lang="fr-FR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33" name="Grouper 32"/>
          <p:cNvGrpSpPr/>
          <p:nvPr/>
        </p:nvGrpSpPr>
        <p:grpSpPr>
          <a:xfrm>
            <a:off x="3225511" y="1651168"/>
            <a:ext cx="3873789" cy="2042519"/>
            <a:chOff x="3225511" y="1651168"/>
            <a:chExt cx="3873789" cy="2042519"/>
          </a:xfrm>
        </p:grpSpPr>
        <p:sp>
          <p:nvSpPr>
            <p:cNvPr id="24" name="Ellipse 23"/>
            <p:cNvSpPr/>
            <p:nvPr/>
          </p:nvSpPr>
          <p:spPr>
            <a:xfrm>
              <a:off x="3225511" y="2855487"/>
              <a:ext cx="1130590" cy="8382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 flipH="1">
              <a:off x="3924300" y="2159000"/>
              <a:ext cx="571500" cy="6964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4495800" y="1651168"/>
              <a:ext cx="26035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Chaleur transférée à la paroi/temps</a:t>
              </a:r>
            </a:p>
            <a:p>
              <a:r>
                <a:rPr lang="fr-FR" sz="20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pour </a:t>
              </a:r>
              <a:r>
                <a:rPr lang="fr-FR" sz="20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la tranche </a:t>
              </a:r>
              <a:r>
                <a:rPr lang="fr-FR" sz="2000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dV</a:t>
              </a:r>
              <a:endParaRPr lang="fr-FR" sz="20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r>
                <a:rPr lang="fr-FR" sz="2000" b="1" u="sng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</a:p>
            <a:p>
              <a:endParaRPr lang="fr-FR" sz="2000" b="1" u="sng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4508500" y="2766587"/>
            <a:ext cx="4453253" cy="3117648"/>
            <a:chOff x="4508500" y="2766587"/>
            <a:chExt cx="4453253" cy="3117648"/>
          </a:xfrm>
        </p:grpSpPr>
        <p:sp>
          <p:nvSpPr>
            <p:cNvPr id="28" name="Ellipse 27"/>
            <p:cNvSpPr/>
            <p:nvPr/>
          </p:nvSpPr>
          <p:spPr>
            <a:xfrm>
              <a:off x="4508500" y="2766587"/>
              <a:ext cx="3556289" cy="1037374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" name="Connecteur droit avec flèche 29"/>
            <p:cNvCxnSpPr>
              <a:endCxn id="28" idx="4"/>
            </p:cNvCxnSpPr>
            <p:nvPr/>
          </p:nvCxnSpPr>
          <p:spPr>
            <a:xfrm flipH="1" flipV="1">
              <a:off x="6286645" y="3803961"/>
              <a:ext cx="303511" cy="100247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4618353" y="4868572"/>
              <a:ext cx="4343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u="sng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Chaleur consommée par la réaction par unité de temps</a:t>
              </a:r>
            </a:p>
            <a:p>
              <a:r>
                <a:rPr lang="fr-FR" sz="20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dans la tranche </a:t>
              </a:r>
              <a:r>
                <a:rPr lang="fr-FR" sz="20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dV</a:t>
              </a:r>
              <a:endParaRPr lang="fr-FR" sz="2000" b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32" name="Son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" y="1346200"/>
            <a:ext cx="812800" cy="812800"/>
          </a:xfrm>
          <a:prstGeom prst="rect">
            <a:avLst/>
          </a:prstGeom>
        </p:spPr>
      </p:pic>
      <p:pic>
        <p:nvPicPr>
          <p:cNvPr id="34" name="Son 3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7377" y="1555750"/>
            <a:ext cx="812800" cy="812800"/>
          </a:xfrm>
          <a:prstGeom prst="rect">
            <a:avLst/>
          </a:prstGeom>
        </p:spPr>
      </p:pic>
      <p:pic>
        <p:nvPicPr>
          <p:cNvPr id="36" name="Son 3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80300" y="38732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2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8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8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4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21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02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26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523814"/>
            <a:ext cx="2895600" cy="365125"/>
          </a:xfrm>
        </p:spPr>
        <p:txBody>
          <a:bodyPr/>
          <a:lstStyle/>
          <a:p>
            <a:r>
              <a:rPr lang="hr-HR" sz="1600" dirty="0" smtClean="0"/>
              <a:t>D. PAREAU        Mars 2020</a:t>
            </a:r>
            <a:endParaRPr lang="fr-FR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28153" y="6445250"/>
            <a:ext cx="2133600" cy="501650"/>
          </a:xfrm>
        </p:spPr>
        <p:txBody>
          <a:bodyPr/>
          <a:lstStyle/>
          <a:p>
            <a:fld id="{8569B502-BCAF-5646-8917-C78B5B5DB415}" type="slidenum">
              <a:rPr lang="fr-FR" sz="2000" smtClean="0"/>
              <a:t>7</a:t>
            </a:fld>
            <a:endParaRPr lang="fr-FR" sz="20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358600"/>
            <a:ext cx="8219520" cy="486771"/>
          </a:xfrm>
          <a:ln/>
        </p:spPr>
        <p:txBody>
          <a:bodyPr lIns="91420" tIns="45711" rIns="91420" bIns="45711">
            <a:noAutofit/>
          </a:bodyPr>
          <a:lstStyle/>
          <a:p>
            <a:pPr defTabSz="829366"/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Cas du RCTP 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isotherme</a:t>
            </a:r>
            <a:b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fr-FR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constante le long du tube</a:t>
            </a:r>
            <a:b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k, k’ constantes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endParaRPr lang="fr-FR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0845" y="3294711"/>
            <a:ext cx="3713361" cy="4000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Calcul de z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par </a:t>
            </a:r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intégration sur </a:t>
            </a:r>
            <a:r>
              <a:rPr lang="fr-FR" sz="2000" b="1" dirty="0" err="1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χ</a:t>
            </a:r>
            <a:endParaRPr lang="fr-FR" sz="2000" b="1" dirty="0">
              <a:solidFill>
                <a:srgbClr val="FF0000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pic>
        <p:nvPicPr>
          <p:cNvPr id="24" name="Son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2629" y="3835400"/>
            <a:ext cx="812800" cy="812800"/>
          </a:xfrm>
          <a:prstGeom prst="rect">
            <a:avLst/>
          </a:prstGeom>
        </p:spPr>
      </p:pic>
      <p:pic>
        <p:nvPicPr>
          <p:cNvPr id="26" name="Son 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1200" y="5235614"/>
            <a:ext cx="812800" cy="812800"/>
          </a:xfrm>
          <a:prstGeom prst="rect">
            <a:avLst/>
          </a:prstGeom>
        </p:spPr>
      </p:pic>
      <p:pic>
        <p:nvPicPr>
          <p:cNvPr id="27" name="Son 2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200" y="5920536"/>
            <a:ext cx="812800" cy="812800"/>
          </a:xfrm>
          <a:prstGeom prst="rect">
            <a:avLst/>
          </a:prstGeom>
        </p:spPr>
      </p:pic>
      <p:grpSp>
        <p:nvGrpSpPr>
          <p:cNvPr id="20" name="Grouper 19"/>
          <p:cNvGrpSpPr/>
          <p:nvPr/>
        </p:nvGrpSpPr>
        <p:grpSpPr>
          <a:xfrm>
            <a:off x="211518" y="1750929"/>
            <a:ext cx="7173718" cy="707868"/>
            <a:chOff x="211518" y="1750929"/>
            <a:chExt cx="7173718" cy="707868"/>
          </a:xfrm>
        </p:grpSpPr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11518" y="1750929"/>
              <a:ext cx="7173718" cy="7078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1420" tIns="45711" rIns="91420" bIns="45711">
              <a:spAutoFit/>
            </a:bodyPr>
            <a:lstStyle/>
            <a:p>
              <a:pPr defTabSz="914320"/>
              <a:r>
                <a:rPr lang="fr-FR" sz="2000" b="1" u="sng" dirty="0">
                  <a:solidFill>
                    <a:srgbClr val="0D0D0D"/>
                  </a:solidFill>
                  <a:latin typeface="Times New Roman"/>
                  <a:cs typeface="Times New Roman"/>
                </a:rPr>
                <a:t>Bilan matière sur </a:t>
              </a:r>
              <a:r>
                <a:rPr lang="fr-FR" sz="2000" b="1" u="sng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A dans la tranche d’épaisseur dz:</a:t>
              </a:r>
              <a:endParaRPr lang="fr-FR" sz="2000" b="1" u="sng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  <a:p>
              <a:pPr defTabSz="914320"/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000" b="1" baseline="-25000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d  </a:t>
              </a:r>
              <a:r>
                <a:rPr lang="fr-FR" sz="2000" b="1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=  </a:t>
              </a:r>
              <a:r>
                <a:rPr lang="fr-FR" sz="2000" b="1" dirty="0" err="1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r</a:t>
              </a:r>
              <a:r>
                <a:rPr lang="fr-FR" sz="2000" b="1" baseline="-25000" dirty="0" err="1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dirty="0" err="1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dV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avec </a:t>
              </a:r>
              <a:r>
                <a:rPr lang="fr-FR" sz="2000" b="1" dirty="0" err="1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r</a:t>
              </a:r>
              <a:r>
                <a:rPr lang="fr-FR" sz="2000" b="1" baseline="-25000" dirty="0" err="1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-25000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fonction de </a:t>
              </a:r>
              <a:r>
                <a:rPr lang="fr-FR" sz="2000" b="1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  uniquement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et </a:t>
              </a:r>
              <a:r>
                <a:rPr lang="fr-FR" sz="2000" b="1" dirty="0" err="1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dV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= S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dz</a:t>
              </a: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16400" y="2097300"/>
              <a:ext cx="259892" cy="3614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9554" y="2092297"/>
              <a:ext cx="259892" cy="36149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7" name="Grouper 36"/>
          <p:cNvGrpSpPr/>
          <p:nvPr/>
        </p:nvGrpSpPr>
        <p:grpSpPr>
          <a:xfrm>
            <a:off x="220845" y="2701791"/>
            <a:ext cx="7379143" cy="400091"/>
            <a:chOff x="220845" y="2701791"/>
            <a:chExt cx="7379143" cy="400091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20845" y="2701791"/>
              <a:ext cx="7379143" cy="4000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1420" tIns="45711" rIns="91420" bIns="45711">
              <a:spAutoFit/>
            </a:bodyPr>
            <a:lstStyle/>
            <a:p>
              <a:pPr defTabSz="914320"/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q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d == [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k 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(1- </a:t>
              </a:r>
              <a:r>
                <a:rPr lang="fr-FR" sz="2000" b="1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) . (C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– 2 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)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2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- k’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(C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+ 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]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S dz</a:t>
              </a:r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87854" y="2740385"/>
              <a:ext cx="259892" cy="3614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94200" y="2732300"/>
              <a:ext cx="259892" cy="3614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26200" y="2732300"/>
              <a:ext cx="259892" cy="3614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6554" y="2730379"/>
              <a:ext cx="259892" cy="36149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Grouper 5"/>
          <p:cNvGrpSpPr/>
          <p:nvPr/>
        </p:nvGrpSpPr>
        <p:grpSpPr>
          <a:xfrm>
            <a:off x="220845" y="4020158"/>
            <a:ext cx="5689413" cy="769423"/>
            <a:chOff x="220845" y="4020158"/>
            <a:chExt cx="5689413" cy="769423"/>
          </a:xfrm>
        </p:grpSpPr>
        <p:grpSp>
          <p:nvGrpSpPr>
            <p:cNvPr id="30" name="Grouper 29"/>
            <p:cNvGrpSpPr/>
            <p:nvPr/>
          </p:nvGrpSpPr>
          <p:grpSpPr>
            <a:xfrm>
              <a:off x="220845" y="4020158"/>
              <a:ext cx="5689413" cy="769423"/>
              <a:chOff x="220845" y="4020158"/>
              <a:chExt cx="5689413" cy="769423"/>
            </a:xfrm>
          </p:grpSpPr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220845" y="4020158"/>
                <a:ext cx="5689413" cy="769423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1420" tIns="45711" rIns="91420" bIns="45711">
                <a:spAutoFit/>
              </a:bodyPr>
              <a:lstStyle/>
              <a:p>
                <a:pPr defTabSz="914320"/>
                <a:r>
                  <a:rPr lang="fr-FR" sz="2000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Bilan </a:t>
                </a:r>
                <a:r>
                  <a:rPr lang="fr-FR" sz="2000" b="1" u="sng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enthalpique</a:t>
                </a:r>
                <a:r>
                  <a:rPr lang="fr-FR" sz="2000" b="1" u="sng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 dans la tranche d’épaisseur dz</a:t>
                </a:r>
                <a:r>
                  <a:rPr lang="fr-FR" sz="2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 </a:t>
                </a:r>
                <a:r>
                  <a:rPr lang="fr-FR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:</a:t>
                </a:r>
              </a:p>
              <a:p>
                <a:pPr defTabSz="914320"/>
                <a:r>
                  <a:rPr lang="fr-FR" sz="2000" b="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- </a:t>
                </a:r>
                <a:r>
                  <a:rPr lang="fr-FR" sz="2000" b="1" dirty="0" err="1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N</a:t>
                </a:r>
                <a:r>
                  <a:rPr lang="fr-FR" sz="2000" b="1" baseline="-25000" dirty="0" err="1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total</a:t>
                </a:r>
                <a:r>
                  <a:rPr lang="fr-FR" sz="2000" b="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C</a:t>
                </a:r>
                <a:r>
                  <a:rPr lang="fr-FR" sz="2000" b="1" baseline="-2500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fr-FR" sz="2000" b="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2000" b="1" dirty="0" err="1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dT</a:t>
                </a:r>
                <a:r>
                  <a:rPr lang="fr-FR" sz="2000" b="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2000" b="1" dirty="0" smtClean="0">
                    <a:solidFill>
                      <a:srgbClr val="FF0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+ </a:t>
                </a:r>
                <a:r>
                  <a:rPr lang="fr-FR" sz="2000" b="1" dirty="0" err="1">
                    <a:solidFill>
                      <a:srgbClr val="FF0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dQ</a:t>
                </a:r>
                <a:r>
                  <a:rPr lang="fr-FR" sz="2000" b="1" baseline="-25000" dirty="0" err="1">
                    <a:solidFill>
                      <a:srgbClr val="FF0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ext</a:t>
                </a:r>
                <a:r>
                  <a:rPr lang="fr-FR" sz="2000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2000" b="1" dirty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= </a:t>
                </a:r>
                <a:r>
                  <a:rPr lang="fr-FR" sz="20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ΔH</a:t>
                </a:r>
                <a:r>
                  <a:rPr lang="fr-FR" sz="2000" b="1" baseline="-25000" dirty="0" smtClean="0">
                    <a:solidFill>
                      <a:srgbClr val="008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R</a:t>
                </a:r>
                <a:r>
                  <a:rPr lang="fr-FR" sz="20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  N</a:t>
                </a:r>
                <a:r>
                  <a:rPr lang="fr-FR" sz="2000" b="1" baseline="-25000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A</a:t>
                </a:r>
                <a:r>
                  <a:rPr lang="fr-FR" sz="2000" b="1" baseline="30000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0</a:t>
                </a:r>
                <a:r>
                  <a:rPr lang="fr-FR" sz="20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2000" b="1" dirty="0" err="1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d</a:t>
                </a:r>
                <a:r>
                  <a:rPr lang="fr-FR" sz="2000" b="1" dirty="0" err="1">
                    <a:solidFill>
                      <a:srgbClr val="0080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χ</a:t>
                </a:r>
                <a:endParaRPr lang="fr-FR" sz="2000" b="1" dirty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endParaRPr>
              </a:p>
            </p:txBody>
          </p:sp>
          <p:cxnSp>
            <p:nvCxnSpPr>
              <p:cNvPr id="29" name="Connecteur droit 28"/>
              <p:cNvCxnSpPr/>
              <p:nvPr/>
            </p:nvCxnSpPr>
            <p:spPr>
              <a:xfrm>
                <a:off x="1016000" y="4470400"/>
                <a:ext cx="2921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94505" y="4470399"/>
              <a:ext cx="406401" cy="319181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19" name="Grouper 18"/>
          <p:cNvGrpSpPr/>
          <p:nvPr/>
        </p:nvGrpSpPr>
        <p:grpSpPr>
          <a:xfrm>
            <a:off x="820400" y="5186658"/>
            <a:ext cx="7955299" cy="1471363"/>
            <a:chOff x="820400" y="5186658"/>
            <a:chExt cx="7955299" cy="1471363"/>
          </a:xfrm>
        </p:grpSpPr>
        <p:grpSp>
          <p:nvGrpSpPr>
            <p:cNvPr id="25" name="Grouper 24"/>
            <p:cNvGrpSpPr/>
            <p:nvPr/>
          </p:nvGrpSpPr>
          <p:grpSpPr>
            <a:xfrm>
              <a:off x="820400" y="5186658"/>
              <a:ext cx="7955299" cy="1471363"/>
              <a:chOff x="820400" y="5186658"/>
              <a:chExt cx="7955299" cy="1471363"/>
            </a:xfrm>
          </p:grpSpPr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820400" y="5186658"/>
                <a:ext cx="1872000" cy="861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20" tIns="45711" rIns="91420" bIns="45711">
                <a:spAutoFit/>
              </a:bodyPr>
              <a:lstStyle/>
              <a:p>
                <a:pPr defTabSz="914320">
                  <a:spcBef>
                    <a:spcPct val="50000"/>
                  </a:spcBef>
                </a:pPr>
                <a:r>
                  <a:rPr lang="fr-FR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ΔH</a:t>
                </a:r>
                <a:r>
                  <a:rPr lang="fr-FR" sz="2000" b="1" baseline="-25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R</a:t>
                </a:r>
                <a:r>
                  <a:rPr lang="fr-FR" sz="2000" b="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2000" b="1" dirty="0" smtClean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constant</a:t>
                </a:r>
              </a:p>
              <a:p>
                <a:pPr defTabSz="914320">
                  <a:spcBef>
                    <a:spcPct val="50000"/>
                  </a:spcBef>
                </a:pPr>
                <a:r>
                  <a:rPr lang="fr-FR" sz="2000" b="1" dirty="0" err="1" smtClean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dT</a:t>
                </a:r>
                <a:r>
                  <a:rPr lang="fr-FR" sz="2000" b="1" dirty="0" smtClean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 = 0</a:t>
                </a:r>
                <a:endPara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3390901" y="5920536"/>
                <a:ext cx="2019299" cy="637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82936" tIns="41469" rIns="82936" bIns="41469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Flux de chaleur </a:t>
                </a:r>
                <a:r>
                  <a:rPr lang="fr-FR" b="1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apporté </a:t>
                </a:r>
                <a:r>
                  <a:rPr lang="fr-FR" b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à la paroi</a:t>
                </a:r>
              </a:p>
            </p:txBody>
          </p:sp>
          <p:sp>
            <p:nvSpPr>
              <p:cNvPr id="16" name="Text Box 14"/>
              <p:cNvSpPr txBox="1">
                <a:spLocks noChangeArrowheads="1"/>
              </p:cNvSpPr>
              <p:nvPr/>
            </p:nvSpPr>
            <p:spPr bwMode="auto">
              <a:xfrm>
                <a:off x="6040800" y="6020275"/>
                <a:ext cx="2734899" cy="637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82936" tIns="41469" rIns="82936" bIns="41469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b="1" dirty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Flux de chaleur </a:t>
                </a:r>
                <a:r>
                  <a:rPr lang="fr-FR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absorbé </a:t>
                </a:r>
                <a:r>
                  <a:rPr lang="fr-FR" b="1" dirty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par la réaction</a:t>
                </a:r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 flipV="1">
                <a:off x="4239614" y="5608657"/>
                <a:ext cx="260640" cy="32691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82936" tIns="41469" rIns="82936" bIns="41469"/>
              <a:lstStyle/>
              <a:p>
                <a:endParaRPr lang="fr-FR" sz="200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 flipH="1" flipV="1">
                <a:off x="6697833" y="5789482"/>
                <a:ext cx="260640" cy="262108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82936" tIns="41469" rIns="82936" bIns="41469"/>
              <a:lstStyle/>
              <a:p>
                <a:endParaRPr lang="fr-FR" sz="200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1" name="Flèche vers la droite 20"/>
              <p:cNvSpPr/>
              <p:nvPr/>
            </p:nvSpPr>
            <p:spPr>
              <a:xfrm>
                <a:off x="3124200" y="5435600"/>
                <a:ext cx="927100" cy="311204"/>
              </a:xfrm>
              <a:prstGeom prst="rightArrow">
                <a:avLst/>
              </a:prstGeom>
              <a:solidFill>
                <a:srgbClr val="FFFFFF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Accolade fermante 22"/>
              <p:cNvSpPr/>
              <p:nvPr/>
            </p:nvSpPr>
            <p:spPr>
              <a:xfrm>
                <a:off x="2603500" y="5186658"/>
                <a:ext cx="299719" cy="861756"/>
              </a:xfrm>
              <a:prstGeom prst="rightBrac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00254" y="5274193"/>
              <a:ext cx="3327400" cy="533400"/>
            </a:xfrm>
            <a:prstGeom prst="rect">
              <a:avLst/>
            </a:prstGeom>
            <a:ln>
              <a:solidFill>
                <a:srgbClr val="0D0D0D"/>
              </a:solidFill>
            </a:ln>
          </p:spPr>
        </p:pic>
      </p:grpSp>
      <p:pic>
        <p:nvPicPr>
          <p:cNvPr id="38" name="Son 3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21254" y="35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6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2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52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302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2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7148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7648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8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511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44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D. PAREAU       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9B502-BCAF-5646-8917-C78B5B5DB415}" type="slidenum">
              <a:rPr lang="fr-FR" smtClean="0"/>
              <a:t>8</a:t>
            </a:fld>
            <a:endParaRPr lang="fr-FR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139646"/>
            <a:ext cx="8219520" cy="800100"/>
          </a:xfrm>
          <a:ln/>
        </p:spPr>
        <p:txBody>
          <a:bodyPr lIns="91420" tIns="45711" rIns="91420" bIns="45711">
            <a:noAutofit/>
          </a:bodyPr>
          <a:lstStyle/>
          <a:p>
            <a:pPr defTabSz="829366"/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Cas du RCTP 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adiabatique</a:t>
            </a:r>
            <a:b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fr-FR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fr-FR" sz="2400" b="1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ext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= 0                </a:t>
            </a:r>
            <a:r>
              <a:rPr lang="fr-FR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varie le long du tube  </a:t>
            </a:r>
            <a:endParaRPr lang="fr-FR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0" name="Flèche vers la droite 19"/>
          <p:cNvSpPr/>
          <p:nvPr/>
        </p:nvSpPr>
        <p:spPr>
          <a:xfrm>
            <a:off x="3120744" y="679342"/>
            <a:ext cx="927100" cy="311204"/>
          </a:xfrm>
          <a:prstGeom prst="rightArrow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Son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6107" y="177746"/>
            <a:ext cx="812800" cy="812800"/>
          </a:xfrm>
          <a:prstGeom prst="rect">
            <a:avLst/>
          </a:prstGeom>
        </p:spPr>
      </p:pic>
      <p:pic>
        <p:nvPicPr>
          <p:cNvPr id="32" name="Son 3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6237" y="3835400"/>
            <a:ext cx="812800" cy="812800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184440" y="1517382"/>
            <a:ext cx="8775418" cy="1722052"/>
            <a:chOff x="184440" y="1517382"/>
            <a:chExt cx="8775418" cy="1722052"/>
          </a:xfrm>
        </p:grpSpPr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184440" y="2586296"/>
              <a:ext cx="3685604" cy="64632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pPr marL="285750" indent="-285750" defTabSz="914320">
                <a:buFont typeface="Arial"/>
                <a:buChar char="•"/>
              </a:pPr>
              <a:r>
                <a:rPr lang="fr-FR" b="1" dirty="0" err="1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 dépend de z</a:t>
              </a:r>
            </a:p>
            <a:p>
              <a:pPr marL="285750" indent="-285750" defTabSz="914320">
                <a:buFont typeface="Arial"/>
                <a:buChar char="•"/>
              </a:pPr>
              <a:r>
                <a:rPr lang="fr-FR" b="1" dirty="0" smtClean="0">
                  <a:solidFill>
                    <a:srgbClr val="FF0000"/>
                  </a:solidFill>
                  <a:latin typeface="Times New Roman" pitchFamily="18" charset="0"/>
                </a:rPr>
                <a:t>k </a:t>
              </a:r>
              <a:r>
                <a:rPr lang="fr-FR" b="1" dirty="0">
                  <a:solidFill>
                    <a:srgbClr val="FF0000"/>
                  </a:solidFill>
                  <a:latin typeface="Times New Roman" pitchFamily="18" charset="0"/>
                </a:rPr>
                <a:t>et k’ dépendent de T, donc de z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22540" y="1517382"/>
              <a:ext cx="7519967" cy="830979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1420" tIns="45711" rIns="91420" bIns="45711">
              <a:spAutoFit/>
            </a:bodyPr>
            <a:lstStyle/>
            <a:p>
              <a:pPr defTabSz="914320"/>
              <a:r>
                <a:rPr lang="fr-FR" sz="2000" b="1" u="sng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Bilan matière identique</a:t>
              </a:r>
            </a:p>
            <a:p>
              <a:pPr defTabSz="914320"/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q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d</a:t>
              </a:r>
              <a:r>
                <a:rPr lang="fr-FR" sz="2000" b="1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[</a:t>
              </a:r>
              <a:r>
                <a:rPr lang="fr-FR" sz="28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k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(1- </a:t>
              </a:r>
              <a:r>
                <a:rPr lang="fr-FR" sz="2800" b="1" dirty="0" err="1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) . (C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– 2 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 err="1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)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2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- </a:t>
              </a:r>
              <a:r>
                <a:rPr lang="fr-FR" sz="2800" b="1" dirty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k’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(C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+ C</a:t>
              </a:r>
              <a:r>
                <a:rPr lang="fr-FR" sz="2000" b="1" baseline="-25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b="1" dirty="0" err="1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χ</a:t>
              </a:r>
              <a:r>
                <a:rPr lang="fr-FR" sz="2000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)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] </a:t>
              </a:r>
              <a:r>
                <a:rPr lang="fr-FR" sz="20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S dz</a:t>
              </a: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4838237" y="2593113"/>
              <a:ext cx="4121621" cy="64632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pPr defTabSz="914320"/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Pas d’intégration directe possible</a:t>
              </a:r>
            </a:p>
            <a:p>
              <a:pPr defTabSz="914320"/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Il faut connaître la variation de </a:t>
              </a:r>
              <a:r>
                <a:rPr lang="fr-FR" b="1" dirty="0" err="1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 avec z</a:t>
              </a: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1954661"/>
              <a:ext cx="380537" cy="381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0799" y="1954661"/>
              <a:ext cx="299357" cy="381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5336" y="1954661"/>
              <a:ext cx="299357" cy="381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78474" y="1954661"/>
              <a:ext cx="299357" cy="381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2556" y="2642774"/>
              <a:ext cx="260338" cy="3313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9547" y="1961478"/>
              <a:ext cx="299357" cy="381000"/>
            </a:xfrm>
            <a:prstGeom prst="rect">
              <a:avLst/>
            </a:prstGeom>
          </p:spPr>
        </p:pic>
      </p:grpSp>
      <p:grpSp>
        <p:nvGrpSpPr>
          <p:cNvPr id="35" name="Grouper 34"/>
          <p:cNvGrpSpPr/>
          <p:nvPr/>
        </p:nvGrpSpPr>
        <p:grpSpPr>
          <a:xfrm>
            <a:off x="254733" y="3509445"/>
            <a:ext cx="8737318" cy="2897705"/>
            <a:chOff x="254733" y="3509445"/>
            <a:chExt cx="8737318" cy="2897705"/>
          </a:xfrm>
        </p:grpSpPr>
        <p:grpSp>
          <p:nvGrpSpPr>
            <p:cNvPr id="16" name="Grouper 15"/>
            <p:cNvGrpSpPr/>
            <p:nvPr/>
          </p:nvGrpSpPr>
          <p:grpSpPr>
            <a:xfrm>
              <a:off x="254733" y="3509445"/>
              <a:ext cx="8737318" cy="2897705"/>
              <a:chOff x="222540" y="3509445"/>
              <a:chExt cx="8737318" cy="2897705"/>
            </a:xfrm>
          </p:grpSpPr>
          <p:grpSp>
            <p:nvGrpSpPr>
              <p:cNvPr id="7" name="Grouper 6"/>
              <p:cNvGrpSpPr/>
              <p:nvPr/>
            </p:nvGrpSpPr>
            <p:grpSpPr>
              <a:xfrm>
                <a:off x="468000" y="4925236"/>
                <a:ext cx="8491858" cy="1481914"/>
                <a:chOff x="468000" y="4925236"/>
                <a:chExt cx="8081000" cy="1481914"/>
              </a:xfrm>
            </p:grpSpPr>
            <p:sp>
              <p:nvSpPr>
                <p:cNvPr id="1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68000" y="5255836"/>
                  <a:ext cx="2656200" cy="646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20" tIns="45711" rIns="91420" bIns="45711">
                  <a:spAutoFit/>
                </a:bodyPr>
                <a:lstStyle/>
                <a:p>
                  <a:pPr algn="ctr" defTabSz="914320"/>
                  <a:r>
                    <a:rPr lang="fr-FR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itchFamily="18" charset="0"/>
                    </a:rPr>
                    <a:t>Si  </a:t>
                  </a:r>
                  <a:r>
                    <a:rPr lang="fr-FR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ΔH</a:t>
                  </a:r>
                  <a:r>
                    <a:rPr lang="fr-FR" b="1" baseline="-25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R </a:t>
                  </a:r>
                  <a:r>
                    <a:rPr lang="fr-FR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varie peu dans le réacteur (souvent le cas)</a:t>
                  </a:r>
                  <a:endParaRPr lang="fr-FR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sym typeface="Symbol" pitchFamily="18" charset="2"/>
                  </a:endParaRPr>
                </a:p>
              </p:txBody>
            </p:sp>
            <p:sp>
              <p:nvSpPr>
                <p:cNvPr id="19" name="Flèche vers la droite 18"/>
                <p:cNvSpPr/>
                <p:nvPr/>
              </p:nvSpPr>
              <p:spPr>
                <a:xfrm>
                  <a:off x="3247744" y="5384801"/>
                  <a:ext cx="968784" cy="566184"/>
                </a:xfrm>
                <a:prstGeom prst="rightArrow">
                  <a:avLst/>
                </a:prstGeom>
                <a:solidFill>
                  <a:srgbClr val="FFFFFF"/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 smtClean="0"/>
                    <a:t>v</a:t>
                  </a:r>
                  <a:endParaRPr lang="fr-FR" dirty="0"/>
                </a:p>
              </p:txBody>
            </p:sp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99436" y="4925236"/>
                  <a:ext cx="4049564" cy="1481914"/>
                </a:xfrm>
                <a:prstGeom prst="rect">
                  <a:avLst/>
                </a:prstGeom>
                <a:ln w="38100" cmpd="sng">
                  <a:solidFill>
                    <a:srgbClr val="0000FF"/>
                  </a:solidFill>
                </a:ln>
              </p:spPr>
            </p:pic>
          </p:grpSp>
          <p:sp>
            <p:nvSpPr>
              <p:cNvPr id="23" name="Text Box 6"/>
              <p:cNvSpPr txBox="1">
                <a:spLocks noChangeArrowheads="1"/>
              </p:cNvSpPr>
              <p:nvPr/>
            </p:nvSpPr>
            <p:spPr bwMode="auto">
              <a:xfrm>
                <a:off x="222540" y="3509445"/>
                <a:ext cx="5509976" cy="1138755"/>
              </a:xfrm>
              <a:prstGeom prst="rect">
                <a:avLst/>
              </a:prstGeom>
              <a:noFill/>
              <a:ln w="38100" cmpd="sng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91420" tIns="45711" rIns="91420" bIns="45711">
                <a:spAutoFit/>
              </a:bodyPr>
              <a:lstStyle/>
              <a:p>
                <a:pPr defTabSz="914320"/>
                <a:r>
                  <a:rPr lang="fr-FR" sz="2000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Bilan </a:t>
                </a:r>
                <a:r>
                  <a:rPr lang="fr-FR" sz="2000" b="1" u="sng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enthalpique</a:t>
                </a:r>
                <a:r>
                  <a:rPr lang="fr-FR" sz="2000" b="1" u="sng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/>
                    <a:cs typeface="Times New Roman"/>
                    <a:sym typeface="Symbol" pitchFamily="18" charset="2"/>
                  </a:rPr>
                  <a:t> dans la tranche d’épaisseur dz</a:t>
                </a:r>
              </a:p>
              <a:p>
                <a:pPr defTabSz="914320"/>
                <a:endParaRPr lang="fr-F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endParaRPr>
              </a:p>
              <a:p>
                <a:pPr defTabSz="914320"/>
                <a:endParaRPr lang="fr-FR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  <a:sym typeface="Symbol" pitchFamily="18" charset="2"/>
                </a:endParaRPr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7567" y="5253872"/>
                <a:ext cx="482137" cy="410778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6480" y="3987800"/>
              <a:ext cx="4217406" cy="66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75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591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53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>
          <a:xfrm>
            <a:off x="3510720" y="6680728"/>
            <a:ext cx="2122560" cy="227544"/>
          </a:xfrm>
          <a:solidFill>
            <a:srgbClr val="FFFFFF"/>
          </a:solidFill>
        </p:spPr>
        <p:txBody>
          <a:bodyPr/>
          <a:lstStyle/>
          <a:p>
            <a:fld id="{89FAB426-E826-4B1E-AC63-A35E856E4594}" type="slidenum">
              <a:rPr lang="fr-FR" smtClean="0"/>
              <a:pPr/>
              <a:t>9</a:t>
            </a:fld>
            <a:endParaRPr lang="fr-FR" dirty="0"/>
          </a:p>
        </p:txBody>
      </p:sp>
      <p:cxnSp>
        <p:nvCxnSpPr>
          <p:cNvPr id="23" name="Connecteur droit avec flèche 22"/>
          <p:cNvCxnSpPr/>
          <p:nvPr/>
        </p:nvCxnSpPr>
        <p:spPr bwMode="auto">
          <a:xfrm>
            <a:off x="2536823" y="1866689"/>
            <a:ext cx="1309437" cy="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necteur droit avec flèche 23"/>
          <p:cNvCxnSpPr/>
          <p:nvPr/>
        </p:nvCxnSpPr>
        <p:spPr bwMode="auto">
          <a:xfrm flipH="1">
            <a:off x="5983942" y="2396889"/>
            <a:ext cx="1" cy="482327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Connecteur droit avec flèche 26"/>
          <p:cNvCxnSpPr/>
          <p:nvPr/>
        </p:nvCxnSpPr>
        <p:spPr bwMode="auto">
          <a:xfrm flipH="1">
            <a:off x="5958543" y="3568771"/>
            <a:ext cx="1" cy="457129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necteur droit avec flèche 27"/>
          <p:cNvCxnSpPr/>
          <p:nvPr/>
        </p:nvCxnSpPr>
        <p:spPr bwMode="auto">
          <a:xfrm flipH="1">
            <a:off x="3731960" y="4500226"/>
            <a:ext cx="522540" cy="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Connecteur droit avec flèche 30"/>
          <p:cNvCxnSpPr/>
          <p:nvPr/>
        </p:nvCxnSpPr>
        <p:spPr bwMode="auto">
          <a:xfrm flipH="1">
            <a:off x="1260778" y="4526885"/>
            <a:ext cx="504522" cy="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Connecteur droit avec flèche 31"/>
          <p:cNvCxnSpPr/>
          <p:nvPr/>
        </p:nvCxnSpPr>
        <p:spPr bwMode="auto">
          <a:xfrm>
            <a:off x="914400" y="5196406"/>
            <a:ext cx="1837797" cy="1052417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ZoneTexte 34"/>
          <p:cNvSpPr txBox="1"/>
          <p:nvPr/>
        </p:nvSpPr>
        <p:spPr>
          <a:xfrm>
            <a:off x="750477" y="5491314"/>
            <a:ext cx="561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oui</a:t>
            </a:r>
          </a:p>
        </p:txBody>
      </p:sp>
      <p:sp>
        <p:nvSpPr>
          <p:cNvPr id="36" name="Connecteur 35"/>
          <p:cNvSpPr/>
          <p:nvPr/>
        </p:nvSpPr>
        <p:spPr bwMode="auto">
          <a:xfrm>
            <a:off x="2817515" y="5856877"/>
            <a:ext cx="1828890" cy="783892"/>
          </a:xfrm>
          <a:prstGeom prst="flowChartConnector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07526"/>
            <a:r>
              <a:rPr lang="fr-FR" b="1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T</a:t>
            </a:r>
            <a:r>
              <a:rPr lang="fr-FR" b="1" baseline="-25000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f</a:t>
            </a:r>
            <a:r>
              <a:rPr lang="fr-FR" b="1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fr-FR" b="1" dirty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= </a:t>
            </a:r>
            <a:r>
              <a:rPr lang="fr-FR" b="1" dirty="0" err="1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T</a:t>
            </a:r>
            <a:r>
              <a:rPr lang="fr-FR" b="1" dirty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endParaRPr lang="fr-FR" b="1" dirty="0" smtClean="0">
              <a:solidFill>
                <a:srgbClr val="0D0D0D"/>
              </a:solidFill>
              <a:latin typeface="Times New Roman"/>
              <a:cs typeface="Times New Roman"/>
              <a:sym typeface="Symbol" pitchFamily="18" charset="2"/>
            </a:endParaRPr>
          </a:p>
          <a:p>
            <a:pPr algn="ctr" defTabSz="407526"/>
            <a:r>
              <a:rPr lang="fr-FR" b="1" dirty="0" err="1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z</a:t>
            </a:r>
            <a:r>
              <a:rPr lang="fr-FR" b="1" baseline="-25000" dirty="0" err="1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f</a:t>
            </a:r>
            <a:r>
              <a:rPr lang="fr-FR" b="1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 = </a:t>
            </a:r>
            <a:r>
              <a:rPr lang="fr-FR" b="1" dirty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rPr>
              <a:t>z</a:t>
            </a:r>
            <a:endParaRPr lang="fr-FR" b="1" dirty="0"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cxnSp>
        <p:nvCxnSpPr>
          <p:cNvPr id="38" name="Connecteur droit avec flèche 37"/>
          <p:cNvCxnSpPr/>
          <p:nvPr/>
        </p:nvCxnSpPr>
        <p:spPr bwMode="auto">
          <a:xfrm flipV="1">
            <a:off x="914400" y="2165862"/>
            <a:ext cx="3365500" cy="1992652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ZoneTexte 40"/>
          <p:cNvSpPr txBox="1"/>
          <p:nvPr/>
        </p:nvSpPr>
        <p:spPr>
          <a:xfrm>
            <a:off x="1365087" y="3064278"/>
            <a:ext cx="6395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non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7109" y="69334"/>
            <a:ext cx="84109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RCTP adiabatique</a:t>
            </a:r>
          </a:p>
          <a:p>
            <a:pPr algn="ctr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Calcul du 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olume (ou de la longueur du tube)</a:t>
            </a: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1534736" y="838775"/>
            <a:ext cx="6858337" cy="424019"/>
            <a:chOff x="1534736" y="838775"/>
            <a:chExt cx="6858337" cy="424019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534736" y="838775"/>
              <a:ext cx="6858337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400" tIns="45702" rIns="91400" bIns="45702">
              <a:spAutoFit/>
            </a:bodyPr>
            <a:lstStyle/>
            <a:p>
              <a:pPr algn="ctr" defTabSz="914320"/>
              <a:r>
                <a:rPr lang="fr-FR" b="1" dirty="0" smtClean="0">
                  <a:latin typeface="Times New Roman"/>
                  <a:cs typeface="Times New Roman"/>
                </a:rPr>
                <a:t>Intégration </a:t>
              </a:r>
              <a:r>
                <a:rPr lang="fr-FR" b="1" dirty="0">
                  <a:latin typeface="Times New Roman"/>
                  <a:cs typeface="Times New Roman"/>
                </a:rPr>
                <a:t>numérique du bilan matière en fonction </a:t>
              </a:r>
              <a:r>
                <a:rPr lang="fr-FR" b="1" dirty="0" smtClean="0">
                  <a:latin typeface="Times New Roman"/>
                  <a:cs typeface="Times New Roman"/>
                </a:rPr>
                <a:t>de </a:t>
              </a:r>
              <a:endParaRPr lang="fr-FR" b="1" dirty="0">
                <a:latin typeface="Times New Roman"/>
                <a:cs typeface="Times New Roman"/>
                <a:sym typeface="Symbol" pitchFamily="18" charset="2"/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1973" y="893498"/>
              <a:ext cx="290161" cy="369296"/>
            </a:xfrm>
            <a:prstGeom prst="rect">
              <a:avLst/>
            </a:prstGeom>
          </p:spPr>
        </p:pic>
      </p:grpSp>
      <p:grpSp>
        <p:nvGrpSpPr>
          <p:cNvPr id="11" name="Grouper 10"/>
          <p:cNvGrpSpPr/>
          <p:nvPr/>
        </p:nvGrpSpPr>
        <p:grpSpPr>
          <a:xfrm>
            <a:off x="593633" y="1120861"/>
            <a:ext cx="1828890" cy="1491655"/>
            <a:chOff x="809504" y="1387561"/>
            <a:chExt cx="1828890" cy="1491655"/>
          </a:xfrm>
        </p:grpSpPr>
        <p:sp>
          <p:nvSpPr>
            <p:cNvPr id="12" name="Connecteur 11"/>
            <p:cNvSpPr/>
            <p:nvPr/>
          </p:nvSpPr>
          <p:spPr bwMode="auto">
            <a:xfrm>
              <a:off x="809504" y="1387561"/>
              <a:ext cx="1828890" cy="1491655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7526"/>
              <a:r>
                <a:rPr lang="fr-FR" sz="1600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On fixe</a:t>
              </a:r>
              <a:endParaRPr lang="fr-FR" sz="1600" b="1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  <a:p>
              <a:pPr algn="ctr" defTabSz="407526"/>
              <a:r>
                <a:rPr lang="fr-FR" sz="1600" b="1" dirty="0" err="1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16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1600" b="1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1600" b="1" baseline="-25000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endParaRPr lang="fr-FR" sz="1600" b="1" baseline="-25000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  <a:p>
              <a:pPr algn="ctr" defTabSz="407526"/>
              <a:r>
                <a:rPr lang="fr-FR" sz="1600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z </a:t>
              </a:r>
              <a:r>
                <a:rPr lang="fr-FR" sz="1600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= </a:t>
              </a:r>
              <a:r>
                <a:rPr lang="fr-FR" sz="1600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0 </a:t>
              </a:r>
            </a:p>
            <a:p>
              <a:pPr algn="ctr" defTabSz="407526"/>
              <a:endParaRPr lang="fr-FR" sz="1600" b="1" dirty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5578" y="1641385"/>
              <a:ext cx="398078" cy="32844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6542" y="2324611"/>
              <a:ext cx="705014" cy="316196"/>
            </a:xfrm>
            <a:prstGeom prst="rect">
              <a:avLst/>
            </a:prstGeom>
          </p:spPr>
        </p:pic>
      </p:grpSp>
      <p:grpSp>
        <p:nvGrpSpPr>
          <p:cNvPr id="20" name="Grouper 19"/>
          <p:cNvGrpSpPr/>
          <p:nvPr/>
        </p:nvGrpSpPr>
        <p:grpSpPr>
          <a:xfrm>
            <a:off x="3543277" y="2915527"/>
            <a:ext cx="4893329" cy="587919"/>
            <a:chOff x="4114777" y="3309227"/>
            <a:chExt cx="4893329" cy="587919"/>
          </a:xfrm>
        </p:grpSpPr>
        <p:sp>
          <p:nvSpPr>
            <p:cNvPr id="14" name="Connecteur 13"/>
            <p:cNvSpPr/>
            <p:nvPr/>
          </p:nvSpPr>
          <p:spPr bwMode="auto">
            <a:xfrm>
              <a:off x="4114777" y="3309227"/>
              <a:ext cx="4893329" cy="587919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07526"/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Calcul de </a:t>
              </a:r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</a:t>
              </a:r>
              <a:r>
                <a:rPr lang="fr-FR" b="1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par </a:t>
              </a:r>
              <a:r>
                <a:rPr lang="fr-FR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bilan </a:t>
              </a:r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matière</a:t>
              </a:r>
              <a:endParaRPr lang="fr-FR" b="1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51308" y="3414404"/>
              <a:ext cx="412034" cy="339322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30" name="Grouper 29"/>
          <p:cNvGrpSpPr/>
          <p:nvPr/>
        </p:nvGrpSpPr>
        <p:grpSpPr>
          <a:xfrm>
            <a:off x="4358265" y="4060493"/>
            <a:ext cx="3200557" cy="783892"/>
            <a:chOff x="4637317" y="4615714"/>
            <a:chExt cx="3200557" cy="783892"/>
          </a:xfrm>
        </p:grpSpPr>
        <p:sp>
          <p:nvSpPr>
            <p:cNvPr id="15" name="Connecteur 14"/>
            <p:cNvSpPr/>
            <p:nvPr/>
          </p:nvSpPr>
          <p:spPr bwMode="auto">
            <a:xfrm>
              <a:off x="4637317" y="4615714"/>
              <a:ext cx="3200557" cy="783892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07526"/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</a:rPr>
                <a:t>Calcul de </a:t>
              </a:r>
              <a:r>
                <a:rPr lang="fr-FR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</a:t>
              </a:r>
              <a:r>
                <a:rPr lang="fr-FR" b="1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par le bilan </a:t>
              </a:r>
              <a:r>
                <a:rPr lang="fr-FR" b="1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enthalpique</a:t>
              </a:r>
              <a:endParaRPr lang="fr-FR" b="1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37942" y="4793585"/>
              <a:ext cx="402253" cy="281577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37" name="Grouper 36"/>
          <p:cNvGrpSpPr/>
          <p:nvPr/>
        </p:nvGrpSpPr>
        <p:grpSpPr>
          <a:xfrm>
            <a:off x="1835935" y="3822700"/>
            <a:ext cx="1828890" cy="1328379"/>
            <a:chOff x="2089935" y="4343400"/>
            <a:chExt cx="1828890" cy="1328379"/>
          </a:xfrm>
        </p:grpSpPr>
        <p:sp>
          <p:nvSpPr>
            <p:cNvPr id="19" name="Connecteur 18"/>
            <p:cNvSpPr/>
            <p:nvPr/>
          </p:nvSpPr>
          <p:spPr bwMode="auto">
            <a:xfrm>
              <a:off x="2089935" y="4343400"/>
              <a:ext cx="1828890" cy="1328379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07526"/>
              <a:r>
                <a:rPr lang="fr-FR" b="1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= </a:t>
              </a:r>
              <a:r>
                <a:rPr lang="fr-FR" b="1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+ </a:t>
              </a:r>
              <a:r>
                <a:rPr lang="fr-FR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</a:t>
              </a:r>
            </a:p>
            <a:p>
              <a:pPr algn="ctr" defTabSz="407526"/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z</a:t>
              </a:r>
              <a:r>
                <a:rPr lang="fr-FR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= </a:t>
              </a:r>
              <a:r>
                <a:rPr lang="fr-FR" b="1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z</a:t>
              </a:r>
              <a:r>
                <a:rPr lang="fr-FR" b="1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+ </a:t>
              </a:r>
              <a:r>
                <a:rPr lang="fr-FR" b="1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endParaRPr lang="fr-FR" b="1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algn="ctr" defTabSz="407526"/>
              <a:endParaRPr lang="fr-FR" b="1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algn="ctr" defTabSz="407526"/>
              <a:endParaRPr lang="fr-FR" b="1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71493" y="4596070"/>
              <a:ext cx="402253" cy="281577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60415" y="4841653"/>
              <a:ext cx="351456" cy="289434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221" y="5122800"/>
              <a:ext cx="1179471" cy="353006"/>
            </a:xfrm>
            <a:prstGeom prst="rect">
              <a:avLst/>
            </a:prstGeom>
          </p:spPr>
        </p:pic>
      </p:grpSp>
      <p:grpSp>
        <p:nvGrpSpPr>
          <p:cNvPr id="66" name="Grouper 65"/>
          <p:cNvGrpSpPr/>
          <p:nvPr/>
        </p:nvGrpSpPr>
        <p:grpSpPr>
          <a:xfrm>
            <a:off x="32445" y="4158514"/>
            <a:ext cx="1175715" cy="783892"/>
            <a:chOff x="32445" y="4412514"/>
            <a:chExt cx="1175715" cy="783892"/>
          </a:xfrm>
        </p:grpSpPr>
        <p:sp>
          <p:nvSpPr>
            <p:cNvPr id="21" name="Connecteur 20"/>
            <p:cNvSpPr/>
            <p:nvPr/>
          </p:nvSpPr>
          <p:spPr bwMode="auto">
            <a:xfrm>
              <a:off x="32445" y="4412514"/>
              <a:ext cx="1175715" cy="783892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07526"/>
              <a:endParaRPr lang="fr-FR" b="1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algn="ctr" defTabSz="407526"/>
              <a:endParaRPr lang="fr-FR" b="1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9788" y="4601826"/>
              <a:ext cx="821319" cy="411874"/>
            </a:xfrm>
            <a:prstGeom prst="rect">
              <a:avLst/>
            </a:prstGeom>
          </p:spPr>
        </p:pic>
      </p:grpSp>
      <p:sp>
        <p:nvSpPr>
          <p:cNvPr id="47" name="ZoneTexte 46"/>
          <p:cNvSpPr txBox="1"/>
          <p:nvPr/>
        </p:nvSpPr>
        <p:spPr>
          <a:xfrm>
            <a:off x="5920442" y="5266453"/>
            <a:ext cx="152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Bilan matière</a:t>
            </a:r>
            <a:endParaRPr lang="fr-FR" b="1" dirty="0">
              <a:latin typeface="Times New Roman"/>
              <a:cs typeface="Times New Roman"/>
            </a:endParaRPr>
          </a:p>
        </p:txBody>
      </p:sp>
      <p:grpSp>
        <p:nvGrpSpPr>
          <p:cNvPr id="49" name="Grouper 48"/>
          <p:cNvGrpSpPr/>
          <p:nvPr/>
        </p:nvGrpSpPr>
        <p:grpSpPr>
          <a:xfrm>
            <a:off x="4054911" y="1474743"/>
            <a:ext cx="4147661" cy="849217"/>
            <a:chOff x="4245411" y="1474743"/>
            <a:chExt cx="4147661" cy="849217"/>
          </a:xfrm>
        </p:grpSpPr>
        <p:grpSp>
          <p:nvGrpSpPr>
            <p:cNvPr id="22" name="Grouper 21"/>
            <p:cNvGrpSpPr/>
            <p:nvPr/>
          </p:nvGrpSpPr>
          <p:grpSpPr>
            <a:xfrm>
              <a:off x="4245411" y="1474743"/>
              <a:ext cx="4147661" cy="849217"/>
              <a:chOff x="4245411" y="1741443"/>
              <a:chExt cx="4147661" cy="849217"/>
            </a:xfrm>
          </p:grpSpPr>
          <p:sp>
            <p:nvSpPr>
              <p:cNvPr id="13" name="Connecteur 12"/>
              <p:cNvSpPr/>
              <p:nvPr/>
            </p:nvSpPr>
            <p:spPr bwMode="auto">
              <a:xfrm>
                <a:off x="4245411" y="1741443"/>
                <a:ext cx="4147661" cy="849217"/>
              </a:xfrm>
              <a:prstGeom prst="flowChartConnector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526"/>
                <a:r>
                  <a:rPr lang="fr-FR" sz="1600" b="1" dirty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Calcul de </a:t>
                </a:r>
                <a:r>
                  <a:rPr lang="fr-FR" sz="1600" b="1" dirty="0" smtClean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k(</a:t>
                </a:r>
                <a:r>
                  <a:rPr lang="fr-FR" sz="1600" b="1" dirty="0" err="1" smtClean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1600" b="1" dirty="0" smtClean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), k’(</a:t>
                </a:r>
                <a:r>
                  <a:rPr lang="fr-FR" sz="1600" b="1" dirty="0" err="1" smtClean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1600" b="1" dirty="0" smtClean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) et </a:t>
                </a:r>
                <a:endParaRPr lang="fr-FR" sz="1600" b="1" dirty="0">
                  <a:solidFill>
                    <a:srgbClr val="0D0D0D"/>
                  </a:solidFill>
                  <a:latin typeface="Times New Roman"/>
                  <a:cs typeface="Times New Roman"/>
                </a:endParaRPr>
              </a:p>
              <a:p>
                <a:pPr algn="ctr" defTabSz="407526"/>
                <a:r>
                  <a:rPr lang="fr-FR" sz="1600" b="1" dirty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Calcul de </a:t>
                </a:r>
                <a:r>
                  <a:rPr lang="fr-FR" sz="1600" b="1" dirty="0" err="1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r</a:t>
                </a:r>
                <a:r>
                  <a:rPr lang="fr-FR" sz="1600" b="1" baseline="-25000" dirty="0" err="1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A</a:t>
                </a:r>
                <a:r>
                  <a:rPr lang="fr-FR" sz="1600" b="1" dirty="0">
                    <a:solidFill>
                      <a:srgbClr val="0D0D0D"/>
                    </a:solidFill>
                    <a:latin typeface="Times New Roman"/>
                    <a:cs typeface="Times New Roman"/>
                  </a:rPr>
                  <a:t> grâce à </a:t>
                </a:r>
                <a:r>
                  <a:rPr lang="fr-FR" sz="1600" b="1" dirty="0">
                    <a:solidFill>
                      <a:srgbClr val="0D0D0D"/>
                    </a:solidFill>
                    <a:latin typeface="Times New Roman"/>
                    <a:cs typeface="Times New Roman"/>
                    <a:sym typeface="Symbol" pitchFamily="18" charset="2"/>
                  </a:rPr>
                  <a:t>, k et k’</a:t>
                </a:r>
                <a:endParaRPr lang="fr-FR" sz="1600" b="1" dirty="0">
                  <a:solidFill>
                    <a:srgbClr val="0D0D0D"/>
                  </a:solidFill>
                  <a:latin typeface="Times New Roman"/>
                  <a:cs typeface="Times New Roman"/>
                </a:endParaRPr>
              </a:p>
            </p:txBody>
          </p:sp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76276" y="2133390"/>
                <a:ext cx="242591" cy="299172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  <p:pic>
          <p:nvPicPr>
            <p:cNvPr id="48" name="Image 47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33540" y="1628190"/>
              <a:ext cx="819914" cy="304038"/>
            </a:xfrm>
            <a:prstGeom prst="rect">
              <a:avLst/>
            </a:prstGeom>
          </p:spPr>
        </p:pic>
      </p:grpSp>
      <p:pic>
        <p:nvPicPr>
          <p:cNvPr id="50" name="Image 4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4386" y="5023345"/>
            <a:ext cx="1722587" cy="904921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7441" y="5871754"/>
            <a:ext cx="2724915" cy="1001123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5024820" y="6168422"/>
            <a:ext cx="151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Bilan </a:t>
            </a:r>
            <a:r>
              <a:rPr lang="fr-FR" b="1" dirty="0" err="1" smtClean="0">
                <a:latin typeface="Times New Roman"/>
                <a:cs typeface="Times New Roman"/>
              </a:rPr>
              <a:t>enthalp</a:t>
            </a:r>
            <a:endParaRPr lang="fr-FR" b="1" dirty="0">
              <a:latin typeface="Times New Roman"/>
              <a:cs typeface="Times New Roman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864100" y="5856877"/>
            <a:ext cx="4318256" cy="1016000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5691842" y="5013700"/>
            <a:ext cx="3452158" cy="843177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9" name="Son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10500" y="3950547"/>
            <a:ext cx="812800" cy="812800"/>
          </a:xfrm>
          <a:prstGeom prst="rect">
            <a:avLst/>
          </a:prstGeom>
        </p:spPr>
      </p:pic>
      <p:pic>
        <p:nvPicPr>
          <p:cNvPr id="70" name="Son 6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2885" y="5996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1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6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4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774</Words>
  <Application>Microsoft Macintosh PowerPoint</Application>
  <PresentationFormat>Présentation à l'écran (4:3)</PresentationFormat>
  <Paragraphs>112</Paragraphs>
  <Slides>9</Slides>
  <Notes>0</Notes>
  <HiddenSlides>0</HiddenSlides>
  <MMClips>23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Réacteur tubulaire en écoulement piston  Chapitre 6 Partie 2 </vt:lpstr>
      <vt:lpstr>Présentation PowerPoint</vt:lpstr>
      <vt:lpstr>Pour l’exemple : A + 2 B  P  en phase liquide</vt:lpstr>
      <vt:lpstr>Présentation PowerPoint</vt:lpstr>
      <vt:lpstr>Présentation PowerPoint</vt:lpstr>
      <vt:lpstr>Présentation PowerPoint</vt:lpstr>
      <vt:lpstr>Cas du RCTP isotherme T constante le long du tube k, k’ constantes </vt:lpstr>
      <vt:lpstr>Cas du RCTP adiabatique Qext = 0                T varie le long du tube  </vt:lpstr>
      <vt:lpstr>Présentation PowerPoint</vt:lpstr>
    </vt:vector>
  </TitlesOfParts>
  <Manager/>
  <Company>ecole centrale paris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dominique pareau</dc:creator>
  <cp:keywords/>
  <dc:description/>
  <cp:lastModifiedBy>dominique pareau</cp:lastModifiedBy>
  <cp:revision>65</cp:revision>
  <dcterms:created xsi:type="dcterms:W3CDTF">2020-03-20T16:54:49Z</dcterms:created>
  <dcterms:modified xsi:type="dcterms:W3CDTF">2020-03-24T10:22:47Z</dcterms:modified>
  <cp:category/>
</cp:coreProperties>
</file>