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rels" ContentType="application/vnd.openxmlformats-package.relationships+xml"/>
  <Default Extension="emf" ContentType="image/x-emf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m4ePgXGOTlw/SK8NM8+tNg==" hashData="lDpAgodt75APRlVpxoetGL7v7Fw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1096"/>
    <a:srgbClr val="464EFF"/>
    <a:srgbClr val="FF0B23"/>
    <a:srgbClr val="FF192F"/>
    <a:srgbClr val="EC152A"/>
    <a:srgbClr val="FF0F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54" d="100"/>
          <a:sy n="54" d="100"/>
        </p:scale>
        <p:origin x="-1856" y="-112"/>
      </p:cViewPr>
      <p:guideLst>
        <p:guide orient="horz" pos="139"/>
        <p:guide pos="546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Classeur7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Classeur7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Classeur7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Classeur7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Classeur7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Classeur7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Classeur7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solidFill>
                <a:schemeClr val="tx1">
                  <a:lumMod val="95000"/>
                  <a:lumOff val="5000"/>
                </a:schemeClr>
              </a:solidFill>
            </a:ln>
          </c:spPr>
          <c:marker>
            <c:symbol val="none"/>
          </c:marker>
          <c:xVal>
            <c:numRef>
              <c:f>Feuil1!$C$12:$C$21</c:f>
              <c:numCache>
                <c:formatCode>General</c:formatCode>
                <c:ptCount val="10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1.0</c:v>
                </c:pt>
              </c:numCache>
            </c:numRef>
          </c:xVal>
          <c:yVal>
            <c:numRef>
              <c:f>Feuil1!$D$12:$D$21</c:f>
              <c:numCache>
                <c:formatCode>General</c:formatCode>
                <c:ptCount val="10"/>
                <c:pt idx="0">
                  <c:v>1.111111111111111</c:v>
                </c:pt>
                <c:pt idx="1">
                  <c:v>1.25</c:v>
                </c:pt>
                <c:pt idx="2">
                  <c:v>1.42857142857143</c:v>
                </c:pt>
                <c:pt idx="3">
                  <c:v>1.666666666666667</c:v>
                </c:pt>
                <c:pt idx="4">
                  <c:v>2.0</c:v>
                </c:pt>
                <c:pt idx="5">
                  <c:v>2.5</c:v>
                </c:pt>
                <c:pt idx="6">
                  <c:v>3.333333333333333</c:v>
                </c:pt>
                <c:pt idx="7">
                  <c:v>4.999999999999998</c:v>
                </c:pt>
                <c:pt idx="8">
                  <c:v>9.99999999999999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53498648"/>
        <c:axId val="-2053496344"/>
      </c:scatterChart>
      <c:valAx>
        <c:axId val="-20534986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053496344"/>
        <c:crossesAt val="0.0"/>
        <c:crossBetween val="midCat"/>
      </c:valAx>
      <c:valAx>
        <c:axId val="-2053496344"/>
        <c:scaling>
          <c:orientation val="minMax"/>
          <c:max val="12.0"/>
          <c:min val="0.0"/>
        </c:scaling>
        <c:delete val="1"/>
        <c:axPos val="l"/>
        <c:numFmt formatCode="General" sourceLinked="1"/>
        <c:majorTickMark val="out"/>
        <c:minorTickMark val="none"/>
        <c:tickLblPos val="nextTo"/>
        <c:crossAx val="-2053498648"/>
        <c:crosses val="autoZero"/>
        <c:crossBetween val="midCat"/>
        <c:majorUnit val="2.0"/>
        <c:minorUnit val="0.4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solidFill>
                <a:schemeClr val="tx1">
                  <a:lumMod val="95000"/>
                  <a:lumOff val="5000"/>
                </a:schemeClr>
              </a:solidFill>
            </a:ln>
          </c:spPr>
          <c:marker>
            <c:symbol val="none"/>
          </c:marker>
          <c:xVal>
            <c:numRef>
              <c:f>Feuil1!$C$12:$C$21</c:f>
              <c:numCache>
                <c:formatCode>General</c:formatCode>
                <c:ptCount val="10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1.0</c:v>
                </c:pt>
              </c:numCache>
            </c:numRef>
          </c:xVal>
          <c:yVal>
            <c:numRef>
              <c:f>Feuil1!$D$12:$D$21</c:f>
              <c:numCache>
                <c:formatCode>General</c:formatCode>
                <c:ptCount val="10"/>
                <c:pt idx="0">
                  <c:v>1.111111111111111</c:v>
                </c:pt>
                <c:pt idx="1">
                  <c:v>1.25</c:v>
                </c:pt>
                <c:pt idx="2">
                  <c:v>1.42857142857143</c:v>
                </c:pt>
                <c:pt idx="3">
                  <c:v>1.666666666666667</c:v>
                </c:pt>
                <c:pt idx="4">
                  <c:v>2.0</c:v>
                </c:pt>
                <c:pt idx="5">
                  <c:v>2.5</c:v>
                </c:pt>
                <c:pt idx="6">
                  <c:v>3.333333333333333</c:v>
                </c:pt>
                <c:pt idx="7">
                  <c:v>4.999999999999998</c:v>
                </c:pt>
                <c:pt idx="8">
                  <c:v>9.99999999999999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54013656"/>
        <c:axId val="-2054010840"/>
      </c:scatterChart>
      <c:valAx>
        <c:axId val="-20540136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054010840"/>
        <c:crossesAt val="0.0"/>
        <c:crossBetween val="midCat"/>
      </c:valAx>
      <c:valAx>
        <c:axId val="-2054010840"/>
        <c:scaling>
          <c:orientation val="minMax"/>
          <c:max val="12.0"/>
          <c:min val="0.0"/>
        </c:scaling>
        <c:delete val="1"/>
        <c:axPos val="l"/>
        <c:numFmt formatCode="General" sourceLinked="1"/>
        <c:majorTickMark val="out"/>
        <c:minorTickMark val="none"/>
        <c:tickLblPos val="nextTo"/>
        <c:crossAx val="-2054013656"/>
        <c:crosses val="autoZero"/>
        <c:crossBetween val="midCat"/>
        <c:majorUnit val="2.0"/>
        <c:minorUnit val="0.4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solidFill>
                <a:schemeClr val="tx1">
                  <a:lumMod val="95000"/>
                  <a:lumOff val="5000"/>
                </a:schemeClr>
              </a:solidFill>
            </a:ln>
          </c:spPr>
          <c:marker>
            <c:symbol val="none"/>
          </c:marker>
          <c:xVal>
            <c:numRef>
              <c:f>Feuil1!$C$12:$C$21</c:f>
              <c:numCache>
                <c:formatCode>General</c:formatCode>
                <c:ptCount val="10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1.0</c:v>
                </c:pt>
              </c:numCache>
            </c:numRef>
          </c:xVal>
          <c:yVal>
            <c:numRef>
              <c:f>Feuil1!$D$12:$D$21</c:f>
              <c:numCache>
                <c:formatCode>General</c:formatCode>
                <c:ptCount val="10"/>
                <c:pt idx="0">
                  <c:v>1.111111111111111</c:v>
                </c:pt>
                <c:pt idx="1">
                  <c:v>1.25</c:v>
                </c:pt>
                <c:pt idx="2">
                  <c:v>1.42857142857143</c:v>
                </c:pt>
                <c:pt idx="3">
                  <c:v>1.666666666666667</c:v>
                </c:pt>
                <c:pt idx="4">
                  <c:v>2.0</c:v>
                </c:pt>
                <c:pt idx="5">
                  <c:v>2.5</c:v>
                </c:pt>
                <c:pt idx="6">
                  <c:v>3.333333333333333</c:v>
                </c:pt>
                <c:pt idx="7">
                  <c:v>4.999999999999998</c:v>
                </c:pt>
                <c:pt idx="8">
                  <c:v>9.99999999999999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53891528"/>
        <c:axId val="-2053888680"/>
      </c:scatterChart>
      <c:valAx>
        <c:axId val="-20538915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053888680"/>
        <c:crossesAt val="0.0"/>
        <c:crossBetween val="midCat"/>
      </c:valAx>
      <c:valAx>
        <c:axId val="-2053888680"/>
        <c:scaling>
          <c:orientation val="minMax"/>
          <c:max val="12.0"/>
          <c:min val="0.0"/>
        </c:scaling>
        <c:delete val="1"/>
        <c:axPos val="l"/>
        <c:numFmt formatCode="General" sourceLinked="1"/>
        <c:majorTickMark val="out"/>
        <c:minorTickMark val="none"/>
        <c:tickLblPos val="nextTo"/>
        <c:crossAx val="-2053891528"/>
        <c:crosses val="autoZero"/>
        <c:crossBetween val="midCat"/>
        <c:majorUnit val="2.0"/>
        <c:minorUnit val="0.4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4829499083536"/>
          <c:y val="0.0416666666666667"/>
          <c:w val="0.90341001832928"/>
          <c:h val="0.87962962962963"/>
        </c:manualLayout>
      </c:layout>
      <c:scatterChart>
        <c:scatterStyle val="lineMarker"/>
        <c:varyColors val="0"/>
        <c:ser>
          <c:idx val="0"/>
          <c:order val="0"/>
          <c:spPr>
            <a:ln w="47625">
              <a:solidFill>
                <a:schemeClr val="tx1">
                  <a:lumMod val="95000"/>
                  <a:lumOff val="5000"/>
                </a:schemeClr>
              </a:solidFill>
            </a:ln>
          </c:spPr>
          <c:marker>
            <c:symbol val="none"/>
          </c:marker>
          <c:xVal>
            <c:numRef>
              <c:f>Feuil1!$C$12:$C$21</c:f>
              <c:numCache>
                <c:formatCode>General</c:formatCode>
                <c:ptCount val="10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1.0</c:v>
                </c:pt>
              </c:numCache>
            </c:numRef>
          </c:xVal>
          <c:yVal>
            <c:numRef>
              <c:f>Feuil1!$D$12:$D$21</c:f>
              <c:numCache>
                <c:formatCode>General</c:formatCode>
                <c:ptCount val="10"/>
                <c:pt idx="0">
                  <c:v>1.111111111111111</c:v>
                </c:pt>
                <c:pt idx="1">
                  <c:v>1.25</c:v>
                </c:pt>
                <c:pt idx="2">
                  <c:v>1.42857142857143</c:v>
                </c:pt>
                <c:pt idx="3">
                  <c:v>1.666666666666667</c:v>
                </c:pt>
                <c:pt idx="4">
                  <c:v>2.0</c:v>
                </c:pt>
                <c:pt idx="5">
                  <c:v>2.5</c:v>
                </c:pt>
                <c:pt idx="6">
                  <c:v>3.333333333333333</c:v>
                </c:pt>
                <c:pt idx="7">
                  <c:v>4.999999999999998</c:v>
                </c:pt>
                <c:pt idx="8">
                  <c:v>9.99999999999999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52700808"/>
        <c:axId val="-2053024296"/>
      </c:scatterChart>
      <c:valAx>
        <c:axId val="-20527008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053024296"/>
        <c:crossesAt val="0.0"/>
        <c:crossBetween val="midCat"/>
      </c:valAx>
      <c:valAx>
        <c:axId val="-2053024296"/>
        <c:scaling>
          <c:orientation val="minMax"/>
          <c:max val="12.0"/>
          <c:min val="0.0"/>
        </c:scaling>
        <c:delete val="1"/>
        <c:axPos val="l"/>
        <c:numFmt formatCode="General" sourceLinked="1"/>
        <c:majorTickMark val="out"/>
        <c:minorTickMark val="none"/>
        <c:tickLblPos val="nextTo"/>
        <c:crossAx val="-2052700808"/>
        <c:crosses val="autoZero"/>
        <c:crossBetween val="midCat"/>
        <c:majorUnit val="2.0"/>
        <c:minorUnit val="0.4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"/>
          <c:y val="0.126790071866724"/>
          <c:w val="1.0"/>
          <c:h val="0.843021815784056"/>
        </c:manualLayout>
      </c:layout>
      <c:scatterChart>
        <c:scatterStyle val="lineMarker"/>
        <c:varyColors val="0"/>
        <c:ser>
          <c:idx val="0"/>
          <c:order val="0"/>
          <c:spPr>
            <a:ln w="38100" cmpd="sng">
              <a:solidFill>
                <a:schemeClr val="tx1">
                  <a:lumMod val="95000"/>
                  <a:lumOff val="5000"/>
                </a:schemeClr>
              </a:solidFill>
            </a:ln>
          </c:spPr>
          <c:marker>
            <c:symbol val="none"/>
          </c:marker>
          <c:xVal>
            <c:numRef>
              <c:f>Feuil1!$C$25:$C$34</c:f>
              <c:numCache>
                <c:formatCode>General</c:formatCode>
                <c:ptCount val="10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1.0</c:v>
                </c:pt>
              </c:numCache>
            </c:numRef>
          </c:xVal>
          <c:yVal>
            <c:numRef>
              <c:f>Feuil1!$D$25:$D$34</c:f>
              <c:numCache>
                <c:formatCode>General</c:formatCode>
                <c:ptCount val="10"/>
                <c:pt idx="0">
                  <c:v>0.81</c:v>
                </c:pt>
                <c:pt idx="1">
                  <c:v>0.64</c:v>
                </c:pt>
                <c:pt idx="2">
                  <c:v>0.49</c:v>
                </c:pt>
                <c:pt idx="3">
                  <c:v>0.36</c:v>
                </c:pt>
                <c:pt idx="4">
                  <c:v>0.25</c:v>
                </c:pt>
                <c:pt idx="5">
                  <c:v>0.16</c:v>
                </c:pt>
                <c:pt idx="6">
                  <c:v>0.09</c:v>
                </c:pt>
                <c:pt idx="7">
                  <c:v>0.04</c:v>
                </c:pt>
                <c:pt idx="8">
                  <c:v>0.01</c:v>
                </c:pt>
                <c:pt idx="9">
                  <c:v>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1792968"/>
        <c:axId val="-2145342024"/>
      </c:scatterChart>
      <c:valAx>
        <c:axId val="-21417929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145342024"/>
        <c:crosses val="autoZero"/>
        <c:crossBetween val="midCat"/>
      </c:valAx>
      <c:valAx>
        <c:axId val="-21453420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214179296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"/>
          <c:y val="0.126790071866724"/>
          <c:w val="1.0"/>
          <c:h val="0.843021815784056"/>
        </c:manualLayout>
      </c:layout>
      <c:scatterChart>
        <c:scatterStyle val="lineMarker"/>
        <c:varyColors val="0"/>
        <c:ser>
          <c:idx val="0"/>
          <c:order val="0"/>
          <c:spPr>
            <a:ln w="38100" cmpd="sng">
              <a:solidFill>
                <a:schemeClr val="tx1">
                  <a:lumMod val="95000"/>
                  <a:lumOff val="5000"/>
                </a:schemeClr>
              </a:solidFill>
            </a:ln>
          </c:spPr>
          <c:marker>
            <c:symbol val="none"/>
          </c:marker>
          <c:xVal>
            <c:numRef>
              <c:f>Feuil1!$C$25:$C$34</c:f>
              <c:numCache>
                <c:formatCode>General</c:formatCode>
                <c:ptCount val="10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1.0</c:v>
                </c:pt>
              </c:numCache>
            </c:numRef>
          </c:xVal>
          <c:yVal>
            <c:numRef>
              <c:f>Feuil1!$D$25:$D$34</c:f>
              <c:numCache>
                <c:formatCode>General</c:formatCode>
                <c:ptCount val="10"/>
                <c:pt idx="0">
                  <c:v>0.81</c:v>
                </c:pt>
                <c:pt idx="1">
                  <c:v>0.64</c:v>
                </c:pt>
                <c:pt idx="2">
                  <c:v>0.49</c:v>
                </c:pt>
                <c:pt idx="3">
                  <c:v>0.36</c:v>
                </c:pt>
                <c:pt idx="4">
                  <c:v>0.25</c:v>
                </c:pt>
                <c:pt idx="5">
                  <c:v>0.16</c:v>
                </c:pt>
                <c:pt idx="6">
                  <c:v>0.09</c:v>
                </c:pt>
                <c:pt idx="7">
                  <c:v>0.04</c:v>
                </c:pt>
                <c:pt idx="8">
                  <c:v>0.01</c:v>
                </c:pt>
                <c:pt idx="9">
                  <c:v>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53385688"/>
        <c:axId val="-2052631896"/>
      </c:scatterChart>
      <c:valAx>
        <c:axId val="-20533856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052631896"/>
        <c:crosses val="autoZero"/>
        <c:crossBetween val="midCat"/>
      </c:valAx>
      <c:valAx>
        <c:axId val="-20526318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205338568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"/>
          <c:y val="0.126790071866724"/>
          <c:w val="1.0"/>
          <c:h val="0.843021815784056"/>
        </c:manualLayout>
      </c:layout>
      <c:scatterChart>
        <c:scatterStyle val="lineMarker"/>
        <c:varyColors val="0"/>
        <c:ser>
          <c:idx val="0"/>
          <c:order val="0"/>
          <c:spPr>
            <a:ln w="38100" cmpd="sng">
              <a:solidFill>
                <a:schemeClr val="tx1">
                  <a:lumMod val="95000"/>
                  <a:lumOff val="5000"/>
                </a:schemeClr>
              </a:solidFill>
            </a:ln>
          </c:spPr>
          <c:marker>
            <c:symbol val="none"/>
          </c:marker>
          <c:xVal>
            <c:numRef>
              <c:f>Feuil1!$C$25:$C$34</c:f>
              <c:numCache>
                <c:formatCode>General</c:formatCode>
                <c:ptCount val="10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1.0</c:v>
                </c:pt>
              </c:numCache>
            </c:numRef>
          </c:xVal>
          <c:yVal>
            <c:numRef>
              <c:f>Feuil1!$D$25:$D$34</c:f>
              <c:numCache>
                <c:formatCode>General</c:formatCode>
                <c:ptCount val="10"/>
                <c:pt idx="0">
                  <c:v>0.81</c:v>
                </c:pt>
                <c:pt idx="1">
                  <c:v>0.64</c:v>
                </c:pt>
                <c:pt idx="2">
                  <c:v>0.49</c:v>
                </c:pt>
                <c:pt idx="3">
                  <c:v>0.36</c:v>
                </c:pt>
                <c:pt idx="4">
                  <c:v>0.25</c:v>
                </c:pt>
                <c:pt idx="5">
                  <c:v>0.16</c:v>
                </c:pt>
                <c:pt idx="6">
                  <c:v>0.09</c:v>
                </c:pt>
                <c:pt idx="7">
                  <c:v>0.04</c:v>
                </c:pt>
                <c:pt idx="8">
                  <c:v>0.01</c:v>
                </c:pt>
                <c:pt idx="9">
                  <c:v>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95450424"/>
        <c:axId val="2101196472"/>
      </c:scatterChart>
      <c:valAx>
        <c:axId val="-20954504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01196472"/>
        <c:crosses val="autoZero"/>
        <c:crossBetween val="midCat"/>
      </c:valAx>
      <c:valAx>
        <c:axId val="21011964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209545042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26DCCC-EF04-824D-8D63-9A6F96678A46}" type="datetimeFigureOut">
              <a:rPr lang="fr-FR" smtClean="0"/>
              <a:t>24/03/20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B580A6-8D1E-A84B-8898-F9BC23AB39D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74642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099009-6264-4849-847C-C29D2FEFE388}" type="datetimeFigureOut">
              <a:rPr lang="fr-FR" smtClean="0"/>
              <a:t>24/03/20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673F90-C1D7-5843-8426-14A6F95017F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12977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E213F7-1BCF-C74C-A801-6296F8A708BD}" type="datetime1">
              <a:rPr lang="fr-FR" smtClean="0"/>
              <a:t>24/03/20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D. PAREAU      Mars 2020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005B4-64C0-6949-AB13-F9C7110822C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7655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1BD7C31-750F-5441-A839-D3FB021AADBA}" type="datetime1">
              <a:rPr lang="fr-FR" smtClean="0"/>
              <a:t>24/03/20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D. PAREAU      Mars 2020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005B4-64C0-6949-AB13-F9C7110822C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8419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E8C7F2-D2D4-854B-9DB8-7A49C3198C3C}" type="datetime1">
              <a:rPr lang="fr-FR" smtClean="0"/>
              <a:t>24/03/20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D. PAREAU      Mars 2020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005B4-64C0-6949-AB13-F9C7110822C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927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0B23722-403A-E94E-8086-582977947943}" type="datetime1">
              <a:rPr lang="fr-FR" smtClean="0"/>
              <a:t>24/03/20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D. PAREAU      Mars 2020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005B4-64C0-6949-AB13-F9C7110822C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1853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AC1450A-A887-9745-B601-7EFCDEB72E88}" type="datetime1">
              <a:rPr lang="fr-FR" smtClean="0"/>
              <a:t>24/03/20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D. PAREAU      Mars 2020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005B4-64C0-6949-AB13-F9C7110822C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1429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D89F43-B506-1C4D-AA77-9326ACCBF2A9}" type="datetime1">
              <a:rPr lang="fr-FR" smtClean="0"/>
              <a:t>24/03/20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D. PAREAU      Mars 2020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005B4-64C0-6949-AB13-F9C7110822C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6964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23C384-A332-1847-A70C-2A0DB2D078D3}" type="datetime1">
              <a:rPr lang="fr-FR" smtClean="0"/>
              <a:t>24/03/20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D. PAREAU      Mars 2020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005B4-64C0-6949-AB13-F9C7110822C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5022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1444C35-F6B6-4943-B512-4A7E181FAD96}" type="datetime1">
              <a:rPr lang="fr-FR" smtClean="0"/>
              <a:t>24/03/20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D. PAREAU      Mars 2020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005B4-64C0-6949-AB13-F9C7110822C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097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371052-F02D-4A41-B54A-F1C06909D8A7}" type="datetime1">
              <a:rPr lang="fr-FR" smtClean="0"/>
              <a:t>24/03/20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D. PAREAU      Mars 2020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005B4-64C0-6949-AB13-F9C7110822C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2890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1B7E14-9442-6349-A1D9-D465CDC6EBBF}" type="datetime1">
              <a:rPr lang="fr-FR" smtClean="0"/>
              <a:t>24/03/20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D. PAREAU      Mars 2020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005B4-64C0-6949-AB13-F9C7110822C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9291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91CCA09-74A4-D84B-8161-498FFF30AA01}" type="datetime1">
              <a:rPr lang="fr-FR" smtClean="0"/>
              <a:t>24/03/20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D. PAREAU      Mars 2020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005B4-64C0-6949-AB13-F9C7110822C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5433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1">
                <a:solidFill>
                  <a:srgbClr val="0D0D0D"/>
                </a:solidFill>
                <a:latin typeface="Times New Roman"/>
                <a:cs typeface="Times New Roman"/>
              </a:defRPr>
            </a:lvl1pPr>
          </a:lstStyle>
          <a:p>
            <a:r>
              <a:rPr lang="hr-HR" smtClean="0"/>
              <a:t>D. PAREAU      Mars 2020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rgbClr val="0D0D0D"/>
                </a:solidFill>
                <a:latin typeface="Times New Roman"/>
                <a:cs typeface="Times New Roman"/>
              </a:defRPr>
            </a:lvl1pPr>
          </a:lstStyle>
          <a:p>
            <a:fld id="{ECD005B4-64C0-6949-AB13-F9C7110822C4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7" name="Picture 8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5826125"/>
            <a:ext cx="2735263" cy="1060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48549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Times New Roman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1" kern="1200">
          <a:solidFill>
            <a:schemeClr val="tx1"/>
          </a:solidFill>
          <a:latin typeface="Times New Roman"/>
          <a:ea typeface="+mn-ea"/>
          <a:cs typeface="Times New Roman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1" kern="1200">
          <a:solidFill>
            <a:schemeClr val="tx1"/>
          </a:solidFill>
          <a:latin typeface="Times New Roman"/>
          <a:ea typeface="+mn-ea"/>
          <a:cs typeface="Times New Roman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1" kern="1200">
          <a:solidFill>
            <a:schemeClr val="tx1"/>
          </a:solidFill>
          <a:latin typeface="Times New Roman"/>
          <a:ea typeface="+mn-ea"/>
          <a:cs typeface="Times New Roman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1" kern="1200">
          <a:solidFill>
            <a:schemeClr val="tx1"/>
          </a:solidFill>
          <a:latin typeface="Times New Roman"/>
          <a:ea typeface="+mn-ea"/>
          <a:cs typeface="Times New Roman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1" kern="1200">
          <a:solidFill>
            <a:schemeClr val="tx1"/>
          </a:solidFill>
          <a:latin typeface="Times New Roman"/>
          <a:ea typeface="+mn-ea"/>
          <a:cs typeface="Times New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jpeg"/><Relationship Id="rId5" Type="http://schemas.openxmlformats.org/officeDocument/2006/relationships/image" Target="../media/image2.png"/><Relationship Id="rId1" Type="http://schemas.microsoft.com/office/2007/relationships/media" Target="../media/media19.wav"/><Relationship Id="rId2" Type="http://schemas.openxmlformats.org/officeDocument/2006/relationships/audio" Target="../media/media19.wav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1.wav"/><Relationship Id="rId4" Type="http://schemas.openxmlformats.org/officeDocument/2006/relationships/audio" Target="../media/media21.wa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2.png"/><Relationship Id="rId1" Type="http://schemas.microsoft.com/office/2007/relationships/media" Target="../media/media20.wav"/><Relationship Id="rId2" Type="http://schemas.openxmlformats.org/officeDocument/2006/relationships/audio" Target="../media/media20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20" Type="http://schemas.openxmlformats.org/officeDocument/2006/relationships/image" Target="../media/image2.png"/><Relationship Id="rId10" Type="http://schemas.openxmlformats.org/officeDocument/2006/relationships/chart" Target="../charts/chart1.xml"/><Relationship Id="rId11" Type="http://schemas.openxmlformats.org/officeDocument/2006/relationships/image" Target="../media/image3.emf"/><Relationship Id="rId12" Type="http://schemas.openxmlformats.org/officeDocument/2006/relationships/image" Target="../media/image4.emf"/><Relationship Id="rId13" Type="http://schemas.openxmlformats.org/officeDocument/2006/relationships/image" Target="../media/image5.emf"/><Relationship Id="rId14" Type="http://schemas.openxmlformats.org/officeDocument/2006/relationships/image" Target="../media/image6.emf"/><Relationship Id="rId15" Type="http://schemas.openxmlformats.org/officeDocument/2006/relationships/image" Target="../media/image7.emf"/><Relationship Id="rId16" Type="http://schemas.openxmlformats.org/officeDocument/2006/relationships/image" Target="../media/image8.emf"/><Relationship Id="rId17" Type="http://schemas.openxmlformats.org/officeDocument/2006/relationships/image" Target="../media/image9.emf"/><Relationship Id="rId18" Type="http://schemas.openxmlformats.org/officeDocument/2006/relationships/image" Target="../media/image10.emf"/><Relationship Id="rId19" Type="http://schemas.openxmlformats.org/officeDocument/2006/relationships/image" Target="../media/image11.emf"/><Relationship Id="rId1" Type="http://schemas.microsoft.com/office/2007/relationships/media" Target="../media/media4.wav"/><Relationship Id="rId2" Type="http://schemas.openxmlformats.org/officeDocument/2006/relationships/audio" Target="../media/media4.wav"/><Relationship Id="rId3" Type="http://schemas.microsoft.com/office/2007/relationships/media" Target="../media/media5.wav"/><Relationship Id="rId4" Type="http://schemas.openxmlformats.org/officeDocument/2006/relationships/audio" Target="../media/media5.wav"/><Relationship Id="rId5" Type="http://schemas.microsoft.com/office/2007/relationships/media" Target="../media/media6.wav"/><Relationship Id="rId6" Type="http://schemas.openxmlformats.org/officeDocument/2006/relationships/audio" Target="../media/media6.wav"/><Relationship Id="rId7" Type="http://schemas.microsoft.com/office/2007/relationships/media" Target="../media/media7.wav"/><Relationship Id="rId8" Type="http://schemas.openxmlformats.org/officeDocument/2006/relationships/audio" Target="../media/media7.wav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chart" Target="../charts/chart4.xml"/><Relationship Id="rId12" Type="http://schemas.openxmlformats.org/officeDocument/2006/relationships/image" Target="../media/image2.png"/><Relationship Id="rId1" Type="http://schemas.microsoft.com/office/2007/relationships/media" Target="../media/media8.wav"/><Relationship Id="rId2" Type="http://schemas.openxmlformats.org/officeDocument/2006/relationships/audio" Target="../media/media8.wav"/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emf"/><Relationship Id="rId5" Type="http://schemas.openxmlformats.org/officeDocument/2006/relationships/chart" Target="../charts/chart2.xml"/><Relationship Id="rId6" Type="http://schemas.openxmlformats.org/officeDocument/2006/relationships/image" Target="../media/image3.emf"/><Relationship Id="rId7" Type="http://schemas.openxmlformats.org/officeDocument/2006/relationships/image" Target="../media/image4.emf"/><Relationship Id="rId8" Type="http://schemas.openxmlformats.org/officeDocument/2006/relationships/image" Target="../media/image6.emf"/><Relationship Id="rId9" Type="http://schemas.openxmlformats.org/officeDocument/2006/relationships/chart" Target="../charts/chart3.xml"/><Relationship Id="rId10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.xml"/><Relationship Id="rId12" Type="http://schemas.openxmlformats.org/officeDocument/2006/relationships/chart" Target="../charts/chart5.xml"/><Relationship Id="rId13" Type="http://schemas.openxmlformats.org/officeDocument/2006/relationships/image" Target="../media/image12.emf"/><Relationship Id="rId14" Type="http://schemas.openxmlformats.org/officeDocument/2006/relationships/image" Target="../media/image13.emf"/><Relationship Id="rId15" Type="http://schemas.openxmlformats.org/officeDocument/2006/relationships/image" Target="../media/image2.png"/><Relationship Id="rId1" Type="http://schemas.microsoft.com/office/2007/relationships/media" Target="../media/media9.wav"/><Relationship Id="rId2" Type="http://schemas.openxmlformats.org/officeDocument/2006/relationships/audio" Target="../media/media9.wav"/><Relationship Id="rId3" Type="http://schemas.microsoft.com/office/2007/relationships/media" Target="../media/media10.wav"/><Relationship Id="rId4" Type="http://schemas.openxmlformats.org/officeDocument/2006/relationships/audio" Target="../media/media10.wav"/><Relationship Id="rId5" Type="http://schemas.microsoft.com/office/2007/relationships/media" Target="../media/media11.wav"/><Relationship Id="rId6" Type="http://schemas.openxmlformats.org/officeDocument/2006/relationships/audio" Target="../media/media11.wav"/><Relationship Id="rId7" Type="http://schemas.microsoft.com/office/2007/relationships/media" Target="../media/media12.wav"/><Relationship Id="rId8" Type="http://schemas.openxmlformats.org/officeDocument/2006/relationships/audio" Target="../media/media12.wav"/><Relationship Id="rId9" Type="http://schemas.microsoft.com/office/2007/relationships/media" Target="../media/media13.wav"/><Relationship Id="rId10" Type="http://schemas.openxmlformats.org/officeDocument/2006/relationships/audio" Target="../media/media13.wav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5.wav"/><Relationship Id="rId4" Type="http://schemas.openxmlformats.org/officeDocument/2006/relationships/audio" Target="../media/media15.wav"/><Relationship Id="rId5" Type="http://schemas.microsoft.com/office/2007/relationships/media" Target="../media/media16.wav"/><Relationship Id="rId6" Type="http://schemas.openxmlformats.org/officeDocument/2006/relationships/audio" Target="../media/media16.wav"/><Relationship Id="rId7" Type="http://schemas.openxmlformats.org/officeDocument/2006/relationships/slideLayout" Target="../slideLayouts/slideLayout2.xml"/><Relationship Id="rId8" Type="http://schemas.openxmlformats.org/officeDocument/2006/relationships/chart" Target="../charts/chart6.xml"/><Relationship Id="rId9" Type="http://schemas.openxmlformats.org/officeDocument/2006/relationships/image" Target="../media/image12.emf"/><Relationship Id="rId10" Type="http://schemas.openxmlformats.org/officeDocument/2006/relationships/image" Target="../media/image13.emf"/><Relationship Id="rId11" Type="http://schemas.openxmlformats.org/officeDocument/2006/relationships/image" Target="../media/image2.png"/><Relationship Id="rId1" Type="http://schemas.microsoft.com/office/2007/relationships/media" Target="../media/media14.wav"/><Relationship Id="rId2" Type="http://schemas.openxmlformats.org/officeDocument/2006/relationships/audio" Target="../media/media1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chart" Target="../charts/chart7.xml"/><Relationship Id="rId5" Type="http://schemas.openxmlformats.org/officeDocument/2006/relationships/image" Target="../media/image12.emf"/><Relationship Id="rId6" Type="http://schemas.openxmlformats.org/officeDocument/2006/relationships/image" Target="../media/image13.emf"/><Relationship Id="rId7" Type="http://schemas.openxmlformats.org/officeDocument/2006/relationships/image" Target="../media/image2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jpeg"/><Relationship Id="rId5" Type="http://schemas.openxmlformats.org/officeDocument/2006/relationships/image" Target="../media/image2.png"/><Relationship Id="rId1" Type="http://schemas.microsoft.com/office/2007/relationships/media" Target="../media/media18.wav"/><Relationship Id="rId2" Type="http://schemas.openxmlformats.org/officeDocument/2006/relationships/audio" Target="../media/media1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fr-CA" sz="4900" dirty="0" smtClean="0">
                <a:solidFill>
                  <a:srgbClr val="FF0000"/>
                </a:solidFill>
              </a:rPr>
              <a:t>Conclusion</a:t>
            </a:r>
            <a:r>
              <a:rPr lang="fr-CA" dirty="0" smtClean="0">
                <a:solidFill>
                  <a:srgbClr val="FF0000"/>
                </a:solidFill>
              </a:rPr>
              <a:t/>
            </a:r>
            <a:br>
              <a:rPr lang="fr-CA" dirty="0" smtClean="0">
                <a:solidFill>
                  <a:srgbClr val="FF0000"/>
                </a:solidFill>
              </a:rPr>
            </a:br>
            <a:r>
              <a:rPr lang="fr-CA" dirty="0" smtClean="0">
                <a:solidFill>
                  <a:srgbClr val="FF0000"/>
                </a:solidFill>
              </a:rPr>
              <a:t/>
            </a:r>
            <a:br>
              <a:rPr lang="fr-CA" dirty="0" smtClean="0">
                <a:solidFill>
                  <a:srgbClr val="FF0000"/>
                </a:solidFill>
              </a:rPr>
            </a:br>
            <a:r>
              <a:rPr lang="fr-CA" dirty="0" smtClean="0">
                <a:solidFill>
                  <a:srgbClr val="FF0000"/>
                </a:solidFill>
              </a:rPr>
              <a:t>Comparaison des performances des réacteurs idéaux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172416"/>
            <a:ext cx="6400800" cy="1752600"/>
          </a:xfrm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Chapitre 6           Partie 3</a:t>
            </a:r>
            <a:endParaRPr lang="fr-FR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D. PAREAU      Mars 2020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005B4-64C0-6949-AB13-F9C7110822C4}" type="slidenum">
              <a:rPr lang="fr-FR" smtClean="0"/>
              <a:t>1</a:t>
            </a:fld>
            <a:endParaRPr lang="fr-FR"/>
          </a:p>
        </p:txBody>
      </p:sp>
      <p:pic>
        <p:nvPicPr>
          <p:cNvPr id="6" name="Son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59600" y="7397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645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4"/>
          <p:cNvSpPr>
            <a:spLocks noGrp="1"/>
          </p:cNvSpPr>
          <p:nvPr>
            <p:ph type="sldNum" idx="11"/>
          </p:nvPr>
        </p:nvSpPr>
        <p:spPr>
          <a:xfrm>
            <a:off x="2765487" y="6356350"/>
            <a:ext cx="2895600" cy="365125"/>
          </a:xfrm>
        </p:spPr>
        <p:txBody>
          <a:bodyPr/>
          <a:lstStyle/>
          <a:p>
            <a:fld id="{0CC79B1D-CE4C-44CE-923C-8EE95606E6FC}" type="slidenum">
              <a:rPr lang="fr-FR"/>
              <a:pPr/>
              <a:t>10</a:t>
            </a:fld>
            <a:endParaRPr lang="fr-FR"/>
          </a:p>
        </p:txBody>
      </p:sp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555689" y="459711"/>
            <a:ext cx="8229600" cy="718635"/>
          </a:xfrm>
        </p:spPr>
        <p:txBody>
          <a:bodyPr>
            <a:normAutofit/>
          </a:bodyPr>
          <a:lstStyle/>
          <a:p>
            <a:pPr defTabSz="827927"/>
            <a:r>
              <a:rPr lang="fr-FR" sz="3600" b="1" dirty="0">
                <a:solidFill>
                  <a:srgbClr val="0000FF"/>
                </a:solidFill>
              </a:rPr>
              <a:t>Réacteur continu parfaitement agité</a:t>
            </a:r>
          </a:p>
        </p:txBody>
      </p:sp>
      <p:sp>
        <p:nvSpPr>
          <p:cNvPr id="103427" name="Line 3"/>
          <p:cNvSpPr>
            <a:spLocks noChangeShapeType="1"/>
          </p:cNvSpPr>
          <p:nvPr/>
        </p:nvSpPr>
        <p:spPr bwMode="auto">
          <a:xfrm flipH="1">
            <a:off x="3128140" y="2956631"/>
            <a:ext cx="577440" cy="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 lIns="82936" tIns="41469" rIns="82936" bIns="41469"/>
          <a:lstStyle/>
          <a:p>
            <a:endParaRPr lang="fr-FR">
              <a:latin typeface="Times New Roman"/>
              <a:cs typeface="Times New Roman"/>
            </a:endParaRPr>
          </a:p>
        </p:txBody>
      </p:sp>
      <p:grpSp>
        <p:nvGrpSpPr>
          <p:cNvPr id="103428" name="Group 4"/>
          <p:cNvGrpSpPr>
            <a:grpSpLocks/>
          </p:cNvGrpSpPr>
          <p:nvPr/>
        </p:nvGrpSpPr>
        <p:grpSpPr bwMode="auto">
          <a:xfrm>
            <a:off x="-157939" y="1860675"/>
            <a:ext cx="4276800" cy="2914866"/>
            <a:chOff x="363" y="1292"/>
            <a:chExt cx="2970" cy="2024"/>
          </a:xfrm>
        </p:grpSpPr>
        <p:pic>
          <p:nvPicPr>
            <p:cNvPr id="103429" name="Picture 5" descr="recateur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35" y="1292"/>
              <a:ext cx="2698" cy="2024"/>
            </a:xfrm>
            <a:prstGeom prst="rect">
              <a:avLst/>
            </a:prstGeom>
            <a:noFill/>
          </p:spPr>
        </p:pic>
        <p:sp>
          <p:nvSpPr>
            <p:cNvPr id="103430" name="Text Box 6"/>
            <p:cNvSpPr txBox="1">
              <a:spLocks noChangeArrowheads="1"/>
            </p:cNvSpPr>
            <p:nvPr/>
          </p:nvSpPr>
          <p:spPr bwMode="auto">
            <a:xfrm>
              <a:off x="2495" y="1701"/>
              <a:ext cx="604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61" tIns="50382" rIns="100761" bIns="50382">
              <a:spAutoFit/>
            </a:bodyPr>
            <a:lstStyle/>
            <a:p>
              <a:pPr defTabSz="914320"/>
              <a:r>
                <a:rPr lang="fr-FR" b="1" dirty="0">
                  <a:latin typeface="Times New Roman"/>
                  <a:cs typeface="Times New Roman"/>
                </a:rPr>
                <a:t>Entrée</a:t>
              </a:r>
            </a:p>
          </p:txBody>
        </p:sp>
        <p:sp>
          <p:nvSpPr>
            <p:cNvPr id="103431" name="Line 7"/>
            <p:cNvSpPr>
              <a:spLocks noChangeShapeType="1"/>
            </p:cNvSpPr>
            <p:nvPr/>
          </p:nvSpPr>
          <p:spPr bwMode="auto">
            <a:xfrm flipH="1">
              <a:off x="726" y="2789"/>
              <a:ext cx="400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>
                <a:latin typeface="Times New Roman"/>
                <a:cs typeface="Times New Roman"/>
              </a:endParaRPr>
            </a:p>
          </p:txBody>
        </p:sp>
        <p:sp>
          <p:nvSpPr>
            <p:cNvPr id="103432" name="Text Box 8"/>
            <p:cNvSpPr txBox="1">
              <a:spLocks noChangeArrowheads="1"/>
            </p:cNvSpPr>
            <p:nvPr/>
          </p:nvSpPr>
          <p:spPr bwMode="auto">
            <a:xfrm>
              <a:off x="363" y="2381"/>
              <a:ext cx="551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61" tIns="50382" rIns="100761" bIns="50382">
              <a:spAutoFit/>
            </a:bodyPr>
            <a:lstStyle/>
            <a:p>
              <a:pPr defTabSz="914320"/>
              <a:r>
                <a:rPr lang="fr-FR" b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Sortie</a:t>
              </a:r>
            </a:p>
          </p:txBody>
        </p:sp>
      </p:grpSp>
      <p:sp>
        <p:nvSpPr>
          <p:cNvPr id="103434" name="Text Box 10"/>
          <p:cNvSpPr txBox="1">
            <a:spLocks noChangeArrowheads="1"/>
          </p:cNvSpPr>
          <p:nvPr/>
        </p:nvSpPr>
        <p:spPr bwMode="auto">
          <a:xfrm>
            <a:off x="4040361" y="1565691"/>
            <a:ext cx="4856824" cy="4823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910" tIns="41455" rIns="82910" bIns="41455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3200" b="1" dirty="0">
                <a:latin typeface="Times New Roman"/>
                <a:cs typeface="Times New Roman"/>
              </a:rPr>
              <a:t>+</a:t>
            </a:r>
            <a:r>
              <a:rPr lang="fr-FR" sz="32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fr-FR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: facilité réglage</a:t>
            </a:r>
            <a:r>
              <a:rPr lang="fr-FR" sz="2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, automatisation</a:t>
            </a:r>
            <a:r>
              <a:rPr lang="fr-FR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, </a:t>
            </a:r>
            <a:r>
              <a:rPr lang="fr-FR" sz="2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	bonne 	homogénéisation</a:t>
            </a:r>
            <a:r>
              <a:rPr lang="fr-FR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, </a:t>
            </a:r>
            <a:r>
              <a:rPr lang="fr-FR" sz="2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bon 	échange </a:t>
            </a:r>
            <a:r>
              <a:rPr lang="fr-FR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thermique</a:t>
            </a:r>
          </a:p>
          <a:p>
            <a:pPr>
              <a:spcBef>
                <a:spcPct val="50000"/>
              </a:spcBef>
            </a:pPr>
            <a:r>
              <a:rPr lang="fr-FR" sz="3200" b="1" dirty="0" smtClean="0">
                <a:latin typeface="Times New Roman"/>
                <a:cs typeface="Times New Roman"/>
              </a:rPr>
              <a:t>-</a:t>
            </a:r>
            <a:r>
              <a:rPr lang="fr-FR" sz="2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: </a:t>
            </a:r>
            <a:r>
              <a:rPr lang="fr-FR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performance </a:t>
            </a:r>
          </a:p>
          <a:p>
            <a:pPr>
              <a:spcBef>
                <a:spcPct val="50000"/>
              </a:spcBef>
            </a:pPr>
            <a:endParaRPr lang="fr-FR" sz="2400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D’où productions </a:t>
            </a:r>
            <a:r>
              <a:rPr lang="fr-FR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importantes, réactions nécessitant une agitation (</a:t>
            </a:r>
            <a:r>
              <a:rPr lang="fr-FR" sz="24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exothermie</a:t>
            </a:r>
            <a:r>
              <a:rPr lang="fr-FR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, risque de prise </a:t>
            </a:r>
            <a:r>
              <a:rPr lang="fr-FR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en masse</a:t>
            </a:r>
            <a:r>
              <a:rPr lang="fr-FR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…</a:t>
            </a:r>
            <a:r>
              <a:rPr lang="fr-FR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)</a:t>
            </a: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fr-FR" sz="2400" b="1" dirty="0" smtClean="0">
                <a:solidFill>
                  <a:srgbClr val="8F1096"/>
                </a:solidFill>
                <a:latin typeface="Times New Roman"/>
                <a:cs typeface="Times New Roman"/>
              </a:rPr>
              <a:t>Chimie, pétrochimie, </a:t>
            </a:r>
            <a:r>
              <a:rPr lang="fr-FR" sz="2400" b="1" dirty="0" err="1" smtClean="0">
                <a:solidFill>
                  <a:srgbClr val="8F1096"/>
                </a:solidFill>
                <a:latin typeface="Times New Roman"/>
                <a:cs typeface="Times New Roman"/>
              </a:rPr>
              <a:t>biotech</a:t>
            </a:r>
            <a:endParaRPr lang="fr-FR" sz="2400" b="1" dirty="0">
              <a:solidFill>
                <a:srgbClr val="8F1096"/>
              </a:solidFill>
              <a:latin typeface="Times New Roman"/>
              <a:cs typeface="Times New Roman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98487" y="6356350"/>
            <a:ext cx="2133600" cy="365125"/>
          </a:xfrm>
        </p:spPr>
        <p:txBody>
          <a:bodyPr/>
          <a:lstStyle/>
          <a:p>
            <a:r>
              <a:rPr lang="fr-FR" smtClean="0">
                <a:latin typeface="Times New Roman"/>
                <a:cs typeface="Times New Roman"/>
              </a:rPr>
              <a:t>D. Pareau 2018</a:t>
            </a:r>
            <a:endParaRPr lang="fr-FR">
              <a:latin typeface="Times New Roman"/>
              <a:cs typeface="Times New Roman"/>
            </a:endParaRP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 flipH="1">
            <a:off x="3129580" y="2956631"/>
            <a:ext cx="5760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>
              <a:latin typeface="Times New Roman"/>
              <a:cs typeface="Times New Roman"/>
            </a:endParaRP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64525" y="4720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478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D. Pareau 2018</a:t>
            </a:r>
            <a:endParaRPr lang="fr-FR" dirty="0"/>
          </a:p>
        </p:txBody>
      </p:sp>
      <p:sp>
        <p:nvSpPr>
          <p:cNvPr id="8" name="Espace réservé du numéro de diapositive 4"/>
          <p:cNvSpPr>
            <a:spLocks noGrp="1"/>
          </p:cNvSpPr>
          <p:nvPr>
            <p:ph type="sldNum" idx="11"/>
          </p:nvPr>
        </p:nvSpPr>
        <p:spPr>
          <a:xfrm>
            <a:off x="7229640" y="6403998"/>
            <a:ext cx="2895600" cy="365125"/>
          </a:xfrm>
        </p:spPr>
        <p:txBody>
          <a:bodyPr/>
          <a:lstStyle/>
          <a:p>
            <a:fld id="{1550A6D4-AAF6-4F79-819A-029EFF7F1B81}" type="slidenum">
              <a:rPr lang="fr-FR" sz="2000"/>
              <a:pPr/>
              <a:t>11</a:t>
            </a:fld>
            <a:endParaRPr lang="fr-FR" sz="2000" dirty="0"/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8080" y="252958"/>
            <a:ext cx="4285440" cy="3220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63680" y="1562418"/>
            <a:ext cx="3817440" cy="3960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4452" name="Rectangle 4"/>
          <p:cNvSpPr>
            <a:spLocks noGrp="1" noChangeArrowheads="1"/>
          </p:cNvSpPr>
          <p:nvPr>
            <p:ph type="title"/>
          </p:nvPr>
        </p:nvSpPr>
        <p:spPr>
          <a:xfrm>
            <a:off x="5094720" y="273630"/>
            <a:ext cx="3582720" cy="1137719"/>
          </a:xfrm>
          <a:ln/>
        </p:spPr>
        <p:txBody>
          <a:bodyPr>
            <a:normAutofit/>
          </a:bodyPr>
          <a:lstStyle/>
          <a:p>
            <a:pPr defTabSz="827927"/>
            <a:r>
              <a:rPr lang="fr-FR" sz="3200" b="1" dirty="0">
                <a:solidFill>
                  <a:srgbClr val="FF0000"/>
                </a:solidFill>
              </a:rPr>
              <a:t>Réacteur continu tubulaire</a:t>
            </a:r>
          </a:p>
        </p:txBody>
      </p:sp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457920" y="3885528"/>
            <a:ext cx="3722400" cy="36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910" tIns="41455" rIns="82910" bIns="41455">
            <a:spAutoFit/>
          </a:bodyPr>
          <a:lstStyle/>
          <a:p>
            <a:pPr>
              <a:spcBef>
                <a:spcPct val="50000"/>
              </a:spcBef>
            </a:pPr>
            <a:endParaRPr lang="fr-FR" b="0"/>
          </a:p>
        </p:txBody>
      </p:sp>
      <p:sp>
        <p:nvSpPr>
          <p:cNvPr id="104454" name="Text Box 6"/>
          <p:cNvSpPr txBox="1">
            <a:spLocks noChangeArrowheads="1"/>
          </p:cNvSpPr>
          <p:nvPr/>
        </p:nvSpPr>
        <p:spPr bwMode="auto">
          <a:xfrm>
            <a:off x="179598" y="3542626"/>
            <a:ext cx="4572000" cy="353081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82910" tIns="41455" rIns="82910" bIns="41455">
            <a:spAutoFit/>
          </a:bodyPr>
          <a:lstStyle/>
          <a:p>
            <a:r>
              <a:rPr lang="fr-FR" sz="3200" b="1" dirty="0">
                <a:solidFill>
                  <a:schemeClr val="tx1"/>
                </a:solidFill>
                <a:latin typeface="Times New Roman"/>
                <a:cs typeface="Times New Roman"/>
              </a:rPr>
              <a:t>+</a:t>
            </a:r>
            <a:r>
              <a:rPr lang="fr-FR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fr-FR" sz="2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performance</a:t>
            </a:r>
          </a:p>
          <a:p>
            <a:r>
              <a:rPr lang="fr-FR" sz="3200" b="1" dirty="0" smtClean="0">
                <a:latin typeface="Times New Roman"/>
                <a:cs typeface="Times New Roman"/>
              </a:rPr>
              <a:t>-</a:t>
            </a:r>
            <a:r>
              <a:rPr lang="fr-FR" sz="2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fr-FR" sz="2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fr-FR" sz="2000" b="1" dirty="0">
                <a:solidFill>
                  <a:schemeClr val="tx1"/>
                </a:solidFill>
                <a:latin typeface="Times New Roman"/>
                <a:cs typeface="Times New Roman"/>
              </a:rPr>
              <a:t>risque prise en masse, échange </a:t>
            </a:r>
            <a:r>
              <a:rPr lang="fr-FR" sz="2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thermique plus difficile</a:t>
            </a:r>
            <a:endParaRPr lang="fr-FR" sz="2000" b="1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buFontTx/>
              <a:buNone/>
            </a:pPr>
            <a:endParaRPr lang="fr-FR" sz="2000" b="1" dirty="0" smtClean="0">
              <a:solidFill>
                <a:srgbClr val="0000FF"/>
              </a:solidFill>
              <a:latin typeface="Times New Roman"/>
              <a:cs typeface="Times New Roman"/>
              <a:sym typeface="Wingdings"/>
            </a:endParaRPr>
          </a:p>
          <a:p>
            <a:pPr>
              <a:buFontTx/>
              <a:buNone/>
            </a:pPr>
            <a:r>
              <a:rPr lang="fr-FR" sz="2000" b="1" dirty="0" smtClean="0">
                <a:solidFill>
                  <a:srgbClr val="FF0000"/>
                </a:solidFill>
                <a:latin typeface="Times New Roman"/>
                <a:cs typeface="Times New Roman"/>
                <a:sym typeface="Wingdings"/>
              </a:rPr>
              <a:t>D’où  </a:t>
            </a:r>
            <a:r>
              <a:rPr lang="fr-FR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productions </a:t>
            </a:r>
            <a:r>
              <a:rPr lang="fr-FR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importantes, réactions rapides</a:t>
            </a:r>
            <a:r>
              <a:rPr lang="fr-FR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, phase </a:t>
            </a:r>
            <a:r>
              <a:rPr lang="fr-FR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gazeuse</a:t>
            </a:r>
            <a:r>
              <a:rPr lang="fr-FR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, </a:t>
            </a:r>
            <a:r>
              <a:rPr lang="fr-FR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catalyseur </a:t>
            </a:r>
            <a:r>
              <a:rPr lang="fr-FR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solide</a:t>
            </a:r>
          </a:p>
          <a:p>
            <a:pPr>
              <a:buFontTx/>
              <a:buNone/>
            </a:pPr>
            <a:endParaRPr lang="fr-FR" sz="20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fr-FR" sz="2000" b="1" dirty="0" smtClean="0">
                <a:solidFill>
                  <a:srgbClr val="8F1096"/>
                </a:solidFill>
                <a:latin typeface="Times New Roman"/>
                <a:cs typeface="Times New Roman"/>
              </a:rPr>
              <a:t>Chimie, pétrochimie, </a:t>
            </a:r>
            <a:r>
              <a:rPr lang="fr-FR" sz="2000" b="1" dirty="0" err="1" smtClean="0">
                <a:solidFill>
                  <a:srgbClr val="8F1096"/>
                </a:solidFill>
                <a:latin typeface="Times New Roman"/>
                <a:cs typeface="Times New Roman"/>
              </a:rPr>
              <a:t>biotech</a:t>
            </a:r>
            <a:r>
              <a:rPr lang="fr-FR" sz="2000" b="1" dirty="0" smtClean="0">
                <a:solidFill>
                  <a:srgbClr val="8F1096"/>
                </a:solidFill>
                <a:latin typeface="Times New Roman"/>
                <a:cs typeface="Times New Roman"/>
              </a:rPr>
              <a:t>…</a:t>
            </a:r>
          </a:p>
          <a:p>
            <a:endParaRPr lang="fr-FR" sz="2000" b="1" dirty="0">
              <a:solidFill>
                <a:srgbClr val="8F1096"/>
              </a:solidFill>
              <a:latin typeface="Times New Roman"/>
              <a:cs typeface="Times New Roman"/>
            </a:endParaRP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64525" y="452573"/>
            <a:ext cx="812800" cy="812800"/>
          </a:xfrm>
          <a:prstGeom prst="rect">
            <a:avLst/>
          </a:prstGeom>
        </p:spPr>
      </p:pic>
      <p:pic>
        <p:nvPicPr>
          <p:cNvPr id="4" name="Son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39954" y="55228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19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625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0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D. PAREAU      Mars 2020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005B4-64C0-6949-AB13-F9C7110822C4}" type="slidenum">
              <a:rPr lang="fr-FR" smtClean="0"/>
              <a:t>2</a:t>
            </a:fld>
            <a:endParaRPr lang="fr-F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118904"/>
            <a:ext cx="8229600" cy="1143000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rgbClr val="FF0000"/>
                </a:solidFill>
              </a:rPr>
              <a:t>Petite introduction chiffrée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224686" y="956994"/>
            <a:ext cx="8771757" cy="6150375"/>
          </a:xfrm>
        </p:spPr>
        <p:txBody>
          <a:bodyPr>
            <a:noAutofit/>
          </a:bodyPr>
          <a:lstStyle/>
          <a:p>
            <a:pPr marL="0" indent="0" defTabSz="914320">
              <a:spcBef>
                <a:spcPts val="0"/>
              </a:spcBef>
              <a:buNone/>
            </a:pPr>
            <a:r>
              <a:rPr lang="fr-FR" sz="1800" dirty="0" smtClean="0"/>
              <a:t>On dispose d’une solution contenant un constituant A dans un solvant à la concentration </a:t>
            </a:r>
            <a:r>
              <a:rPr lang="fr-FR" sz="2000" dirty="0" smtClean="0"/>
              <a:t>C</a:t>
            </a:r>
            <a:r>
              <a:rPr lang="fr-FR" sz="1800" baseline="-25000" dirty="0" smtClean="0"/>
              <a:t>A</a:t>
            </a:r>
            <a:r>
              <a:rPr lang="fr-FR" sz="1800" baseline="30000" dirty="0" smtClean="0"/>
              <a:t>0</a:t>
            </a:r>
            <a:r>
              <a:rPr lang="fr-FR" sz="1800" dirty="0" smtClean="0"/>
              <a:t>. 1 mol de </a:t>
            </a:r>
            <a:r>
              <a:rPr lang="fr-FR" sz="1800" baseline="30000" dirty="0" smtClean="0"/>
              <a:t> </a:t>
            </a:r>
            <a:r>
              <a:rPr lang="fr-FR" sz="1800" dirty="0" smtClean="0"/>
              <a:t>A donne 1 mol de P.</a:t>
            </a:r>
          </a:p>
          <a:p>
            <a:pPr marL="0" indent="0" defTabSz="914320">
              <a:spcBef>
                <a:spcPts val="0"/>
              </a:spcBef>
              <a:buNone/>
            </a:pPr>
            <a:endParaRPr lang="fr-FR" sz="1800" dirty="0" smtClean="0"/>
          </a:p>
          <a:p>
            <a:pPr marL="0" indent="0" defTabSz="914320">
              <a:spcBef>
                <a:spcPts val="0"/>
              </a:spcBef>
              <a:buNone/>
            </a:pPr>
            <a:r>
              <a:rPr lang="fr-FR" sz="1800" dirty="0" smtClean="0"/>
              <a:t>La réaction est d’ordre 1, de constante de vitesse k = 4 h</a:t>
            </a:r>
            <a:r>
              <a:rPr lang="fr-FR" sz="1800" baseline="30000" dirty="0" smtClean="0"/>
              <a:t>-1      </a:t>
            </a:r>
          </a:p>
          <a:p>
            <a:pPr marL="0" indent="0" defTabSz="914320">
              <a:spcBef>
                <a:spcPts val="0"/>
              </a:spcBef>
              <a:buNone/>
            </a:pPr>
            <a:r>
              <a:rPr lang="fr-FR" sz="1800" baseline="30000" dirty="0" smtClean="0"/>
              <a:t> </a:t>
            </a:r>
            <a:r>
              <a:rPr lang="fr-FR" sz="1800" dirty="0" smtClean="0"/>
              <a:t>r = k C</a:t>
            </a:r>
            <a:r>
              <a:rPr lang="fr-FR" sz="1800" baseline="-25000" dirty="0" smtClean="0"/>
              <a:t>A</a:t>
            </a:r>
          </a:p>
          <a:p>
            <a:pPr marL="0" indent="0" defTabSz="914320">
              <a:spcBef>
                <a:spcPts val="0"/>
              </a:spcBef>
              <a:buNone/>
            </a:pPr>
            <a:endParaRPr lang="fr-FR" sz="1800" baseline="-25000" dirty="0" smtClean="0"/>
          </a:p>
          <a:p>
            <a:pPr marL="0" indent="0" defTabSz="914320">
              <a:spcBef>
                <a:spcPts val="0"/>
              </a:spcBef>
              <a:buNone/>
            </a:pPr>
            <a:r>
              <a:rPr lang="fr-FR" sz="1800" dirty="0" smtClean="0"/>
              <a:t>Le taux de conversion souhaité est 99%. </a:t>
            </a:r>
          </a:p>
          <a:p>
            <a:pPr marL="0" indent="0" defTabSz="914320">
              <a:spcBef>
                <a:spcPts val="0"/>
              </a:spcBef>
              <a:buNone/>
            </a:pPr>
            <a:endParaRPr lang="fr-FR" sz="1800" dirty="0"/>
          </a:p>
          <a:p>
            <a:pPr marL="0" indent="0" defTabSz="914320">
              <a:spcBef>
                <a:spcPts val="0"/>
              </a:spcBef>
              <a:buNone/>
            </a:pPr>
            <a:r>
              <a:rPr lang="fr-FR" sz="1800" dirty="0" smtClean="0"/>
              <a:t>Pour les réacteurs continus, le débit q est de 10 m</a:t>
            </a:r>
            <a:r>
              <a:rPr lang="fr-FR" sz="1800" baseline="30000" dirty="0" smtClean="0"/>
              <a:t>3</a:t>
            </a:r>
            <a:r>
              <a:rPr lang="fr-FR" sz="1800" dirty="0" smtClean="0"/>
              <a:t>/h. </a:t>
            </a:r>
          </a:p>
          <a:p>
            <a:pPr marL="0" indent="0" defTabSz="914320">
              <a:spcBef>
                <a:spcPts val="0"/>
              </a:spcBef>
              <a:buNone/>
            </a:pPr>
            <a:endParaRPr lang="fr-FR" sz="1800" dirty="0" smtClean="0"/>
          </a:p>
          <a:p>
            <a:pPr marL="0" indent="0" defTabSz="914320">
              <a:spcBef>
                <a:spcPts val="0"/>
              </a:spcBef>
              <a:buNone/>
            </a:pPr>
            <a:r>
              <a:rPr lang="fr-FR" sz="1800" dirty="0" smtClean="0">
                <a:solidFill>
                  <a:srgbClr val="FF0000"/>
                </a:solidFill>
              </a:rPr>
              <a:t>Quel est le volume de réacteur idéal nécessaire ? </a:t>
            </a:r>
          </a:p>
          <a:p>
            <a:pPr defTabSz="914320">
              <a:spcBef>
                <a:spcPts val="0"/>
              </a:spcBef>
            </a:pPr>
            <a:r>
              <a:rPr lang="fr-FR" sz="1800" dirty="0" smtClean="0"/>
              <a:t>réacteur continu parfaitement agité</a:t>
            </a:r>
          </a:p>
          <a:p>
            <a:pPr defTabSz="914320">
              <a:spcBef>
                <a:spcPts val="0"/>
              </a:spcBef>
            </a:pPr>
            <a:r>
              <a:rPr lang="fr-FR" sz="1800" dirty="0" smtClean="0"/>
              <a:t>réacteur piston</a:t>
            </a:r>
          </a:p>
          <a:p>
            <a:pPr defTabSz="914320">
              <a:spcBef>
                <a:spcPts val="0"/>
              </a:spcBef>
            </a:pPr>
            <a:r>
              <a:rPr lang="fr-FR" sz="1800" dirty="0" smtClean="0"/>
              <a:t>réacteur discontinu parfaitement agité </a:t>
            </a:r>
            <a:r>
              <a:rPr lang="fr-FR" sz="1800" dirty="0" smtClean="0">
                <a:solidFill>
                  <a:srgbClr val="FF0000"/>
                </a:solidFill>
              </a:rPr>
              <a:t>donnant la même production que les réacteurs continus</a:t>
            </a:r>
          </a:p>
          <a:p>
            <a:pPr marL="0" indent="0" defTabSz="914320">
              <a:spcBef>
                <a:spcPts val="0"/>
              </a:spcBef>
              <a:buNone/>
            </a:pPr>
            <a:endParaRPr lang="fr-FR" sz="1800" dirty="0" smtClean="0"/>
          </a:p>
          <a:p>
            <a:pPr marL="0" indent="0" defTabSz="914320">
              <a:spcBef>
                <a:spcPts val="0"/>
              </a:spcBef>
              <a:buNone/>
            </a:pPr>
            <a:r>
              <a:rPr lang="fr-FR" sz="1800" dirty="0" smtClean="0"/>
              <a:t>On pourra  calculer la production des réacteurs continus et du réacteur discontinu  en fonction  de C</a:t>
            </a:r>
            <a:r>
              <a:rPr lang="fr-FR" sz="1800" baseline="-25000" dirty="0" smtClean="0"/>
              <a:t>A</a:t>
            </a:r>
            <a:r>
              <a:rPr lang="fr-FR" sz="1800" baseline="30000" dirty="0" smtClean="0"/>
              <a:t>0</a:t>
            </a:r>
          </a:p>
          <a:p>
            <a:pPr marL="0" indent="0">
              <a:spcBef>
                <a:spcPts val="0"/>
              </a:spcBef>
              <a:buNone/>
            </a:pPr>
            <a:endParaRPr lang="fr-FR" sz="1600" dirty="0"/>
          </a:p>
        </p:txBody>
      </p:sp>
      <p:pic>
        <p:nvPicPr>
          <p:cNvPr id="11" name="Son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27292" y="18598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16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R</a:t>
            </a:r>
            <a:r>
              <a:rPr lang="fr-FR" dirty="0" smtClean="0">
                <a:solidFill>
                  <a:srgbClr val="FF0000"/>
                </a:solidFill>
              </a:rPr>
              <a:t>éponses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D. PAREAU      Mars 2020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005B4-64C0-6949-AB13-F9C7110822C4}" type="slidenum">
              <a:rPr lang="fr-FR" smtClean="0"/>
              <a:t>3</a:t>
            </a:fld>
            <a:endParaRPr lang="fr-FR"/>
          </a:p>
        </p:txBody>
      </p:sp>
      <p:sp>
        <p:nvSpPr>
          <p:cNvPr id="6" name="Rectangle 7"/>
          <p:cNvSpPr>
            <a:spLocks noGrp="1" noChangeArrowheads="1"/>
          </p:cNvSpPr>
          <p:nvPr>
            <p:ph idx="1"/>
          </p:nvPr>
        </p:nvSpPr>
        <p:spPr bwMode="auto">
          <a:xfrm>
            <a:off x="457200" y="1600200"/>
            <a:ext cx="8449816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normAutofit/>
          </a:bodyPr>
          <a:lstStyle/>
          <a:p>
            <a:pPr defTabSz="914320">
              <a:lnSpc>
                <a:spcPct val="90000"/>
              </a:lnSpc>
              <a:spcAft>
                <a:spcPts val="1293"/>
              </a:spcAft>
            </a:pPr>
            <a:r>
              <a:rPr lang="fr-FR" sz="2400" dirty="0" smtClean="0"/>
              <a:t>Volume </a:t>
            </a:r>
            <a:r>
              <a:rPr lang="fr-FR" sz="2400" dirty="0"/>
              <a:t>de réacteur idéal nécessaire ? </a:t>
            </a:r>
            <a:endParaRPr lang="fr-FR" sz="2400" dirty="0" smtClean="0"/>
          </a:p>
          <a:p>
            <a:pPr defTabSz="914320">
              <a:lnSpc>
                <a:spcPct val="90000"/>
              </a:lnSpc>
              <a:spcAft>
                <a:spcPts val="1293"/>
              </a:spcAft>
            </a:pPr>
            <a:r>
              <a:rPr lang="fr-FR" sz="2400" dirty="0" smtClean="0"/>
              <a:t>réacteur continu parfaitement agité </a:t>
            </a:r>
            <a:r>
              <a:rPr lang="fr-FR" sz="2400" dirty="0" smtClean="0">
                <a:solidFill>
                  <a:srgbClr val="FF0000"/>
                </a:solidFill>
              </a:rPr>
              <a:t>V = 247,5 m</a:t>
            </a:r>
            <a:r>
              <a:rPr lang="fr-FR" sz="2400" baseline="30000" dirty="0" smtClean="0">
                <a:solidFill>
                  <a:srgbClr val="FF0000"/>
                </a:solidFill>
              </a:rPr>
              <a:t>3</a:t>
            </a:r>
          </a:p>
          <a:p>
            <a:pPr defTabSz="914320">
              <a:lnSpc>
                <a:spcPct val="90000"/>
              </a:lnSpc>
              <a:spcAft>
                <a:spcPts val="1293"/>
              </a:spcAft>
            </a:pPr>
            <a:r>
              <a:rPr lang="fr-FR" sz="2400" dirty="0" smtClean="0"/>
              <a:t>réacteur piston  </a:t>
            </a:r>
            <a:r>
              <a:rPr lang="fr-FR" sz="2400" dirty="0" smtClean="0">
                <a:solidFill>
                  <a:srgbClr val="FF0000"/>
                </a:solidFill>
              </a:rPr>
              <a:t>V = 11,5 m</a:t>
            </a:r>
            <a:r>
              <a:rPr lang="fr-FR" sz="2400" baseline="30000" dirty="0" smtClean="0">
                <a:solidFill>
                  <a:srgbClr val="FF0000"/>
                </a:solidFill>
              </a:rPr>
              <a:t>3</a:t>
            </a:r>
          </a:p>
          <a:p>
            <a:pPr defTabSz="914320">
              <a:lnSpc>
                <a:spcPct val="90000"/>
              </a:lnSpc>
              <a:spcAft>
                <a:spcPts val="1293"/>
              </a:spcAft>
            </a:pPr>
            <a:r>
              <a:rPr lang="fr-FR" sz="2400" dirty="0" smtClean="0"/>
              <a:t>réacteur discontinu parfaitement agité </a:t>
            </a:r>
          </a:p>
          <a:p>
            <a:pPr marL="0" indent="0" defTabSz="914320">
              <a:lnSpc>
                <a:spcPct val="90000"/>
              </a:lnSpc>
              <a:spcAft>
                <a:spcPts val="1293"/>
              </a:spcAft>
              <a:buNone/>
            </a:pPr>
            <a:r>
              <a:rPr lang="fr-FR" sz="2400" dirty="0"/>
              <a:t>	</a:t>
            </a:r>
            <a:r>
              <a:rPr lang="fr-FR" sz="2400" dirty="0" smtClean="0"/>
              <a:t> </a:t>
            </a:r>
            <a:r>
              <a:rPr lang="fr-FR" sz="2400" dirty="0" smtClean="0">
                <a:solidFill>
                  <a:srgbClr val="FF0000"/>
                </a:solidFill>
              </a:rPr>
              <a:t>temps = 1,15 h,  d’où V = 11,5 m</a:t>
            </a:r>
            <a:r>
              <a:rPr lang="fr-FR" sz="2400" baseline="30000" dirty="0" smtClean="0">
                <a:solidFill>
                  <a:srgbClr val="FF0000"/>
                </a:solidFill>
              </a:rPr>
              <a:t>3</a:t>
            </a:r>
            <a:endParaRPr lang="fr-FR" sz="2400" baseline="30000" dirty="0">
              <a:solidFill>
                <a:srgbClr val="FF0000"/>
              </a:solidFill>
            </a:endParaRPr>
          </a:p>
        </p:txBody>
      </p:sp>
      <p:pic>
        <p:nvPicPr>
          <p:cNvPr id="7" name="Son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38661" y="3333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739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er 44"/>
          <p:cNvGrpSpPr/>
          <p:nvPr/>
        </p:nvGrpSpPr>
        <p:grpSpPr>
          <a:xfrm>
            <a:off x="832753" y="785803"/>
            <a:ext cx="3418574" cy="2910502"/>
            <a:chOff x="1083157" y="1122634"/>
            <a:chExt cx="3418574" cy="2910502"/>
          </a:xfrm>
        </p:grpSpPr>
        <p:graphicFrame>
          <p:nvGraphicFramePr>
            <p:cNvPr id="40" name="Graphique 3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919129501"/>
                </p:ext>
              </p:extLst>
            </p:nvPr>
          </p:nvGraphicFramePr>
          <p:xfrm>
            <a:off x="1083157" y="1222313"/>
            <a:ext cx="3418574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  <p:sp>
          <p:nvSpPr>
            <p:cNvPr id="34" name="Line 13"/>
            <p:cNvSpPr>
              <a:spLocks noChangeShapeType="1"/>
            </p:cNvSpPr>
            <p:nvPr/>
          </p:nvSpPr>
          <p:spPr bwMode="auto">
            <a:xfrm>
              <a:off x="1470730" y="3602487"/>
              <a:ext cx="3000134" cy="0"/>
            </a:xfrm>
            <a:prstGeom prst="line">
              <a:avLst/>
            </a:prstGeom>
            <a:noFill/>
            <a:ln w="12700" cmpd="sng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>
                <a:latin typeface="Times New Roman"/>
                <a:cs typeface="Times New Roman"/>
              </a:endParaRPr>
            </a:p>
          </p:txBody>
        </p:sp>
        <p:sp>
          <p:nvSpPr>
            <p:cNvPr id="35" name="Line 14"/>
            <p:cNvSpPr>
              <a:spLocks noChangeShapeType="1"/>
            </p:cNvSpPr>
            <p:nvPr/>
          </p:nvSpPr>
          <p:spPr bwMode="auto">
            <a:xfrm flipV="1">
              <a:off x="1470728" y="1122634"/>
              <a:ext cx="1" cy="2467367"/>
            </a:xfrm>
            <a:prstGeom prst="line">
              <a:avLst/>
            </a:prstGeom>
            <a:noFill/>
            <a:ln w="12700" cmpd="sng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>
                <a:latin typeface="Times New Roman"/>
                <a:cs typeface="Times New Roman"/>
              </a:endParaRPr>
            </a:p>
          </p:txBody>
        </p:sp>
        <p:pic>
          <p:nvPicPr>
            <p:cNvPr id="41" name="Image 4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361494" y="3469097"/>
              <a:ext cx="445294" cy="564039"/>
            </a:xfrm>
            <a:prstGeom prst="rect">
              <a:avLst/>
            </a:prstGeom>
          </p:spPr>
        </p:pic>
        <p:cxnSp>
          <p:nvCxnSpPr>
            <p:cNvPr id="43" name="Connecteur droit 42"/>
            <p:cNvCxnSpPr/>
            <p:nvPr/>
          </p:nvCxnSpPr>
          <p:spPr>
            <a:xfrm flipV="1">
              <a:off x="3523459" y="1801701"/>
              <a:ext cx="17886" cy="1685042"/>
            </a:xfrm>
            <a:prstGeom prst="line">
              <a:avLst/>
            </a:prstGeom>
            <a:ln>
              <a:solidFill>
                <a:srgbClr val="0D0D0D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Image 4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155444" y="3606986"/>
              <a:ext cx="300590" cy="382569"/>
            </a:xfrm>
            <a:prstGeom prst="rect">
              <a:avLst/>
            </a:prstGeom>
          </p:spPr>
        </p:pic>
      </p:grp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D. PAREAU      Mars 2020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005B4-64C0-6949-AB13-F9C7110822C4}" type="slidenum">
              <a:rPr lang="fr-FR" smtClean="0"/>
              <a:t>4</a:t>
            </a:fld>
            <a:endParaRPr lang="fr-FR"/>
          </a:p>
        </p:txBody>
      </p:sp>
      <p:sp>
        <p:nvSpPr>
          <p:cNvPr id="9" name="Rectangle 36"/>
          <p:cNvSpPr txBox="1">
            <a:spLocks noChangeArrowheads="1"/>
          </p:cNvSpPr>
          <p:nvPr/>
        </p:nvSpPr>
        <p:spPr>
          <a:xfrm>
            <a:off x="1273817" y="88771"/>
            <a:ext cx="6919779" cy="852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defTabSz="370048"/>
            <a:r>
              <a:rPr lang="fr-CA" dirty="0" smtClean="0">
                <a:solidFill>
                  <a:srgbClr val="FF0000"/>
                </a:solidFill>
              </a:rPr>
              <a:t>Comparaison des réacteurs idéaux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24544" y="748910"/>
            <a:ext cx="1242154" cy="503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61" tIns="50382" rIns="100761" bIns="50382"/>
          <a:lstStyle/>
          <a:p>
            <a:pPr defTabSz="449240"/>
            <a:r>
              <a:rPr lang="fr-FR" sz="2400" b="1" dirty="0">
                <a:solidFill>
                  <a:srgbClr val="0D0D0D"/>
                </a:solidFill>
                <a:latin typeface="Times New Roman"/>
                <a:cs typeface="Times New Roman"/>
              </a:rPr>
              <a:t>C</a:t>
            </a:r>
            <a:r>
              <a:rPr lang="fr-FR" sz="2400" b="1" baseline="-25000" dirty="0">
                <a:solidFill>
                  <a:srgbClr val="0D0D0D"/>
                </a:solidFill>
                <a:latin typeface="Times New Roman"/>
                <a:cs typeface="Times New Roman"/>
              </a:rPr>
              <a:t>A</a:t>
            </a:r>
            <a:r>
              <a:rPr lang="fr-FR" sz="2400" b="1" baseline="30000" dirty="0">
                <a:solidFill>
                  <a:srgbClr val="0D0D0D"/>
                </a:solidFill>
                <a:latin typeface="Times New Roman"/>
                <a:cs typeface="Times New Roman"/>
              </a:rPr>
              <a:t>0</a:t>
            </a:r>
            <a:r>
              <a:rPr lang="fr-FR" sz="2400" b="1" dirty="0">
                <a:solidFill>
                  <a:srgbClr val="0D0D0D"/>
                </a:solidFill>
                <a:latin typeface="Times New Roman"/>
                <a:cs typeface="Times New Roman"/>
              </a:rPr>
              <a:t>/</a:t>
            </a:r>
            <a:r>
              <a:rPr lang="fr-FR" sz="2400" b="1" dirty="0" err="1" smtClean="0">
                <a:solidFill>
                  <a:srgbClr val="0D0D0D"/>
                </a:solidFill>
                <a:latin typeface="Times New Roman"/>
                <a:cs typeface="Times New Roman"/>
              </a:rPr>
              <a:t>r</a:t>
            </a:r>
            <a:r>
              <a:rPr lang="fr-FR" sz="2400" b="1" baseline="-25000" dirty="0" err="1" smtClean="0">
                <a:solidFill>
                  <a:srgbClr val="0D0D0D"/>
                </a:solidFill>
                <a:latin typeface="Times New Roman"/>
                <a:cs typeface="Times New Roman"/>
              </a:rPr>
              <a:t>A</a:t>
            </a:r>
            <a:endParaRPr lang="fr-FR" sz="2400" b="1" baseline="-25000" dirty="0">
              <a:solidFill>
                <a:srgbClr val="0D0D0D"/>
              </a:solidFill>
              <a:latin typeface="Times New Roman"/>
              <a:cs typeface="Times New Roman"/>
            </a:endParaRPr>
          </a:p>
        </p:txBody>
      </p:sp>
      <p:sp>
        <p:nvSpPr>
          <p:cNvPr id="33" name="AutoShape 12"/>
          <p:cNvSpPr>
            <a:spLocks noChangeAspect="1" noChangeArrowheads="1"/>
          </p:cNvSpPr>
          <p:nvPr/>
        </p:nvSpPr>
        <p:spPr bwMode="auto">
          <a:xfrm>
            <a:off x="195840" y="1042979"/>
            <a:ext cx="6376320" cy="2664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>
              <a:latin typeface="Times New Roman"/>
              <a:cs typeface="Times New Roman"/>
            </a:endParaRPr>
          </a:p>
        </p:txBody>
      </p:sp>
      <p:grpSp>
        <p:nvGrpSpPr>
          <p:cNvPr id="101" name="Grouper 100"/>
          <p:cNvGrpSpPr/>
          <p:nvPr/>
        </p:nvGrpSpPr>
        <p:grpSpPr>
          <a:xfrm>
            <a:off x="1824608" y="917826"/>
            <a:ext cx="6874869" cy="2886944"/>
            <a:chOff x="1811931" y="941058"/>
            <a:chExt cx="6874869" cy="2886944"/>
          </a:xfrm>
        </p:grpSpPr>
        <p:grpSp>
          <p:nvGrpSpPr>
            <p:cNvPr id="63" name="Grouper 62"/>
            <p:cNvGrpSpPr/>
            <p:nvPr/>
          </p:nvGrpSpPr>
          <p:grpSpPr>
            <a:xfrm>
              <a:off x="4816425" y="941058"/>
              <a:ext cx="3870375" cy="2886944"/>
              <a:chOff x="4816425" y="941058"/>
              <a:chExt cx="3870375" cy="2886944"/>
            </a:xfrm>
          </p:grpSpPr>
          <p:grpSp>
            <p:nvGrpSpPr>
              <p:cNvPr id="59" name="Grouper 58"/>
              <p:cNvGrpSpPr/>
              <p:nvPr/>
            </p:nvGrpSpPr>
            <p:grpSpPr>
              <a:xfrm>
                <a:off x="4816425" y="941058"/>
                <a:ext cx="3870375" cy="2886944"/>
                <a:chOff x="4816425" y="941058"/>
                <a:chExt cx="3870375" cy="2886944"/>
              </a:xfrm>
            </p:grpSpPr>
            <p:sp>
              <p:nvSpPr>
                <p:cNvPr id="36" name="ZoneTexte 35"/>
                <p:cNvSpPr txBox="1"/>
                <p:nvPr/>
              </p:nvSpPr>
              <p:spPr>
                <a:xfrm>
                  <a:off x="4816425" y="941058"/>
                  <a:ext cx="3870375" cy="28869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0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fr-FR" sz="2400" b="1" i="1" u="sng" dirty="0" smtClean="0">
                      <a:solidFill>
                        <a:srgbClr val="FF0000"/>
                      </a:solidFill>
                      <a:latin typeface="Times New Roman"/>
                      <a:cs typeface="Times New Roman"/>
                    </a:rPr>
                    <a:t>Réacteur piston RP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fr-FR" sz="2400" b="1" dirty="0" smtClean="0">
                      <a:latin typeface="Times New Roman"/>
                      <a:cs typeface="Times New Roman"/>
                    </a:rPr>
                    <a:t>q C</a:t>
                  </a:r>
                  <a:r>
                    <a:rPr lang="fr-FR" sz="2400" b="1" baseline="-25000" dirty="0" smtClean="0">
                      <a:latin typeface="Times New Roman"/>
                      <a:cs typeface="Times New Roman"/>
                    </a:rPr>
                    <a:t>A</a:t>
                  </a:r>
                  <a:r>
                    <a:rPr lang="fr-FR" sz="2400" b="1" baseline="30000" dirty="0" smtClean="0">
                      <a:latin typeface="Times New Roman"/>
                      <a:cs typeface="Times New Roman"/>
                    </a:rPr>
                    <a:t>0</a:t>
                  </a:r>
                  <a:r>
                    <a:rPr lang="fr-FR" sz="2400" b="1" dirty="0" smtClean="0">
                      <a:latin typeface="Times New Roman"/>
                      <a:cs typeface="Times New Roman"/>
                    </a:rPr>
                    <a:t> d     = </a:t>
                  </a:r>
                  <a:r>
                    <a:rPr lang="fr-FR" sz="2400" b="1" dirty="0" err="1" smtClean="0">
                      <a:latin typeface="Times New Roman"/>
                      <a:cs typeface="Times New Roman"/>
                    </a:rPr>
                    <a:t>r</a:t>
                  </a:r>
                  <a:r>
                    <a:rPr lang="fr-FR" sz="2400" b="1" baseline="-25000" dirty="0" err="1" smtClean="0">
                      <a:latin typeface="Times New Roman"/>
                      <a:cs typeface="Times New Roman"/>
                    </a:rPr>
                    <a:t>A</a:t>
                  </a:r>
                  <a:r>
                    <a:rPr lang="fr-FR" sz="2400" b="1" dirty="0" smtClean="0">
                      <a:latin typeface="Times New Roman"/>
                      <a:cs typeface="Times New Roman"/>
                    </a:rPr>
                    <a:t> </a:t>
                  </a:r>
                  <a:r>
                    <a:rPr lang="fr-FR" sz="2400" b="1" dirty="0" err="1" smtClean="0">
                      <a:latin typeface="Times New Roman"/>
                      <a:cs typeface="Times New Roman"/>
                    </a:rPr>
                    <a:t>dV</a:t>
                  </a:r>
                  <a:endParaRPr lang="fr-FR" sz="2400" b="1" dirty="0" smtClean="0">
                    <a:latin typeface="Times New Roman"/>
                    <a:cs typeface="Times New Roman"/>
                  </a:endParaRPr>
                </a:p>
                <a:p>
                  <a:pPr>
                    <a:lnSpc>
                      <a:spcPct val="120000"/>
                    </a:lnSpc>
                  </a:pPr>
                  <a:r>
                    <a:rPr lang="fr-FR" sz="2400" b="1" dirty="0" smtClean="0">
                      <a:latin typeface="Times New Roman"/>
                      <a:cs typeface="Times New Roman"/>
                    </a:rPr>
                    <a:t>d</a:t>
                  </a:r>
                  <a:r>
                    <a:rPr lang="fr-CA" sz="2400" b="1" dirty="0" smtClean="0">
                      <a:latin typeface="Times New Roman"/>
                      <a:cs typeface="Times New Roman"/>
                      <a:sym typeface="Symbol" pitchFamily="18" charset="2"/>
                    </a:rPr>
                    <a:t>V = q </a:t>
                  </a:r>
                  <a:r>
                    <a:rPr lang="fr-FR" sz="2400" b="1" dirty="0" smtClean="0">
                      <a:latin typeface="Times New Roman"/>
                      <a:cs typeface="Times New Roman"/>
                    </a:rPr>
                    <a:t>C</a:t>
                  </a:r>
                  <a:r>
                    <a:rPr lang="fr-FR" sz="2400" b="1" baseline="-25000" dirty="0" smtClean="0">
                      <a:latin typeface="Times New Roman"/>
                      <a:cs typeface="Times New Roman"/>
                    </a:rPr>
                    <a:t>A</a:t>
                  </a:r>
                  <a:r>
                    <a:rPr lang="fr-FR" sz="2400" b="1" baseline="30000" dirty="0" smtClean="0">
                      <a:latin typeface="Times New Roman"/>
                      <a:cs typeface="Times New Roman"/>
                    </a:rPr>
                    <a:t>0</a:t>
                  </a:r>
                  <a:r>
                    <a:rPr lang="fr-FR" sz="2400" b="1" dirty="0" smtClean="0">
                      <a:latin typeface="Times New Roman"/>
                      <a:cs typeface="Times New Roman"/>
                    </a:rPr>
                    <a:t> d   </a:t>
                  </a:r>
                  <a:r>
                    <a:rPr lang="fr-FR" sz="3200" b="1" dirty="0" smtClean="0">
                      <a:latin typeface="Times New Roman"/>
                      <a:cs typeface="Times New Roman"/>
                    </a:rPr>
                    <a:t> / </a:t>
                  </a:r>
                  <a:r>
                    <a:rPr lang="fr-FR" sz="2400" b="1" dirty="0" err="1" smtClean="0">
                      <a:latin typeface="Times New Roman"/>
                      <a:cs typeface="Times New Roman"/>
                    </a:rPr>
                    <a:t>r</a:t>
                  </a:r>
                  <a:r>
                    <a:rPr lang="fr-FR" sz="2400" b="1" baseline="-25000" dirty="0" err="1" smtClean="0">
                      <a:latin typeface="Times New Roman"/>
                      <a:cs typeface="Times New Roman"/>
                    </a:rPr>
                    <a:t>A</a:t>
                  </a:r>
                  <a:endParaRPr lang="fr-FR" sz="2400" b="1" baseline="-25000" dirty="0" smtClean="0">
                    <a:latin typeface="Times New Roman"/>
                    <a:cs typeface="Times New Roman"/>
                  </a:endParaRPr>
                </a:p>
                <a:p>
                  <a:pPr>
                    <a:lnSpc>
                      <a:spcPct val="120000"/>
                    </a:lnSpc>
                  </a:pPr>
                  <a:endParaRPr lang="fr-FR" sz="2400" b="1" dirty="0" smtClean="0">
                    <a:latin typeface="Times New Roman"/>
                    <a:cs typeface="Times New Roman"/>
                  </a:endParaRPr>
                </a:p>
                <a:p>
                  <a:pPr>
                    <a:lnSpc>
                      <a:spcPct val="120000"/>
                    </a:lnSpc>
                  </a:pPr>
                  <a:endParaRPr lang="fr-FR" sz="2400" dirty="0" smtClean="0">
                    <a:latin typeface="Times New Roman"/>
                    <a:cs typeface="Times New Roman"/>
                  </a:endParaRPr>
                </a:p>
                <a:p>
                  <a:pPr>
                    <a:lnSpc>
                      <a:spcPct val="120000"/>
                    </a:lnSpc>
                  </a:pPr>
                  <a:endParaRPr lang="fr-FR" sz="2400" dirty="0">
                    <a:latin typeface="Times New Roman"/>
                    <a:cs typeface="Times New Roman"/>
                  </a:endParaRPr>
                </a:p>
              </p:txBody>
            </p:sp>
            <p:pic>
              <p:nvPicPr>
                <p:cNvPr id="50" name="Image 49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825403" y="1464666"/>
                  <a:ext cx="388793" cy="486310"/>
                </a:xfrm>
                <a:prstGeom prst="rect">
                  <a:avLst/>
                </a:prstGeom>
                <a:noFill/>
              </p:spPr>
            </p:pic>
            <p:pic>
              <p:nvPicPr>
                <p:cNvPr id="58" name="Image 57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503194" y="2040416"/>
                  <a:ext cx="388793" cy="486310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62" name="Image 61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972190" y="2437286"/>
                <a:ext cx="3284089" cy="1242983"/>
              </a:xfrm>
              <a:prstGeom prst="rect">
                <a:avLst/>
              </a:prstGeom>
            </p:spPr>
          </p:pic>
        </p:grpSp>
        <p:grpSp>
          <p:nvGrpSpPr>
            <p:cNvPr id="66" name="Grouper 65"/>
            <p:cNvGrpSpPr/>
            <p:nvPr/>
          </p:nvGrpSpPr>
          <p:grpSpPr>
            <a:xfrm>
              <a:off x="1811931" y="1862833"/>
              <a:ext cx="1429183" cy="1382962"/>
              <a:chOff x="2062335" y="2154543"/>
              <a:chExt cx="1429183" cy="1382962"/>
            </a:xfrm>
          </p:grpSpPr>
          <p:grpSp>
            <p:nvGrpSpPr>
              <p:cNvPr id="61" name="Grouper 60"/>
              <p:cNvGrpSpPr/>
              <p:nvPr/>
            </p:nvGrpSpPr>
            <p:grpSpPr>
              <a:xfrm>
                <a:off x="2062335" y="2154543"/>
                <a:ext cx="1429183" cy="1382962"/>
                <a:chOff x="2062335" y="2154543"/>
                <a:chExt cx="1429183" cy="1382962"/>
              </a:xfrm>
            </p:grpSpPr>
            <p:grpSp>
              <p:nvGrpSpPr>
                <p:cNvPr id="48" name="Grouper 47"/>
                <p:cNvGrpSpPr/>
                <p:nvPr/>
              </p:nvGrpSpPr>
              <p:grpSpPr>
                <a:xfrm>
                  <a:off x="2549292" y="2591712"/>
                  <a:ext cx="942226" cy="945793"/>
                  <a:chOff x="2549292" y="2591712"/>
                  <a:chExt cx="942226" cy="945793"/>
                </a:xfrm>
              </p:grpSpPr>
              <p:sp>
                <p:nvSpPr>
                  <p:cNvPr id="23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3219698" y="2736470"/>
                    <a:ext cx="262508" cy="259024"/>
                  </a:xfrm>
                  <a:prstGeom prst="line">
                    <a:avLst/>
                  </a:prstGeom>
                  <a:noFill/>
                  <a:ln w="28575" cmpd="sng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24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3201812" y="2979261"/>
                    <a:ext cx="245243" cy="253741"/>
                  </a:xfrm>
                  <a:prstGeom prst="line">
                    <a:avLst/>
                  </a:prstGeom>
                  <a:noFill/>
                  <a:ln w="28575" cmpd="sng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25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2783249" y="3247727"/>
                    <a:ext cx="340951" cy="289777"/>
                  </a:xfrm>
                  <a:prstGeom prst="line">
                    <a:avLst/>
                  </a:prstGeom>
                  <a:noFill/>
                  <a:ln w="28575" cmpd="sng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dirty="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26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3028492" y="3131548"/>
                    <a:ext cx="367865" cy="346010"/>
                  </a:xfrm>
                  <a:prstGeom prst="line">
                    <a:avLst/>
                  </a:prstGeom>
                  <a:noFill/>
                  <a:ln w="28575" cmpd="sng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46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3361494" y="2591712"/>
                    <a:ext cx="130024" cy="126870"/>
                  </a:xfrm>
                  <a:prstGeom prst="line">
                    <a:avLst/>
                  </a:prstGeom>
                  <a:noFill/>
                  <a:ln w="28575" cmpd="sng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47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2549292" y="3341854"/>
                    <a:ext cx="233957" cy="195651"/>
                  </a:xfrm>
                  <a:prstGeom prst="line">
                    <a:avLst/>
                  </a:prstGeom>
                  <a:noFill/>
                  <a:ln w="28575" cmpd="sng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>
                      <a:latin typeface="Times New Roman"/>
                      <a:cs typeface="Times New Roman"/>
                    </a:endParaRPr>
                  </a:p>
                </p:txBody>
              </p:sp>
            </p:grpSp>
            <p:pic>
              <p:nvPicPr>
                <p:cNvPr id="60" name="Image 59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062335" y="2154543"/>
                  <a:ext cx="711150" cy="564039"/>
                </a:xfrm>
                <a:prstGeom prst="rect">
                  <a:avLst/>
                </a:prstGeom>
              </p:spPr>
            </p:pic>
          </p:grpSp>
          <p:cxnSp>
            <p:nvCxnSpPr>
              <p:cNvPr id="65" name="Connecteur droit avec flèche 64"/>
              <p:cNvCxnSpPr/>
              <p:nvPr/>
            </p:nvCxnSpPr>
            <p:spPr>
              <a:xfrm>
                <a:off x="2773485" y="2718582"/>
                <a:ext cx="588009" cy="26067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2" name="Grouper 101"/>
          <p:cNvGrpSpPr/>
          <p:nvPr/>
        </p:nvGrpSpPr>
        <p:grpSpPr>
          <a:xfrm>
            <a:off x="267094" y="1618753"/>
            <a:ext cx="4606205" cy="6350124"/>
            <a:chOff x="229742" y="1637427"/>
            <a:chExt cx="4606205" cy="6350124"/>
          </a:xfrm>
        </p:grpSpPr>
        <p:grpSp>
          <p:nvGrpSpPr>
            <p:cNvPr id="98" name="Grouper 97"/>
            <p:cNvGrpSpPr/>
            <p:nvPr/>
          </p:nvGrpSpPr>
          <p:grpSpPr>
            <a:xfrm>
              <a:off x="229742" y="3844879"/>
              <a:ext cx="4606205" cy="4142672"/>
              <a:chOff x="73852" y="4005871"/>
              <a:chExt cx="4606205" cy="4142672"/>
            </a:xfrm>
          </p:grpSpPr>
          <p:sp>
            <p:nvSpPr>
              <p:cNvPr id="55" name="ZoneTexte 54"/>
              <p:cNvSpPr txBox="1"/>
              <p:nvPr/>
            </p:nvSpPr>
            <p:spPr>
              <a:xfrm>
                <a:off x="73852" y="4005871"/>
                <a:ext cx="4606205" cy="414267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fr-FR" sz="2400" b="1" i="1" u="sng" dirty="0" smtClean="0">
                    <a:solidFill>
                      <a:srgbClr val="008000"/>
                    </a:solidFill>
                    <a:latin typeface="Times New Roman"/>
                    <a:cs typeface="Times New Roman"/>
                  </a:rPr>
                  <a:t>Réacteur DPA</a:t>
                </a:r>
              </a:p>
              <a:p>
                <a:pPr>
                  <a:lnSpc>
                    <a:spcPct val="120000"/>
                  </a:lnSpc>
                </a:pPr>
                <a:r>
                  <a:rPr lang="fr-FR" sz="2400" b="1" dirty="0" smtClean="0">
                    <a:latin typeface="Times New Roman"/>
                    <a:cs typeface="Times New Roman"/>
                  </a:rPr>
                  <a:t>V C</a:t>
                </a:r>
                <a:r>
                  <a:rPr lang="fr-FR" sz="2400" b="1" baseline="-25000" dirty="0" smtClean="0">
                    <a:latin typeface="Times New Roman"/>
                    <a:cs typeface="Times New Roman"/>
                  </a:rPr>
                  <a:t>A</a:t>
                </a:r>
                <a:r>
                  <a:rPr lang="fr-FR" sz="2400" b="1" baseline="30000" dirty="0" smtClean="0">
                    <a:latin typeface="Times New Roman"/>
                    <a:cs typeface="Times New Roman"/>
                  </a:rPr>
                  <a:t>0</a:t>
                </a:r>
                <a:r>
                  <a:rPr lang="fr-FR" sz="2400" b="1" dirty="0" smtClean="0">
                    <a:latin typeface="Times New Roman"/>
                    <a:cs typeface="Times New Roman"/>
                  </a:rPr>
                  <a:t> d   = </a:t>
                </a:r>
                <a:r>
                  <a:rPr lang="fr-FR" sz="2400" b="1" dirty="0" err="1" smtClean="0">
                    <a:latin typeface="Times New Roman"/>
                    <a:cs typeface="Times New Roman"/>
                  </a:rPr>
                  <a:t>r</a:t>
                </a:r>
                <a:r>
                  <a:rPr lang="fr-FR" sz="2400" b="1" baseline="-25000" dirty="0" err="1" smtClean="0">
                    <a:latin typeface="Times New Roman"/>
                    <a:cs typeface="Times New Roman"/>
                  </a:rPr>
                  <a:t>A</a:t>
                </a:r>
                <a:r>
                  <a:rPr lang="fr-FR" sz="2400" b="1" dirty="0" smtClean="0">
                    <a:latin typeface="Times New Roman"/>
                    <a:cs typeface="Times New Roman"/>
                  </a:rPr>
                  <a:t> V </a:t>
                </a:r>
                <a:r>
                  <a:rPr lang="fr-FR" sz="2400" b="1" dirty="0" err="1" smtClean="0">
                    <a:latin typeface="Times New Roman"/>
                    <a:cs typeface="Times New Roman"/>
                  </a:rPr>
                  <a:t>dt</a:t>
                </a:r>
                <a:endParaRPr lang="fr-FR" sz="2400" b="1" dirty="0" smtClean="0">
                  <a:latin typeface="Times New Roman"/>
                  <a:cs typeface="Times New Roman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fr-FR" sz="2400" b="1" dirty="0" err="1">
                    <a:latin typeface="Times New Roman"/>
                    <a:cs typeface="Times New Roman"/>
                  </a:rPr>
                  <a:t>d</a:t>
                </a:r>
                <a:r>
                  <a:rPr lang="fr-FR" sz="2400" b="1" dirty="0" err="1" smtClean="0">
                    <a:latin typeface="Times New Roman"/>
                    <a:cs typeface="Times New Roman"/>
                  </a:rPr>
                  <a:t>t</a:t>
                </a:r>
                <a:r>
                  <a:rPr lang="fr-FR" sz="2400" b="1" dirty="0" smtClean="0">
                    <a:latin typeface="Times New Roman"/>
                    <a:cs typeface="Times New Roman"/>
                  </a:rPr>
                  <a:t> = C</a:t>
                </a:r>
                <a:r>
                  <a:rPr lang="fr-FR" sz="2400" b="1" baseline="-25000" dirty="0" smtClean="0">
                    <a:latin typeface="Times New Roman"/>
                    <a:cs typeface="Times New Roman"/>
                  </a:rPr>
                  <a:t>A</a:t>
                </a:r>
                <a:r>
                  <a:rPr lang="fr-FR" sz="2400" b="1" baseline="30000" dirty="0" smtClean="0">
                    <a:latin typeface="Times New Roman"/>
                    <a:cs typeface="Times New Roman"/>
                  </a:rPr>
                  <a:t>0</a:t>
                </a:r>
                <a:r>
                  <a:rPr lang="fr-FR" sz="2400" b="1" dirty="0" smtClean="0">
                    <a:latin typeface="Times New Roman"/>
                    <a:cs typeface="Times New Roman"/>
                  </a:rPr>
                  <a:t> d    </a:t>
                </a:r>
                <a:r>
                  <a:rPr lang="fr-FR" sz="2800" b="1" dirty="0" smtClean="0">
                    <a:latin typeface="Times New Roman"/>
                    <a:cs typeface="Times New Roman"/>
                  </a:rPr>
                  <a:t>/</a:t>
                </a:r>
                <a:r>
                  <a:rPr lang="fr-FR" sz="2400" b="1" dirty="0" smtClean="0">
                    <a:latin typeface="Times New Roman"/>
                    <a:cs typeface="Times New Roman"/>
                  </a:rPr>
                  <a:t> </a:t>
                </a:r>
                <a:r>
                  <a:rPr lang="fr-FR" sz="2400" b="1" dirty="0" err="1" smtClean="0">
                    <a:latin typeface="Times New Roman"/>
                    <a:cs typeface="Times New Roman"/>
                  </a:rPr>
                  <a:t>r</a:t>
                </a:r>
                <a:r>
                  <a:rPr lang="fr-FR" sz="2400" b="1" baseline="-25000" dirty="0" err="1" smtClean="0">
                    <a:latin typeface="Times New Roman"/>
                    <a:cs typeface="Times New Roman"/>
                  </a:rPr>
                  <a:t>A</a:t>
                </a:r>
                <a:endParaRPr lang="fr-FR" sz="2400" b="1" dirty="0" smtClean="0">
                  <a:latin typeface="Times New Roman"/>
                  <a:cs typeface="Times New Roman"/>
                </a:endParaRPr>
              </a:p>
              <a:p>
                <a:pPr>
                  <a:lnSpc>
                    <a:spcPct val="120000"/>
                  </a:lnSpc>
                </a:pPr>
                <a:endParaRPr lang="fr-FR" sz="2400" b="1" dirty="0" smtClean="0">
                  <a:latin typeface="Times New Roman"/>
                  <a:cs typeface="Times New Roman"/>
                </a:endParaRPr>
              </a:p>
              <a:p>
                <a:pPr>
                  <a:lnSpc>
                    <a:spcPct val="120000"/>
                  </a:lnSpc>
                </a:pPr>
                <a:endParaRPr lang="fr-FR" sz="2400" b="1" dirty="0" smtClean="0">
                  <a:latin typeface="Times New Roman"/>
                  <a:cs typeface="Times New Roman"/>
                </a:endParaRPr>
              </a:p>
              <a:p>
                <a:pPr>
                  <a:lnSpc>
                    <a:spcPct val="120000"/>
                  </a:lnSpc>
                </a:pPr>
                <a:endParaRPr lang="fr-FR" sz="2400" b="1" dirty="0" smtClean="0">
                  <a:latin typeface="Times New Roman"/>
                  <a:cs typeface="Times New Roman"/>
                </a:endParaRPr>
              </a:p>
              <a:p>
                <a:pPr>
                  <a:lnSpc>
                    <a:spcPct val="120000"/>
                  </a:lnSpc>
                </a:pPr>
                <a:endParaRPr lang="fr-FR" sz="2400" b="1" dirty="0" smtClean="0">
                  <a:latin typeface="Times New Roman"/>
                  <a:cs typeface="Times New Roman"/>
                </a:endParaRPr>
              </a:p>
              <a:p>
                <a:pPr>
                  <a:lnSpc>
                    <a:spcPct val="120000"/>
                  </a:lnSpc>
                </a:pPr>
                <a:endParaRPr lang="fr-FR" sz="2400" dirty="0" smtClean="0">
                  <a:latin typeface="Times New Roman"/>
                  <a:cs typeface="Times New Roman"/>
                </a:endParaRPr>
              </a:p>
              <a:p>
                <a:pPr>
                  <a:lnSpc>
                    <a:spcPct val="120000"/>
                  </a:lnSpc>
                </a:pPr>
                <a:endParaRPr lang="fr-FR" sz="2400" dirty="0">
                  <a:latin typeface="Times New Roman"/>
                  <a:cs typeface="Times New Roman"/>
                </a:endParaRPr>
              </a:p>
            </p:txBody>
          </p:sp>
          <p:pic>
            <p:nvPicPr>
              <p:cNvPr id="56" name="Image 55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17784" y="4568886"/>
                <a:ext cx="357738" cy="416281"/>
              </a:xfrm>
              <a:prstGeom prst="rect">
                <a:avLst/>
              </a:prstGeom>
              <a:solidFill>
                <a:srgbClr val="FFFFFF"/>
              </a:solidFill>
            </p:spPr>
          </p:pic>
          <p:pic>
            <p:nvPicPr>
              <p:cNvPr id="67" name="Image 66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37842" y="5030239"/>
                <a:ext cx="357738" cy="416281"/>
              </a:xfrm>
              <a:prstGeom prst="rect">
                <a:avLst/>
              </a:prstGeom>
              <a:solidFill>
                <a:srgbClr val="FFFFFF"/>
              </a:solidFill>
            </p:spPr>
          </p:pic>
          <p:pic>
            <p:nvPicPr>
              <p:cNvPr id="69" name="Image 68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32633" y="5438170"/>
                <a:ext cx="3743445" cy="1175977"/>
              </a:xfrm>
              <a:prstGeom prst="rect">
                <a:avLst/>
              </a:prstGeom>
            </p:spPr>
          </p:pic>
        </p:grpSp>
        <p:grpSp>
          <p:nvGrpSpPr>
            <p:cNvPr id="84" name="Grouper 83"/>
            <p:cNvGrpSpPr/>
            <p:nvPr/>
          </p:nvGrpSpPr>
          <p:grpSpPr>
            <a:xfrm>
              <a:off x="2308555" y="1637427"/>
              <a:ext cx="1013770" cy="1637065"/>
              <a:chOff x="2527885" y="1884989"/>
              <a:chExt cx="1013770" cy="1637065"/>
            </a:xfrm>
          </p:grpSpPr>
          <p:grpSp>
            <p:nvGrpSpPr>
              <p:cNvPr id="71" name="Grouper 70"/>
              <p:cNvGrpSpPr/>
              <p:nvPr/>
            </p:nvGrpSpPr>
            <p:grpSpPr>
              <a:xfrm>
                <a:off x="2527885" y="2460395"/>
                <a:ext cx="942226" cy="1061659"/>
                <a:chOff x="2549292" y="2475846"/>
                <a:chExt cx="942226" cy="1061659"/>
              </a:xfrm>
            </p:grpSpPr>
            <p:grpSp>
              <p:nvGrpSpPr>
                <p:cNvPr id="74" name="Grouper 73"/>
                <p:cNvGrpSpPr/>
                <p:nvPr/>
              </p:nvGrpSpPr>
              <p:grpSpPr>
                <a:xfrm>
                  <a:off x="2549292" y="2591712"/>
                  <a:ext cx="942226" cy="945793"/>
                  <a:chOff x="2549292" y="2591712"/>
                  <a:chExt cx="942226" cy="945793"/>
                </a:xfrm>
              </p:grpSpPr>
              <p:sp>
                <p:nvSpPr>
                  <p:cNvPr id="76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3219698" y="2736470"/>
                    <a:ext cx="262508" cy="259024"/>
                  </a:xfrm>
                  <a:prstGeom prst="line">
                    <a:avLst/>
                  </a:prstGeom>
                  <a:noFill/>
                  <a:ln w="28575" cmpd="sng">
                    <a:solidFill>
                      <a:srgbClr val="008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77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3201812" y="2979261"/>
                    <a:ext cx="245243" cy="253741"/>
                  </a:xfrm>
                  <a:prstGeom prst="line">
                    <a:avLst/>
                  </a:prstGeom>
                  <a:noFill/>
                  <a:ln w="28575" cmpd="sng">
                    <a:solidFill>
                      <a:srgbClr val="008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78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2783249" y="3247727"/>
                    <a:ext cx="340951" cy="289777"/>
                  </a:xfrm>
                  <a:prstGeom prst="line">
                    <a:avLst/>
                  </a:prstGeom>
                  <a:noFill/>
                  <a:ln w="28575" cmpd="sng">
                    <a:solidFill>
                      <a:srgbClr val="008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dirty="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79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3028492" y="3131548"/>
                    <a:ext cx="367865" cy="346010"/>
                  </a:xfrm>
                  <a:prstGeom prst="line">
                    <a:avLst/>
                  </a:prstGeom>
                  <a:noFill/>
                  <a:ln w="28575" cmpd="sng">
                    <a:solidFill>
                      <a:srgbClr val="008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80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3361494" y="2591712"/>
                    <a:ext cx="130024" cy="126870"/>
                  </a:xfrm>
                  <a:prstGeom prst="line">
                    <a:avLst/>
                  </a:prstGeom>
                  <a:noFill/>
                  <a:ln w="28575" cmpd="sng">
                    <a:solidFill>
                      <a:srgbClr val="008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81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2549292" y="3341854"/>
                    <a:ext cx="233957" cy="195651"/>
                  </a:xfrm>
                  <a:prstGeom prst="line">
                    <a:avLst/>
                  </a:prstGeom>
                  <a:noFill/>
                  <a:ln w="28575" cmpd="sng">
                    <a:solidFill>
                      <a:srgbClr val="008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>
                      <a:latin typeface="Times New Roman"/>
                      <a:cs typeface="Times New Roman"/>
                    </a:endParaRPr>
                  </a:p>
                </p:txBody>
              </p:sp>
            </p:grpSp>
            <p:cxnSp>
              <p:nvCxnSpPr>
                <p:cNvPr id="73" name="Connecteur droit avec flèche 72"/>
                <p:cNvCxnSpPr/>
                <p:nvPr/>
              </p:nvCxnSpPr>
              <p:spPr>
                <a:xfrm>
                  <a:off x="2899256" y="2475846"/>
                  <a:ext cx="462238" cy="503415"/>
                </a:xfrm>
                <a:prstGeom prst="straightConnector1">
                  <a:avLst/>
                </a:prstGeom>
                <a:ln>
                  <a:solidFill>
                    <a:srgbClr val="008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82" name="Image 81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618352" y="1884989"/>
                <a:ext cx="923303" cy="575406"/>
              </a:xfrm>
              <a:prstGeom prst="rect">
                <a:avLst/>
              </a:prstGeom>
            </p:spPr>
          </p:pic>
        </p:grpSp>
      </p:grpSp>
      <p:grpSp>
        <p:nvGrpSpPr>
          <p:cNvPr id="105" name="Grouper 104"/>
          <p:cNvGrpSpPr/>
          <p:nvPr/>
        </p:nvGrpSpPr>
        <p:grpSpPr>
          <a:xfrm>
            <a:off x="1236465" y="745857"/>
            <a:ext cx="7487764" cy="6100187"/>
            <a:chOff x="1211713" y="785754"/>
            <a:chExt cx="7487764" cy="6100187"/>
          </a:xfrm>
        </p:grpSpPr>
        <p:grpSp>
          <p:nvGrpSpPr>
            <p:cNvPr id="104" name="Grouper 103"/>
            <p:cNvGrpSpPr/>
            <p:nvPr/>
          </p:nvGrpSpPr>
          <p:grpSpPr>
            <a:xfrm>
              <a:off x="1211713" y="1230333"/>
              <a:ext cx="7487764" cy="5655608"/>
              <a:chOff x="1211713" y="1230333"/>
              <a:chExt cx="7487764" cy="5655608"/>
            </a:xfrm>
          </p:grpSpPr>
          <p:grpSp>
            <p:nvGrpSpPr>
              <p:cNvPr id="103" name="Grouper 102"/>
              <p:cNvGrpSpPr/>
              <p:nvPr/>
            </p:nvGrpSpPr>
            <p:grpSpPr>
              <a:xfrm>
                <a:off x="1211713" y="1230333"/>
                <a:ext cx="7487764" cy="5655608"/>
                <a:chOff x="1211713" y="1230333"/>
                <a:chExt cx="7487764" cy="5655608"/>
              </a:xfrm>
            </p:grpSpPr>
            <p:grpSp>
              <p:nvGrpSpPr>
                <p:cNvPr id="100" name="Grouper 99"/>
                <p:cNvGrpSpPr/>
                <p:nvPr/>
              </p:nvGrpSpPr>
              <p:grpSpPr>
                <a:xfrm>
                  <a:off x="1211713" y="1230333"/>
                  <a:ext cx="2006104" cy="2027838"/>
                  <a:chOff x="1182972" y="1303674"/>
                  <a:chExt cx="2006104" cy="2027838"/>
                </a:xfrm>
              </p:grpSpPr>
              <p:sp>
                <p:nvSpPr>
                  <p:cNvPr id="14" name="Rectangle 13"/>
                  <p:cNvSpPr/>
                  <p:nvPr/>
                </p:nvSpPr>
                <p:spPr bwMode="auto">
                  <a:xfrm>
                    <a:off x="1182972" y="1813295"/>
                    <a:ext cx="2006104" cy="1518217"/>
                  </a:xfrm>
                  <a:prstGeom prst="rect">
                    <a:avLst/>
                  </a:prstGeom>
                  <a:pattFill prst="wdUpDiag">
                    <a:fgClr>
                      <a:srgbClr val="0000FF"/>
                    </a:fgClr>
                    <a:bgClr>
                      <a:schemeClr val="bg1"/>
                    </a:bgClr>
                  </a:patt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07526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45000"/>
                    </a:pPr>
                    <a:endParaRPr lang="fr-FR" sz="1600" b="1">
                      <a:solidFill>
                        <a:schemeClr val="bg1"/>
                      </a:solidFill>
                      <a:latin typeface="Times New Roman"/>
                      <a:cs typeface="Times New Roman"/>
                    </a:endParaRPr>
                  </a:p>
                </p:txBody>
              </p:sp>
              <p:cxnSp>
                <p:nvCxnSpPr>
                  <p:cNvPr id="94" name="Connecteur droit avec flèche 93"/>
                  <p:cNvCxnSpPr/>
                  <p:nvPr/>
                </p:nvCxnSpPr>
                <p:spPr>
                  <a:xfrm>
                    <a:off x="1811931" y="1303674"/>
                    <a:ext cx="486957" cy="390699"/>
                  </a:xfrm>
                  <a:prstGeom prst="straightConnector1">
                    <a:avLst/>
                  </a:prstGeom>
                  <a:ln>
                    <a:solidFill>
                      <a:srgbClr val="0000FF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89" name="ZoneTexte 88"/>
                <p:cNvSpPr txBox="1"/>
                <p:nvPr/>
              </p:nvSpPr>
              <p:spPr>
                <a:xfrm>
                  <a:off x="4829102" y="3851264"/>
                  <a:ext cx="3870375" cy="303467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0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fr-FR" sz="2400" b="1" i="1" u="sng" dirty="0" smtClean="0">
                      <a:solidFill>
                        <a:srgbClr val="0000FF"/>
                      </a:solidFill>
                      <a:latin typeface="Times New Roman"/>
                      <a:cs typeface="Times New Roman"/>
                    </a:rPr>
                    <a:t>Réacteur CPA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fr-FR" sz="2400" b="1" dirty="0" smtClean="0">
                      <a:latin typeface="Times New Roman"/>
                      <a:cs typeface="Times New Roman"/>
                    </a:rPr>
                    <a:t>q C</a:t>
                  </a:r>
                  <a:r>
                    <a:rPr lang="fr-FR" sz="2400" b="1" baseline="-25000" dirty="0" smtClean="0">
                      <a:latin typeface="Times New Roman"/>
                      <a:cs typeface="Times New Roman"/>
                    </a:rPr>
                    <a:t>A</a:t>
                  </a:r>
                  <a:r>
                    <a:rPr lang="fr-FR" sz="2400" b="1" baseline="30000" dirty="0" smtClean="0">
                      <a:latin typeface="Times New Roman"/>
                      <a:cs typeface="Times New Roman"/>
                    </a:rPr>
                    <a:t>0</a:t>
                  </a:r>
                  <a:r>
                    <a:rPr lang="fr-FR" sz="2400" b="1" dirty="0" smtClean="0">
                      <a:latin typeface="Times New Roman"/>
                      <a:cs typeface="Times New Roman"/>
                    </a:rPr>
                    <a:t>     = </a:t>
                  </a:r>
                  <a:r>
                    <a:rPr lang="fr-FR" sz="2400" b="1" dirty="0" err="1" smtClean="0">
                      <a:latin typeface="Times New Roman"/>
                      <a:cs typeface="Times New Roman"/>
                    </a:rPr>
                    <a:t>r</a:t>
                  </a:r>
                  <a:r>
                    <a:rPr lang="fr-FR" sz="2400" b="1" baseline="-25000" dirty="0" err="1" smtClean="0">
                      <a:latin typeface="Times New Roman"/>
                      <a:cs typeface="Times New Roman"/>
                    </a:rPr>
                    <a:t>A</a:t>
                  </a:r>
                  <a:r>
                    <a:rPr lang="fr-FR" sz="2400" b="1" dirty="0" smtClean="0">
                      <a:latin typeface="Times New Roman"/>
                      <a:cs typeface="Times New Roman"/>
                    </a:rPr>
                    <a:t> V </a:t>
                  </a:r>
                </a:p>
                <a:p>
                  <a:pPr>
                    <a:lnSpc>
                      <a:spcPct val="120000"/>
                    </a:lnSpc>
                  </a:pPr>
                  <a:endParaRPr lang="fr-FR" sz="2400" b="1" dirty="0" smtClean="0">
                    <a:latin typeface="Times New Roman"/>
                    <a:cs typeface="Times New Roman"/>
                  </a:endParaRPr>
                </a:p>
                <a:p>
                  <a:pPr>
                    <a:lnSpc>
                      <a:spcPct val="120000"/>
                    </a:lnSpc>
                  </a:pPr>
                  <a:endParaRPr lang="fr-FR" sz="2400" b="1" baseline="-25000" dirty="0" smtClean="0">
                    <a:latin typeface="Times New Roman"/>
                    <a:cs typeface="Times New Roman"/>
                  </a:endParaRPr>
                </a:p>
                <a:p>
                  <a:pPr>
                    <a:lnSpc>
                      <a:spcPct val="120000"/>
                    </a:lnSpc>
                  </a:pPr>
                  <a:endParaRPr lang="fr-FR" sz="2400" b="1" dirty="0" smtClean="0">
                    <a:latin typeface="Times New Roman"/>
                    <a:cs typeface="Times New Roman"/>
                  </a:endParaRPr>
                </a:p>
                <a:p>
                  <a:pPr>
                    <a:lnSpc>
                      <a:spcPct val="120000"/>
                    </a:lnSpc>
                  </a:pPr>
                  <a:endParaRPr lang="fr-FR" sz="2400" dirty="0" smtClean="0">
                    <a:latin typeface="Times New Roman"/>
                    <a:cs typeface="Times New Roman"/>
                  </a:endParaRPr>
                </a:p>
                <a:p>
                  <a:pPr>
                    <a:lnSpc>
                      <a:spcPct val="120000"/>
                    </a:lnSpc>
                  </a:pPr>
                  <a:endParaRPr lang="fr-FR" sz="2400" dirty="0">
                    <a:latin typeface="Times New Roman"/>
                    <a:cs typeface="Times New Roman"/>
                  </a:endParaRPr>
                </a:p>
              </p:txBody>
            </p:sp>
          </p:grpSp>
          <p:pic>
            <p:nvPicPr>
              <p:cNvPr id="95" name="Image 94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681840" y="4282557"/>
                <a:ext cx="442926" cy="561040"/>
              </a:xfrm>
              <a:prstGeom prst="rect">
                <a:avLst/>
              </a:prstGeom>
            </p:spPr>
          </p:pic>
          <p:pic>
            <p:nvPicPr>
              <p:cNvPr id="96" name="Image 95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019829" y="4887187"/>
                <a:ext cx="2966730" cy="1139046"/>
              </a:xfrm>
              <a:prstGeom prst="rect">
                <a:avLst/>
              </a:prstGeom>
            </p:spPr>
          </p:pic>
        </p:grpSp>
        <p:pic>
          <p:nvPicPr>
            <p:cNvPr id="97" name="Image 96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840082" y="785754"/>
              <a:ext cx="917612" cy="564155"/>
            </a:xfrm>
            <a:prstGeom prst="rect">
              <a:avLst/>
            </a:prstGeom>
          </p:spPr>
        </p:pic>
      </p:grpSp>
      <p:pic>
        <p:nvPicPr>
          <p:cNvPr id="99" name="Son 9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193596" y="80714"/>
            <a:ext cx="812800" cy="812800"/>
          </a:xfrm>
          <a:prstGeom prst="rect">
            <a:avLst/>
          </a:prstGeom>
        </p:spPr>
      </p:pic>
      <p:pic>
        <p:nvPicPr>
          <p:cNvPr id="106" name="Son 10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787196" y="1400033"/>
            <a:ext cx="812800" cy="812800"/>
          </a:xfrm>
          <a:prstGeom prst="rect">
            <a:avLst/>
          </a:prstGeom>
        </p:spPr>
      </p:pic>
      <p:pic>
        <p:nvPicPr>
          <p:cNvPr id="107" name="Son 106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349803" y="4194013"/>
            <a:ext cx="812800" cy="812800"/>
          </a:xfrm>
          <a:prstGeom prst="rect">
            <a:avLst/>
          </a:prstGeom>
        </p:spPr>
      </p:pic>
      <p:pic>
        <p:nvPicPr>
          <p:cNvPr id="108" name="Son 107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886677" y="38761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18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36" fill="hold"/>
                                        <p:tgtEl>
                                          <p:spTgt spid="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1636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136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520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6656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156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2600" fill="hold"/>
                                        <p:tgtEl>
                                          <p:spTgt spid="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9756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256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9263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angle 157"/>
          <p:cNvSpPr/>
          <p:nvPr/>
        </p:nvSpPr>
        <p:spPr bwMode="auto">
          <a:xfrm>
            <a:off x="3207725" y="4716889"/>
            <a:ext cx="2006104" cy="1518217"/>
          </a:xfrm>
          <a:prstGeom prst="rect">
            <a:avLst/>
          </a:prstGeom>
          <a:pattFill prst="wdUpDiag">
            <a:fgClr>
              <a:srgbClr val="0000FF"/>
            </a:fgClr>
            <a:bgClr>
              <a:schemeClr val="bg1"/>
            </a:bgClr>
          </a:patt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075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endParaRPr lang="fr-FR" sz="1600" b="1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cxnSp>
        <p:nvCxnSpPr>
          <p:cNvPr id="159" name="Connecteur droit avec flèche 158"/>
          <p:cNvCxnSpPr/>
          <p:nvPr/>
        </p:nvCxnSpPr>
        <p:spPr>
          <a:xfrm>
            <a:off x="3742607" y="4252427"/>
            <a:ext cx="486957" cy="39069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0" name="Image 1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9460" y="3785917"/>
            <a:ext cx="917612" cy="564155"/>
          </a:xfrm>
          <a:prstGeom prst="rect">
            <a:avLst/>
          </a:prstGeom>
        </p:spPr>
      </p:pic>
      <p:grpSp>
        <p:nvGrpSpPr>
          <p:cNvPr id="45" name="Grouper 44"/>
          <p:cNvGrpSpPr/>
          <p:nvPr/>
        </p:nvGrpSpPr>
        <p:grpSpPr>
          <a:xfrm>
            <a:off x="486466" y="844751"/>
            <a:ext cx="3418574" cy="2910502"/>
            <a:chOff x="1083157" y="1122634"/>
            <a:chExt cx="3418574" cy="2910502"/>
          </a:xfrm>
        </p:grpSpPr>
        <p:graphicFrame>
          <p:nvGraphicFramePr>
            <p:cNvPr id="40" name="Graphique 3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159052842"/>
                </p:ext>
              </p:extLst>
            </p:nvPr>
          </p:nvGraphicFramePr>
          <p:xfrm>
            <a:off x="1083157" y="1222313"/>
            <a:ext cx="3418574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34" name="Line 13"/>
            <p:cNvSpPr>
              <a:spLocks noChangeShapeType="1"/>
            </p:cNvSpPr>
            <p:nvPr/>
          </p:nvSpPr>
          <p:spPr bwMode="auto">
            <a:xfrm>
              <a:off x="1470730" y="3602487"/>
              <a:ext cx="3000134" cy="0"/>
            </a:xfrm>
            <a:prstGeom prst="line">
              <a:avLst/>
            </a:prstGeom>
            <a:noFill/>
            <a:ln w="12700" cmpd="sng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>
                <a:latin typeface="Times New Roman"/>
                <a:cs typeface="Times New Roman"/>
              </a:endParaRPr>
            </a:p>
          </p:txBody>
        </p:sp>
        <p:sp>
          <p:nvSpPr>
            <p:cNvPr id="35" name="Line 14"/>
            <p:cNvSpPr>
              <a:spLocks noChangeShapeType="1"/>
            </p:cNvSpPr>
            <p:nvPr/>
          </p:nvSpPr>
          <p:spPr bwMode="auto">
            <a:xfrm flipV="1">
              <a:off x="1470728" y="1122634"/>
              <a:ext cx="1" cy="2467367"/>
            </a:xfrm>
            <a:prstGeom prst="line">
              <a:avLst/>
            </a:prstGeom>
            <a:noFill/>
            <a:ln w="12700" cmpd="sng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>
                <a:latin typeface="Times New Roman"/>
                <a:cs typeface="Times New Roman"/>
              </a:endParaRPr>
            </a:p>
          </p:txBody>
        </p:sp>
        <p:pic>
          <p:nvPicPr>
            <p:cNvPr id="41" name="Image 4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61494" y="3469097"/>
              <a:ext cx="445294" cy="564039"/>
            </a:xfrm>
            <a:prstGeom prst="rect">
              <a:avLst/>
            </a:prstGeom>
          </p:spPr>
        </p:pic>
        <p:cxnSp>
          <p:nvCxnSpPr>
            <p:cNvPr id="43" name="Connecteur droit 42"/>
            <p:cNvCxnSpPr/>
            <p:nvPr/>
          </p:nvCxnSpPr>
          <p:spPr>
            <a:xfrm flipV="1">
              <a:off x="3523459" y="1801701"/>
              <a:ext cx="17886" cy="1685042"/>
            </a:xfrm>
            <a:prstGeom prst="line">
              <a:avLst/>
            </a:prstGeom>
            <a:ln>
              <a:solidFill>
                <a:srgbClr val="0D0D0D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Image 4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55444" y="3606986"/>
              <a:ext cx="300590" cy="382569"/>
            </a:xfrm>
            <a:prstGeom prst="rect">
              <a:avLst/>
            </a:prstGeom>
          </p:spPr>
        </p:pic>
      </p:grp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51856" y="6468893"/>
            <a:ext cx="2895600" cy="365125"/>
          </a:xfrm>
        </p:spPr>
        <p:txBody>
          <a:bodyPr/>
          <a:lstStyle/>
          <a:p>
            <a:r>
              <a:rPr lang="hr-HR" dirty="0" smtClean="0"/>
              <a:t>D. PAREAU      Mars 2020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005B4-64C0-6949-AB13-F9C7110822C4}" type="slidenum">
              <a:rPr lang="fr-FR" smtClean="0"/>
              <a:t>5</a:t>
            </a:fld>
            <a:endParaRPr lang="fr-FR"/>
          </a:p>
        </p:txBody>
      </p:sp>
      <p:sp>
        <p:nvSpPr>
          <p:cNvPr id="9" name="Rectangle 36"/>
          <p:cNvSpPr txBox="1">
            <a:spLocks noChangeArrowheads="1"/>
          </p:cNvSpPr>
          <p:nvPr/>
        </p:nvSpPr>
        <p:spPr>
          <a:xfrm>
            <a:off x="1273817" y="88771"/>
            <a:ext cx="6919779" cy="852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defTabSz="370048"/>
            <a:r>
              <a:rPr lang="fr-CA" dirty="0" smtClean="0">
                <a:solidFill>
                  <a:srgbClr val="FF0000"/>
                </a:solidFill>
              </a:rPr>
              <a:t>Comparaison des réacteurs idéaux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24544" y="379856"/>
            <a:ext cx="1242154" cy="503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61" tIns="50382" rIns="100761" bIns="50382"/>
          <a:lstStyle/>
          <a:p>
            <a:pPr defTabSz="449240"/>
            <a:r>
              <a:rPr lang="fr-FR" sz="2400" b="1" dirty="0">
                <a:solidFill>
                  <a:srgbClr val="0D0D0D"/>
                </a:solidFill>
                <a:latin typeface="Times New Roman"/>
                <a:cs typeface="Times New Roman"/>
              </a:rPr>
              <a:t>C</a:t>
            </a:r>
            <a:r>
              <a:rPr lang="fr-FR" sz="2400" b="1" baseline="-25000" dirty="0">
                <a:solidFill>
                  <a:srgbClr val="0D0D0D"/>
                </a:solidFill>
                <a:latin typeface="Times New Roman"/>
                <a:cs typeface="Times New Roman"/>
              </a:rPr>
              <a:t>A</a:t>
            </a:r>
            <a:r>
              <a:rPr lang="fr-FR" sz="2400" b="1" baseline="30000" dirty="0">
                <a:solidFill>
                  <a:srgbClr val="0D0D0D"/>
                </a:solidFill>
                <a:latin typeface="Times New Roman"/>
                <a:cs typeface="Times New Roman"/>
              </a:rPr>
              <a:t>0</a:t>
            </a:r>
            <a:r>
              <a:rPr lang="fr-FR" sz="2400" b="1" dirty="0">
                <a:solidFill>
                  <a:srgbClr val="0D0D0D"/>
                </a:solidFill>
                <a:latin typeface="Times New Roman"/>
                <a:cs typeface="Times New Roman"/>
              </a:rPr>
              <a:t>/</a:t>
            </a:r>
            <a:r>
              <a:rPr lang="fr-FR" sz="2400" b="1" dirty="0" err="1" smtClean="0">
                <a:solidFill>
                  <a:srgbClr val="0D0D0D"/>
                </a:solidFill>
                <a:latin typeface="Times New Roman"/>
                <a:cs typeface="Times New Roman"/>
              </a:rPr>
              <a:t>r</a:t>
            </a:r>
            <a:r>
              <a:rPr lang="fr-FR" sz="2400" b="1" baseline="-25000" dirty="0" err="1" smtClean="0">
                <a:solidFill>
                  <a:srgbClr val="0D0D0D"/>
                </a:solidFill>
                <a:latin typeface="Times New Roman"/>
                <a:cs typeface="Times New Roman"/>
              </a:rPr>
              <a:t>A</a:t>
            </a:r>
            <a:endParaRPr lang="fr-FR" sz="2400" b="1" baseline="-25000" dirty="0">
              <a:solidFill>
                <a:srgbClr val="0D0D0D"/>
              </a:solidFill>
              <a:latin typeface="Times New Roman"/>
              <a:cs typeface="Times New Roman"/>
            </a:endParaRPr>
          </a:p>
        </p:txBody>
      </p:sp>
      <p:sp>
        <p:nvSpPr>
          <p:cNvPr id="33" name="AutoShape 12"/>
          <p:cNvSpPr>
            <a:spLocks noChangeAspect="1" noChangeArrowheads="1"/>
          </p:cNvSpPr>
          <p:nvPr/>
        </p:nvSpPr>
        <p:spPr bwMode="auto">
          <a:xfrm>
            <a:off x="195840" y="1042979"/>
            <a:ext cx="6376320" cy="2664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>
              <a:latin typeface="Times New Roman"/>
              <a:cs typeface="Times New Roman"/>
            </a:endParaRPr>
          </a:p>
        </p:txBody>
      </p:sp>
      <p:grpSp>
        <p:nvGrpSpPr>
          <p:cNvPr id="70" name="Grouper 69"/>
          <p:cNvGrpSpPr/>
          <p:nvPr/>
        </p:nvGrpSpPr>
        <p:grpSpPr>
          <a:xfrm>
            <a:off x="1489983" y="1952273"/>
            <a:ext cx="1429183" cy="1382962"/>
            <a:chOff x="2062335" y="2154543"/>
            <a:chExt cx="1429183" cy="1382962"/>
          </a:xfrm>
        </p:grpSpPr>
        <p:grpSp>
          <p:nvGrpSpPr>
            <p:cNvPr id="72" name="Grouper 71"/>
            <p:cNvGrpSpPr/>
            <p:nvPr/>
          </p:nvGrpSpPr>
          <p:grpSpPr>
            <a:xfrm>
              <a:off x="2062335" y="2154543"/>
              <a:ext cx="1429183" cy="1382962"/>
              <a:chOff x="2062335" y="2154543"/>
              <a:chExt cx="1429183" cy="1382962"/>
            </a:xfrm>
          </p:grpSpPr>
          <p:grpSp>
            <p:nvGrpSpPr>
              <p:cNvPr id="83" name="Grouper 82"/>
              <p:cNvGrpSpPr/>
              <p:nvPr/>
            </p:nvGrpSpPr>
            <p:grpSpPr>
              <a:xfrm>
                <a:off x="2549292" y="2591712"/>
                <a:ext cx="942226" cy="945793"/>
                <a:chOff x="2549292" y="2591712"/>
                <a:chExt cx="942226" cy="945793"/>
              </a:xfrm>
            </p:grpSpPr>
            <p:sp>
              <p:nvSpPr>
                <p:cNvPr id="86" name="Line 18"/>
                <p:cNvSpPr>
                  <a:spLocks noChangeShapeType="1"/>
                </p:cNvSpPr>
                <p:nvPr/>
              </p:nvSpPr>
              <p:spPr bwMode="auto">
                <a:xfrm>
                  <a:off x="3219698" y="2736470"/>
                  <a:ext cx="262508" cy="259024"/>
                </a:xfrm>
                <a:prstGeom prst="line">
                  <a:avLst/>
                </a:prstGeom>
                <a:noFill/>
                <a:ln w="28575" cmpd="sng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87" name="Line 19"/>
                <p:cNvSpPr>
                  <a:spLocks noChangeShapeType="1"/>
                </p:cNvSpPr>
                <p:nvPr/>
              </p:nvSpPr>
              <p:spPr bwMode="auto">
                <a:xfrm>
                  <a:off x="3201812" y="2979261"/>
                  <a:ext cx="245243" cy="253741"/>
                </a:xfrm>
                <a:prstGeom prst="line">
                  <a:avLst/>
                </a:prstGeom>
                <a:noFill/>
                <a:ln w="28575" cmpd="sng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88" name="Line 20"/>
                <p:cNvSpPr>
                  <a:spLocks noChangeShapeType="1"/>
                </p:cNvSpPr>
                <p:nvPr/>
              </p:nvSpPr>
              <p:spPr bwMode="auto">
                <a:xfrm>
                  <a:off x="2783249" y="3247727"/>
                  <a:ext cx="340951" cy="289777"/>
                </a:xfrm>
                <a:prstGeom prst="line">
                  <a:avLst/>
                </a:prstGeom>
                <a:noFill/>
                <a:ln w="28575" cmpd="sng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dirty="0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90" name="Line 21"/>
                <p:cNvSpPr>
                  <a:spLocks noChangeShapeType="1"/>
                </p:cNvSpPr>
                <p:nvPr/>
              </p:nvSpPr>
              <p:spPr bwMode="auto">
                <a:xfrm>
                  <a:off x="3028492" y="3131548"/>
                  <a:ext cx="367865" cy="346010"/>
                </a:xfrm>
                <a:prstGeom prst="line">
                  <a:avLst/>
                </a:prstGeom>
                <a:noFill/>
                <a:ln w="28575" cmpd="sng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91" name="Line 18"/>
                <p:cNvSpPr>
                  <a:spLocks noChangeShapeType="1"/>
                </p:cNvSpPr>
                <p:nvPr/>
              </p:nvSpPr>
              <p:spPr bwMode="auto">
                <a:xfrm>
                  <a:off x="3361494" y="2591712"/>
                  <a:ext cx="130024" cy="126870"/>
                </a:xfrm>
                <a:prstGeom prst="line">
                  <a:avLst/>
                </a:prstGeom>
                <a:noFill/>
                <a:ln w="28575" cmpd="sng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92" name="Line 20"/>
                <p:cNvSpPr>
                  <a:spLocks noChangeShapeType="1"/>
                </p:cNvSpPr>
                <p:nvPr/>
              </p:nvSpPr>
              <p:spPr bwMode="auto">
                <a:xfrm>
                  <a:off x="2549292" y="3341854"/>
                  <a:ext cx="233957" cy="195651"/>
                </a:xfrm>
                <a:prstGeom prst="line">
                  <a:avLst/>
                </a:prstGeom>
                <a:noFill/>
                <a:ln w="28575" cmpd="sng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>
                    <a:latin typeface="Times New Roman"/>
                    <a:cs typeface="Times New Roman"/>
                  </a:endParaRPr>
                </a:p>
              </p:txBody>
            </p:sp>
          </p:grpSp>
          <p:pic>
            <p:nvPicPr>
              <p:cNvPr id="85" name="Image 8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62335" y="2154543"/>
                <a:ext cx="711150" cy="564039"/>
              </a:xfrm>
              <a:prstGeom prst="rect">
                <a:avLst/>
              </a:prstGeom>
            </p:spPr>
          </p:pic>
        </p:grpSp>
        <p:cxnSp>
          <p:nvCxnSpPr>
            <p:cNvPr id="75" name="Connecteur droit avec flèche 74"/>
            <p:cNvCxnSpPr/>
            <p:nvPr/>
          </p:nvCxnSpPr>
          <p:spPr>
            <a:xfrm>
              <a:off x="2773485" y="2718582"/>
              <a:ext cx="588009" cy="26067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er 112"/>
          <p:cNvGrpSpPr/>
          <p:nvPr/>
        </p:nvGrpSpPr>
        <p:grpSpPr>
          <a:xfrm>
            <a:off x="4397648" y="844751"/>
            <a:ext cx="3418574" cy="2910502"/>
            <a:chOff x="1083157" y="1122634"/>
            <a:chExt cx="3418574" cy="2910502"/>
          </a:xfrm>
        </p:grpSpPr>
        <p:graphicFrame>
          <p:nvGraphicFramePr>
            <p:cNvPr id="114" name="Graphique 11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306511013"/>
                </p:ext>
              </p:extLst>
            </p:nvPr>
          </p:nvGraphicFramePr>
          <p:xfrm>
            <a:off x="1083157" y="1222313"/>
            <a:ext cx="3418574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sp>
          <p:nvSpPr>
            <p:cNvPr id="115" name="Line 13"/>
            <p:cNvSpPr>
              <a:spLocks noChangeShapeType="1"/>
            </p:cNvSpPr>
            <p:nvPr/>
          </p:nvSpPr>
          <p:spPr bwMode="auto">
            <a:xfrm>
              <a:off x="1470730" y="3602487"/>
              <a:ext cx="3000134" cy="0"/>
            </a:xfrm>
            <a:prstGeom prst="line">
              <a:avLst/>
            </a:prstGeom>
            <a:noFill/>
            <a:ln w="12700" cmpd="sng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>
                <a:latin typeface="Times New Roman"/>
                <a:cs typeface="Times New Roman"/>
              </a:endParaRPr>
            </a:p>
          </p:txBody>
        </p:sp>
        <p:sp>
          <p:nvSpPr>
            <p:cNvPr id="116" name="Line 14"/>
            <p:cNvSpPr>
              <a:spLocks noChangeShapeType="1"/>
            </p:cNvSpPr>
            <p:nvPr/>
          </p:nvSpPr>
          <p:spPr bwMode="auto">
            <a:xfrm flipV="1">
              <a:off x="1470728" y="1122634"/>
              <a:ext cx="1" cy="2467367"/>
            </a:xfrm>
            <a:prstGeom prst="line">
              <a:avLst/>
            </a:prstGeom>
            <a:noFill/>
            <a:ln w="12700" cmpd="sng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>
                <a:latin typeface="Times New Roman"/>
                <a:cs typeface="Times New Roman"/>
              </a:endParaRPr>
            </a:p>
          </p:txBody>
        </p:sp>
        <p:pic>
          <p:nvPicPr>
            <p:cNvPr id="117" name="Image 1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61494" y="3469097"/>
              <a:ext cx="445294" cy="564039"/>
            </a:xfrm>
            <a:prstGeom prst="rect">
              <a:avLst/>
            </a:prstGeom>
          </p:spPr>
        </p:pic>
        <p:cxnSp>
          <p:nvCxnSpPr>
            <p:cNvPr id="118" name="Connecteur droit 117"/>
            <p:cNvCxnSpPr/>
            <p:nvPr/>
          </p:nvCxnSpPr>
          <p:spPr>
            <a:xfrm flipV="1">
              <a:off x="3523459" y="1801701"/>
              <a:ext cx="17886" cy="1685042"/>
            </a:xfrm>
            <a:prstGeom prst="line">
              <a:avLst/>
            </a:prstGeom>
            <a:ln>
              <a:solidFill>
                <a:srgbClr val="0D0D0D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9" name="Image 1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55444" y="3606986"/>
              <a:ext cx="300590" cy="382569"/>
            </a:xfrm>
            <a:prstGeom prst="rect">
              <a:avLst/>
            </a:prstGeom>
          </p:spPr>
        </p:pic>
      </p:grpSp>
      <p:grpSp>
        <p:nvGrpSpPr>
          <p:cNvPr id="123" name="Grouper 122"/>
          <p:cNvGrpSpPr/>
          <p:nvPr/>
        </p:nvGrpSpPr>
        <p:grpSpPr>
          <a:xfrm>
            <a:off x="5894060" y="2240900"/>
            <a:ext cx="942226" cy="1061659"/>
            <a:chOff x="2549292" y="2475846"/>
            <a:chExt cx="942226" cy="1061659"/>
          </a:xfrm>
        </p:grpSpPr>
        <p:grpSp>
          <p:nvGrpSpPr>
            <p:cNvPr id="125" name="Grouper 124"/>
            <p:cNvGrpSpPr/>
            <p:nvPr/>
          </p:nvGrpSpPr>
          <p:grpSpPr>
            <a:xfrm>
              <a:off x="2549292" y="2591712"/>
              <a:ext cx="942226" cy="945793"/>
              <a:chOff x="2549292" y="2591712"/>
              <a:chExt cx="942226" cy="945793"/>
            </a:xfrm>
          </p:grpSpPr>
          <p:sp>
            <p:nvSpPr>
              <p:cNvPr id="127" name="Line 18"/>
              <p:cNvSpPr>
                <a:spLocks noChangeShapeType="1"/>
              </p:cNvSpPr>
              <p:nvPr/>
            </p:nvSpPr>
            <p:spPr bwMode="auto">
              <a:xfrm>
                <a:off x="3219698" y="2736470"/>
                <a:ext cx="262508" cy="259024"/>
              </a:xfrm>
              <a:prstGeom prst="line">
                <a:avLst/>
              </a:pr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>
                  <a:latin typeface="Times New Roman"/>
                  <a:cs typeface="Times New Roman"/>
                </a:endParaRPr>
              </a:p>
            </p:txBody>
          </p:sp>
          <p:sp>
            <p:nvSpPr>
              <p:cNvPr id="128" name="Line 19"/>
              <p:cNvSpPr>
                <a:spLocks noChangeShapeType="1"/>
              </p:cNvSpPr>
              <p:nvPr/>
            </p:nvSpPr>
            <p:spPr bwMode="auto">
              <a:xfrm>
                <a:off x="3201812" y="2979261"/>
                <a:ext cx="245243" cy="253741"/>
              </a:xfrm>
              <a:prstGeom prst="line">
                <a:avLst/>
              </a:pr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>
                  <a:latin typeface="Times New Roman"/>
                  <a:cs typeface="Times New Roman"/>
                </a:endParaRPr>
              </a:p>
            </p:txBody>
          </p:sp>
          <p:sp>
            <p:nvSpPr>
              <p:cNvPr id="129" name="Line 20"/>
              <p:cNvSpPr>
                <a:spLocks noChangeShapeType="1"/>
              </p:cNvSpPr>
              <p:nvPr/>
            </p:nvSpPr>
            <p:spPr bwMode="auto">
              <a:xfrm>
                <a:off x="2783249" y="3247727"/>
                <a:ext cx="340951" cy="289777"/>
              </a:xfrm>
              <a:prstGeom prst="line">
                <a:avLst/>
              </a:pr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130" name="Line 21"/>
              <p:cNvSpPr>
                <a:spLocks noChangeShapeType="1"/>
              </p:cNvSpPr>
              <p:nvPr/>
            </p:nvSpPr>
            <p:spPr bwMode="auto">
              <a:xfrm>
                <a:off x="3028492" y="3131548"/>
                <a:ext cx="367865" cy="346010"/>
              </a:xfrm>
              <a:prstGeom prst="line">
                <a:avLst/>
              </a:pr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>
                  <a:latin typeface="Times New Roman"/>
                  <a:cs typeface="Times New Roman"/>
                </a:endParaRPr>
              </a:p>
            </p:txBody>
          </p:sp>
          <p:sp>
            <p:nvSpPr>
              <p:cNvPr id="131" name="Line 18"/>
              <p:cNvSpPr>
                <a:spLocks noChangeShapeType="1"/>
              </p:cNvSpPr>
              <p:nvPr/>
            </p:nvSpPr>
            <p:spPr bwMode="auto">
              <a:xfrm>
                <a:off x="3361494" y="2591712"/>
                <a:ext cx="130024" cy="126870"/>
              </a:xfrm>
              <a:prstGeom prst="line">
                <a:avLst/>
              </a:pr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>
                  <a:latin typeface="Times New Roman"/>
                  <a:cs typeface="Times New Roman"/>
                </a:endParaRPr>
              </a:p>
            </p:txBody>
          </p:sp>
          <p:sp>
            <p:nvSpPr>
              <p:cNvPr id="132" name="Line 20"/>
              <p:cNvSpPr>
                <a:spLocks noChangeShapeType="1"/>
              </p:cNvSpPr>
              <p:nvPr/>
            </p:nvSpPr>
            <p:spPr bwMode="auto">
              <a:xfrm>
                <a:off x="2549292" y="3341854"/>
                <a:ext cx="233957" cy="195651"/>
              </a:xfrm>
              <a:prstGeom prst="line">
                <a:avLst/>
              </a:pr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>
                  <a:latin typeface="Times New Roman"/>
                  <a:cs typeface="Times New Roman"/>
                </a:endParaRPr>
              </a:p>
            </p:txBody>
          </p:sp>
        </p:grpSp>
        <p:cxnSp>
          <p:nvCxnSpPr>
            <p:cNvPr id="126" name="Connecteur droit avec flèche 125"/>
            <p:cNvCxnSpPr/>
            <p:nvPr/>
          </p:nvCxnSpPr>
          <p:spPr>
            <a:xfrm>
              <a:off x="2899256" y="2475846"/>
              <a:ext cx="462238" cy="503415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4" name="Image 1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20721" y="1575130"/>
            <a:ext cx="923303" cy="575406"/>
          </a:xfrm>
          <a:prstGeom prst="rect">
            <a:avLst/>
          </a:prstGeom>
        </p:spPr>
      </p:pic>
      <p:grpSp>
        <p:nvGrpSpPr>
          <p:cNvPr id="151" name="Grouper 150"/>
          <p:cNvGrpSpPr/>
          <p:nvPr/>
        </p:nvGrpSpPr>
        <p:grpSpPr>
          <a:xfrm>
            <a:off x="2789142" y="3854702"/>
            <a:ext cx="3418574" cy="2910502"/>
            <a:chOff x="1083157" y="1122634"/>
            <a:chExt cx="3418574" cy="2910502"/>
          </a:xfrm>
          <a:noFill/>
        </p:grpSpPr>
        <p:graphicFrame>
          <p:nvGraphicFramePr>
            <p:cNvPr id="152" name="Graphique 15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207843802"/>
                </p:ext>
              </p:extLst>
            </p:nvPr>
          </p:nvGraphicFramePr>
          <p:xfrm>
            <a:off x="1083157" y="1222313"/>
            <a:ext cx="3418574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1"/>
            </a:graphicData>
          </a:graphic>
        </p:graphicFrame>
        <p:sp>
          <p:nvSpPr>
            <p:cNvPr id="153" name="Line 13"/>
            <p:cNvSpPr>
              <a:spLocks noChangeShapeType="1"/>
            </p:cNvSpPr>
            <p:nvPr/>
          </p:nvSpPr>
          <p:spPr bwMode="auto">
            <a:xfrm>
              <a:off x="1455900" y="3503038"/>
              <a:ext cx="3000134" cy="0"/>
            </a:xfrm>
            <a:prstGeom prst="line">
              <a:avLst/>
            </a:prstGeom>
            <a:grpFill/>
            <a:ln w="12700" cmpd="sng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>
                <a:latin typeface="Times New Roman"/>
                <a:cs typeface="Times New Roman"/>
              </a:endParaRPr>
            </a:p>
          </p:txBody>
        </p:sp>
        <p:sp>
          <p:nvSpPr>
            <p:cNvPr id="154" name="Line 14"/>
            <p:cNvSpPr>
              <a:spLocks noChangeShapeType="1"/>
            </p:cNvSpPr>
            <p:nvPr/>
          </p:nvSpPr>
          <p:spPr bwMode="auto">
            <a:xfrm flipV="1">
              <a:off x="1470728" y="1122634"/>
              <a:ext cx="1" cy="2467367"/>
            </a:xfrm>
            <a:prstGeom prst="line">
              <a:avLst/>
            </a:prstGeom>
            <a:grpFill/>
            <a:ln w="12700" cmpd="sng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>
                <a:latin typeface="Times New Roman"/>
                <a:cs typeface="Times New Roman"/>
              </a:endParaRPr>
            </a:p>
          </p:txBody>
        </p:sp>
        <p:pic>
          <p:nvPicPr>
            <p:cNvPr id="155" name="Image 15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61494" y="3469097"/>
              <a:ext cx="445294" cy="564039"/>
            </a:xfrm>
            <a:prstGeom prst="rect">
              <a:avLst/>
            </a:prstGeom>
            <a:grpFill/>
          </p:spPr>
        </p:pic>
        <p:cxnSp>
          <p:nvCxnSpPr>
            <p:cNvPr id="156" name="Connecteur droit 155"/>
            <p:cNvCxnSpPr/>
            <p:nvPr/>
          </p:nvCxnSpPr>
          <p:spPr>
            <a:xfrm flipV="1">
              <a:off x="3487687" y="1801701"/>
              <a:ext cx="17886" cy="1685042"/>
            </a:xfrm>
            <a:prstGeom prst="line">
              <a:avLst/>
            </a:prstGeom>
            <a:grpFill/>
            <a:ln>
              <a:solidFill>
                <a:srgbClr val="0D0D0D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7" name="Image 15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55444" y="3606986"/>
              <a:ext cx="300590" cy="382569"/>
            </a:xfrm>
            <a:prstGeom prst="rect">
              <a:avLst/>
            </a:prstGeom>
            <a:grpFill/>
          </p:spPr>
        </p:pic>
      </p:grpSp>
      <p:sp>
        <p:nvSpPr>
          <p:cNvPr id="2" name="ZoneTexte 1"/>
          <p:cNvSpPr txBox="1"/>
          <p:nvPr/>
        </p:nvSpPr>
        <p:spPr>
          <a:xfrm>
            <a:off x="1255931" y="1133761"/>
            <a:ext cx="1695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Continu Piston</a:t>
            </a:r>
            <a:endParaRPr lang="fr-FR" sz="2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61" name="ZoneTexte 160"/>
          <p:cNvSpPr txBox="1"/>
          <p:nvPr/>
        </p:nvSpPr>
        <p:spPr>
          <a:xfrm>
            <a:off x="7188092" y="1406716"/>
            <a:ext cx="195590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Discontinu parfaitement agité</a:t>
            </a:r>
            <a:endParaRPr lang="fr-FR" sz="2400" b="1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162" name="ZoneTexte 161"/>
          <p:cNvSpPr txBox="1"/>
          <p:nvPr/>
        </p:nvSpPr>
        <p:spPr>
          <a:xfrm>
            <a:off x="5849020" y="4643126"/>
            <a:ext cx="195590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C</a:t>
            </a:r>
            <a:r>
              <a:rPr lang="fr-FR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ontinu parfaitement agité</a:t>
            </a:r>
            <a:endParaRPr lang="fr-FR" sz="24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7" name="Son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64656" y="422462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71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D. PAREAU      Mars 2020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005B4-64C0-6949-AB13-F9C7110822C4}" type="slidenum">
              <a:rPr lang="fr-FR" smtClean="0"/>
              <a:t>6</a:t>
            </a:fld>
            <a:endParaRPr lang="fr-FR"/>
          </a:p>
        </p:txBody>
      </p:sp>
      <p:sp>
        <p:nvSpPr>
          <p:cNvPr id="8" name="Rectangle 36"/>
          <p:cNvSpPr txBox="1">
            <a:spLocks noGrp="1" noChangeArrowheads="1"/>
          </p:cNvSpPr>
          <p:nvPr>
            <p:ph type="title"/>
          </p:nvPr>
        </p:nvSpPr>
        <p:spPr>
          <a:xfrm>
            <a:off x="385798" y="1128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defTabSz="370048"/>
            <a:r>
              <a:rPr lang="fr-C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Réactions d’ordre positif</a:t>
            </a:r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23" name="Grouper 22"/>
          <p:cNvGrpSpPr/>
          <p:nvPr/>
        </p:nvGrpSpPr>
        <p:grpSpPr>
          <a:xfrm>
            <a:off x="5649272" y="2206869"/>
            <a:ext cx="3250825" cy="2704376"/>
            <a:chOff x="5649272" y="1459909"/>
            <a:chExt cx="3250825" cy="2704376"/>
          </a:xfrm>
        </p:grpSpPr>
        <p:graphicFrame>
          <p:nvGraphicFramePr>
            <p:cNvPr id="13" name="Graphique 1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298095712"/>
                </p:ext>
              </p:extLst>
            </p:nvPr>
          </p:nvGraphicFramePr>
          <p:xfrm>
            <a:off x="5943633" y="1459909"/>
            <a:ext cx="2908562" cy="210347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2"/>
            </a:graphicData>
          </a:graphic>
        </p:graphicFrame>
        <p:cxnSp>
          <p:nvCxnSpPr>
            <p:cNvPr id="9" name="Connecteur droit avec flèche 8"/>
            <p:cNvCxnSpPr/>
            <p:nvPr/>
          </p:nvCxnSpPr>
          <p:spPr>
            <a:xfrm flipV="1">
              <a:off x="6169208" y="3563387"/>
              <a:ext cx="2346829" cy="18674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/>
            <p:cNvCxnSpPr/>
            <p:nvPr/>
          </p:nvCxnSpPr>
          <p:spPr>
            <a:xfrm flipV="1">
              <a:off x="6169208" y="1497257"/>
              <a:ext cx="0" cy="2050791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/>
            <p:cNvSpPr txBox="1"/>
            <p:nvPr/>
          </p:nvSpPr>
          <p:spPr>
            <a:xfrm>
              <a:off x="6057152" y="3529370"/>
              <a:ext cx="3406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smtClean="0">
                  <a:latin typeface="Times New Roman"/>
                  <a:cs typeface="Times New Roman"/>
                </a:rPr>
                <a:t>0</a:t>
              </a:r>
              <a:endParaRPr lang="fr-FR" sz="2400" b="1" dirty="0">
                <a:latin typeface="Times New Roman"/>
                <a:cs typeface="Times New Roman"/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5649272" y="1534260"/>
              <a:ext cx="7485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 err="1" smtClean="0">
                  <a:latin typeface="Times New Roman"/>
                  <a:cs typeface="Times New Roman"/>
                </a:rPr>
                <a:t>r</a:t>
              </a:r>
              <a:r>
                <a:rPr lang="fr-FR" sz="2800" b="1" baseline="-25000" dirty="0" err="1" smtClean="0">
                  <a:latin typeface="Times New Roman"/>
                  <a:cs typeface="Times New Roman"/>
                </a:rPr>
                <a:t>A</a:t>
              </a:r>
              <a:endParaRPr lang="fr-FR" sz="2800" b="1" baseline="-25000" dirty="0">
                <a:latin typeface="Times New Roman"/>
                <a:cs typeface="Times New Roman"/>
              </a:endParaRPr>
            </a:p>
          </p:txBody>
        </p:sp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533263" y="3492022"/>
              <a:ext cx="543975" cy="672263"/>
            </a:xfrm>
            <a:prstGeom prst="rect">
              <a:avLst/>
            </a:prstGeom>
          </p:spPr>
        </p:pic>
        <p:cxnSp>
          <p:nvCxnSpPr>
            <p:cNvPr id="21" name="Connecteur droit 20"/>
            <p:cNvCxnSpPr/>
            <p:nvPr/>
          </p:nvCxnSpPr>
          <p:spPr>
            <a:xfrm flipV="1">
              <a:off x="7658665" y="2913133"/>
              <a:ext cx="0" cy="616237"/>
            </a:xfrm>
            <a:prstGeom prst="line">
              <a:avLst/>
            </a:prstGeom>
            <a:ln>
              <a:solidFill>
                <a:srgbClr val="0D0D0D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542302" y="3301682"/>
              <a:ext cx="357795" cy="455376"/>
            </a:xfrm>
            <a:prstGeom prst="rect">
              <a:avLst/>
            </a:prstGeom>
          </p:spPr>
        </p:pic>
      </p:grpSp>
      <p:sp>
        <p:nvSpPr>
          <p:cNvPr id="24" name="ZoneTexte 23"/>
          <p:cNvSpPr txBox="1"/>
          <p:nvPr/>
        </p:nvSpPr>
        <p:spPr>
          <a:xfrm>
            <a:off x="139716" y="1472347"/>
            <a:ext cx="598582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u="sng" dirty="0" smtClean="0">
                <a:solidFill>
                  <a:srgbClr val="FF0000"/>
                </a:solidFill>
                <a:latin typeface="Times New Roman"/>
                <a:cs typeface="Times New Roman"/>
              </a:rPr>
              <a:t>Réacteur continu tubulaire piston</a:t>
            </a:r>
          </a:p>
          <a:p>
            <a:endParaRPr lang="fr-FR" sz="2400" b="1" u="sng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fr-FR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D</a:t>
            </a:r>
            <a:r>
              <a:rPr lang="fr-FR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ébut du tube</a:t>
            </a:r>
            <a:r>
              <a:rPr lang="fr-F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:</a:t>
            </a:r>
          </a:p>
          <a:p>
            <a:r>
              <a:rPr lang="fr-F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		</a:t>
            </a:r>
            <a:r>
              <a:rPr lang="fr-FR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grande vitesse &gt;  </a:t>
            </a:r>
            <a:r>
              <a:rPr lang="fr-FR" sz="24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r</a:t>
            </a:r>
            <a:r>
              <a:rPr lang="fr-FR" sz="2400" b="1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Af</a:t>
            </a:r>
            <a:endParaRPr lang="fr-FR" sz="24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fr-FR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Avancée dans le tube: </a:t>
            </a:r>
          </a:p>
          <a:p>
            <a:r>
              <a:rPr lang="fr-FR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		vitesse diminue, mais </a:t>
            </a:r>
            <a:r>
              <a:rPr lang="fr-FR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&gt;  </a:t>
            </a:r>
            <a:r>
              <a:rPr lang="fr-FR" sz="24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r</a:t>
            </a:r>
            <a:r>
              <a:rPr lang="fr-FR" sz="2400" b="1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Af</a:t>
            </a:r>
            <a:endParaRPr lang="fr-FR" sz="24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fr-FR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Fin du tube:</a:t>
            </a:r>
          </a:p>
          <a:p>
            <a:r>
              <a:rPr lang="fr-F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		 </a:t>
            </a:r>
            <a:r>
              <a:rPr lang="fr-FR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vitesse faible proche de </a:t>
            </a:r>
            <a:r>
              <a:rPr lang="fr-FR" sz="24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r</a:t>
            </a:r>
            <a:r>
              <a:rPr lang="fr-FR" sz="2400" b="1" baseline="-25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Af</a:t>
            </a:r>
            <a:r>
              <a:rPr lang="fr-FR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</a:p>
          <a:p>
            <a:endParaRPr lang="fr-FR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6125540" y="2561330"/>
            <a:ext cx="165600" cy="147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6427348" y="2975166"/>
            <a:ext cx="165600" cy="147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/>
        </p:nvSpPr>
        <p:spPr>
          <a:xfrm>
            <a:off x="6800868" y="3479364"/>
            <a:ext cx="165600" cy="147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Connecteur droit 28"/>
          <p:cNvCxnSpPr/>
          <p:nvPr/>
        </p:nvCxnSpPr>
        <p:spPr>
          <a:xfrm>
            <a:off x="6125540" y="4088964"/>
            <a:ext cx="1571052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5415900" y="3771788"/>
            <a:ext cx="1105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 smtClean="0">
                <a:latin typeface="Times New Roman"/>
                <a:cs typeface="Times New Roman"/>
              </a:rPr>
              <a:t>r</a:t>
            </a:r>
            <a:r>
              <a:rPr lang="fr-FR" sz="2800" b="1" baseline="-25000" dirty="0" err="1" smtClean="0">
                <a:latin typeface="Times New Roman"/>
                <a:cs typeface="Times New Roman"/>
              </a:rPr>
              <a:t>Af</a:t>
            </a:r>
            <a:endParaRPr lang="fr-FR" sz="2800" b="1" baseline="-25000" dirty="0">
              <a:latin typeface="Times New Roman"/>
              <a:cs typeface="Times New Roman"/>
            </a:endParaRPr>
          </a:p>
        </p:txBody>
      </p:sp>
      <p:sp>
        <p:nvSpPr>
          <p:cNvPr id="35" name="Ellipse 34"/>
          <p:cNvSpPr/>
          <p:nvPr/>
        </p:nvSpPr>
        <p:spPr>
          <a:xfrm>
            <a:off x="7532224" y="3967896"/>
            <a:ext cx="165600" cy="147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8" name="Son 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658665" y="659547"/>
            <a:ext cx="812800" cy="812800"/>
          </a:xfrm>
          <a:prstGeom prst="rect">
            <a:avLst/>
          </a:prstGeom>
        </p:spPr>
      </p:pic>
      <p:pic>
        <p:nvPicPr>
          <p:cNvPr id="39" name="Son 3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533263" y="1478360"/>
            <a:ext cx="812800" cy="812800"/>
          </a:xfrm>
          <a:prstGeom prst="rect">
            <a:avLst/>
          </a:prstGeom>
        </p:spPr>
      </p:pic>
      <p:pic>
        <p:nvPicPr>
          <p:cNvPr id="40" name="Son 39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874000" y="2847293"/>
            <a:ext cx="812800" cy="812800"/>
          </a:xfrm>
          <a:prstGeom prst="rect">
            <a:avLst/>
          </a:prstGeom>
        </p:spPr>
      </p:pic>
      <p:pic>
        <p:nvPicPr>
          <p:cNvPr id="41" name="Son 4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888161" y="1065947"/>
            <a:ext cx="812800" cy="812800"/>
          </a:xfrm>
          <a:prstGeom prst="rect">
            <a:avLst/>
          </a:prstGeom>
        </p:spPr>
      </p:pic>
      <p:grpSp>
        <p:nvGrpSpPr>
          <p:cNvPr id="47" name="Grouper 46"/>
          <p:cNvGrpSpPr/>
          <p:nvPr/>
        </p:nvGrpSpPr>
        <p:grpSpPr>
          <a:xfrm>
            <a:off x="1113319" y="4877562"/>
            <a:ext cx="6888787" cy="1478788"/>
            <a:chOff x="77681" y="4911245"/>
            <a:chExt cx="6888787" cy="1478788"/>
          </a:xfrm>
        </p:grpSpPr>
        <p:sp>
          <p:nvSpPr>
            <p:cNvPr id="42" name="ZoneTexte 41"/>
            <p:cNvSpPr txBox="1"/>
            <p:nvPr/>
          </p:nvSpPr>
          <p:spPr>
            <a:xfrm>
              <a:off x="77681" y="5005038"/>
              <a:ext cx="6888787" cy="1384995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RP: utilise toutes les vitesses entre 0 et      , donc profite de vitesses élevées au début du tube </a:t>
              </a:r>
              <a:endParaRPr lang="fr-FR" sz="2800" b="1" dirty="0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  <p:pic>
          <p:nvPicPr>
            <p:cNvPr id="46" name="Image 45"/>
            <p:cNvPicPr>
              <a:picLocks noChangeAspect="1"/>
            </p:cNvPicPr>
            <p:nvPr/>
          </p:nvPicPr>
          <p:blipFill>
            <a:blip r:embed="rId1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157594" y="4911245"/>
              <a:ext cx="545014" cy="67394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48" name="Son 47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658665" y="517879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356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2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332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78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7108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62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8736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9236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476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4002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4502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777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25" grpId="0" animBg="1"/>
      <p:bldP spid="26" grpId="0" animBg="1"/>
      <p:bldP spid="27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D. PAREAU      Mars 2020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005B4-64C0-6949-AB13-F9C7110822C4}" type="slidenum">
              <a:rPr lang="fr-FR" smtClean="0"/>
              <a:t>7</a:t>
            </a:fld>
            <a:endParaRPr lang="fr-FR"/>
          </a:p>
        </p:txBody>
      </p:sp>
      <p:sp>
        <p:nvSpPr>
          <p:cNvPr id="8" name="Rectangle 36"/>
          <p:cNvSpPr txBox="1">
            <a:spLocks noGrp="1" noChangeArrowheads="1"/>
          </p:cNvSpPr>
          <p:nvPr>
            <p:ph type="title"/>
          </p:nvPr>
        </p:nvSpPr>
        <p:spPr>
          <a:xfrm>
            <a:off x="385798" y="1128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defTabSz="370048"/>
            <a:r>
              <a:rPr lang="fr-C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Réactions d’ordre positif</a:t>
            </a:r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23" name="Grouper 22"/>
          <p:cNvGrpSpPr/>
          <p:nvPr/>
        </p:nvGrpSpPr>
        <p:grpSpPr>
          <a:xfrm>
            <a:off x="5649272" y="2206869"/>
            <a:ext cx="3250825" cy="2704376"/>
            <a:chOff x="5649272" y="1459909"/>
            <a:chExt cx="3250825" cy="2704376"/>
          </a:xfrm>
        </p:grpSpPr>
        <p:graphicFrame>
          <p:nvGraphicFramePr>
            <p:cNvPr id="13" name="Graphique 1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611985625"/>
                </p:ext>
              </p:extLst>
            </p:nvPr>
          </p:nvGraphicFramePr>
          <p:xfrm>
            <a:off x="5943633" y="1459909"/>
            <a:ext cx="2908562" cy="210347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cxnSp>
          <p:nvCxnSpPr>
            <p:cNvPr id="9" name="Connecteur droit avec flèche 8"/>
            <p:cNvCxnSpPr/>
            <p:nvPr/>
          </p:nvCxnSpPr>
          <p:spPr>
            <a:xfrm flipV="1">
              <a:off x="6169208" y="3563387"/>
              <a:ext cx="2346829" cy="18674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/>
            <p:cNvCxnSpPr/>
            <p:nvPr/>
          </p:nvCxnSpPr>
          <p:spPr>
            <a:xfrm flipV="1">
              <a:off x="6169208" y="1497257"/>
              <a:ext cx="0" cy="2050791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/>
            <p:cNvSpPr txBox="1"/>
            <p:nvPr/>
          </p:nvSpPr>
          <p:spPr>
            <a:xfrm>
              <a:off x="6057152" y="3529370"/>
              <a:ext cx="3406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smtClean="0">
                  <a:latin typeface="Times New Roman"/>
                  <a:cs typeface="Times New Roman"/>
                </a:rPr>
                <a:t>0</a:t>
              </a:r>
              <a:endParaRPr lang="fr-FR" sz="2400" b="1" dirty="0">
                <a:latin typeface="Times New Roman"/>
                <a:cs typeface="Times New Roman"/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5649272" y="1534260"/>
              <a:ext cx="7485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 err="1" smtClean="0">
                  <a:latin typeface="Times New Roman"/>
                  <a:cs typeface="Times New Roman"/>
                </a:rPr>
                <a:t>r</a:t>
              </a:r>
              <a:r>
                <a:rPr lang="fr-FR" sz="2800" b="1" baseline="-25000" dirty="0" err="1" smtClean="0">
                  <a:latin typeface="Times New Roman"/>
                  <a:cs typeface="Times New Roman"/>
                </a:rPr>
                <a:t>A</a:t>
              </a:r>
              <a:endParaRPr lang="fr-FR" sz="2800" b="1" baseline="-25000" dirty="0">
                <a:latin typeface="Times New Roman"/>
                <a:cs typeface="Times New Roman"/>
              </a:endParaRPr>
            </a:p>
          </p:txBody>
        </p:sp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33263" y="3492022"/>
              <a:ext cx="543975" cy="672263"/>
            </a:xfrm>
            <a:prstGeom prst="rect">
              <a:avLst/>
            </a:prstGeom>
          </p:spPr>
        </p:pic>
        <p:cxnSp>
          <p:nvCxnSpPr>
            <p:cNvPr id="21" name="Connecteur droit 20"/>
            <p:cNvCxnSpPr/>
            <p:nvPr/>
          </p:nvCxnSpPr>
          <p:spPr>
            <a:xfrm flipV="1">
              <a:off x="7658665" y="2913133"/>
              <a:ext cx="0" cy="616237"/>
            </a:xfrm>
            <a:prstGeom prst="line">
              <a:avLst/>
            </a:prstGeom>
            <a:ln>
              <a:solidFill>
                <a:srgbClr val="0D0D0D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542302" y="3301682"/>
              <a:ext cx="357795" cy="455376"/>
            </a:xfrm>
            <a:prstGeom prst="rect">
              <a:avLst/>
            </a:prstGeom>
          </p:spPr>
        </p:pic>
      </p:grpSp>
      <p:sp>
        <p:nvSpPr>
          <p:cNvPr id="24" name="ZoneTexte 23"/>
          <p:cNvSpPr txBox="1"/>
          <p:nvPr/>
        </p:nvSpPr>
        <p:spPr>
          <a:xfrm>
            <a:off x="139716" y="1472347"/>
            <a:ext cx="64532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u="sng" dirty="0" smtClean="0">
                <a:solidFill>
                  <a:srgbClr val="008000"/>
                </a:solidFill>
                <a:latin typeface="Times New Roman"/>
                <a:cs typeface="Times New Roman"/>
              </a:rPr>
              <a:t>Réacteur discontinu parfaitement agité</a:t>
            </a:r>
          </a:p>
          <a:p>
            <a:endParaRPr lang="fr-FR" sz="2400" b="1" u="sng" dirty="0">
              <a:solidFill>
                <a:srgbClr val="008000"/>
              </a:solidFill>
              <a:latin typeface="Times New Roman"/>
              <a:cs typeface="Times New Roman"/>
            </a:endParaRPr>
          </a:p>
          <a:p>
            <a:r>
              <a:rPr lang="fr-FR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D</a:t>
            </a:r>
            <a:r>
              <a:rPr lang="fr-FR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ébut de l’opération</a:t>
            </a:r>
            <a:r>
              <a:rPr lang="fr-F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:</a:t>
            </a:r>
          </a:p>
          <a:p>
            <a:r>
              <a:rPr lang="fr-F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		</a:t>
            </a:r>
            <a:r>
              <a:rPr lang="fr-FR" sz="24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grande vitesse &gt;  </a:t>
            </a:r>
            <a:r>
              <a:rPr lang="fr-FR" sz="2400" b="1" dirty="0" err="1">
                <a:solidFill>
                  <a:srgbClr val="008000"/>
                </a:solidFill>
                <a:latin typeface="Times New Roman"/>
                <a:cs typeface="Times New Roman"/>
              </a:rPr>
              <a:t>r</a:t>
            </a:r>
            <a:r>
              <a:rPr lang="fr-FR" sz="2400" b="1" baseline="-25000" dirty="0" err="1">
                <a:solidFill>
                  <a:srgbClr val="008000"/>
                </a:solidFill>
                <a:latin typeface="Times New Roman"/>
                <a:cs typeface="Times New Roman"/>
              </a:rPr>
              <a:t>Af</a:t>
            </a:r>
            <a:endParaRPr lang="fr-FR" sz="2400" b="1" dirty="0" smtClean="0">
              <a:solidFill>
                <a:srgbClr val="008000"/>
              </a:solidFill>
              <a:latin typeface="Times New Roman"/>
              <a:cs typeface="Times New Roman"/>
            </a:endParaRPr>
          </a:p>
          <a:p>
            <a:r>
              <a:rPr lang="fr-FR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Opération en cours: </a:t>
            </a:r>
          </a:p>
          <a:p>
            <a:r>
              <a:rPr lang="fr-FR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		</a:t>
            </a:r>
            <a:r>
              <a:rPr lang="fr-FR" sz="24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vitesse diminue, mais </a:t>
            </a:r>
            <a:r>
              <a:rPr lang="fr-FR" sz="2400" b="1" dirty="0">
                <a:solidFill>
                  <a:srgbClr val="008000"/>
                </a:solidFill>
                <a:latin typeface="Times New Roman"/>
                <a:cs typeface="Times New Roman"/>
              </a:rPr>
              <a:t>&gt;  </a:t>
            </a:r>
            <a:r>
              <a:rPr lang="fr-FR" sz="2400" b="1" dirty="0" err="1">
                <a:solidFill>
                  <a:srgbClr val="008000"/>
                </a:solidFill>
                <a:latin typeface="Times New Roman"/>
                <a:cs typeface="Times New Roman"/>
              </a:rPr>
              <a:t>r</a:t>
            </a:r>
            <a:r>
              <a:rPr lang="fr-FR" sz="2400" b="1" baseline="-25000" dirty="0" err="1">
                <a:solidFill>
                  <a:srgbClr val="008000"/>
                </a:solidFill>
                <a:latin typeface="Times New Roman"/>
                <a:cs typeface="Times New Roman"/>
              </a:rPr>
              <a:t>Af</a:t>
            </a:r>
            <a:endParaRPr lang="fr-FR" sz="2400" b="1" dirty="0">
              <a:solidFill>
                <a:srgbClr val="008000"/>
              </a:solidFill>
              <a:latin typeface="Times New Roman"/>
              <a:cs typeface="Times New Roman"/>
            </a:endParaRPr>
          </a:p>
          <a:p>
            <a:r>
              <a:rPr lang="fr-FR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Fin de l’opération:</a:t>
            </a:r>
          </a:p>
          <a:p>
            <a:r>
              <a:rPr lang="fr-F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		 </a:t>
            </a:r>
            <a:r>
              <a:rPr lang="fr-FR" sz="24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vitesse faible proche de </a:t>
            </a:r>
            <a:r>
              <a:rPr lang="fr-FR" sz="2400" b="1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r</a:t>
            </a:r>
            <a:r>
              <a:rPr lang="fr-FR" sz="2400" b="1" baseline="-25000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Af</a:t>
            </a:r>
            <a:r>
              <a:rPr lang="fr-FR" sz="24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</a:p>
          <a:p>
            <a:endParaRPr lang="fr-FR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6125540" y="2561330"/>
            <a:ext cx="165600" cy="14760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6707488" y="3348646"/>
            <a:ext cx="165600" cy="14760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Connecteur droit 28"/>
          <p:cNvCxnSpPr/>
          <p:nvPr/>
        </p:nvCxnSpPr>
        <p:spPr>
          <a:xfrm>
            <a:off x="6125540" y="4088964"/>
            <a:ext cx="1571052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5415900" y="3771788"/>
            <a:ext cx="1105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 smtClean="0">
                <a:latin typeface="Times New Roman"/>
                <a:cs typeface="Times New Roman"/>
              </a:rPr>
              <a:t>r</a:t>
            </a:r>
            <a:r>
              <a:rPr lang="fr-FR" sz="2800" b="1" baseline="-25000" dirty="0" err="1" smtClean="0">
                <a:latin typeface="Times New Roman"/>
                <a:cs typeface="Times New Roman"/>
              </a:rPr>
              <a:t>Af</a:t>
            </a:r>
            <a:endParaRPr lang="fr-FR" sz="2800" b="1" baseline="-25000" dirty="0">
              <a:latin typeface="Times New Roman"/>
              <a:cs typeface="Times New Roman"/>
            </a:endParaRPr>
          </a:p>
        </p:txBody>
      </p:sp>
      <p:sp>
        <p:nvSpPr>
          <p:cNvPr id="35" name="Ellipse 34"/>
          <p:cNvSpPr/>
          <p:nvPr/>
        </p:nvSpPr>
        <p:spPr>
          <a:xfrm>
            <a:off x="7532224" y="3967896"/>
            <a:ext cx="165600" cy="14760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7" name="Grouper 46"/>
          <p:cNvGrpSpPr/>
          <p:nvPr/>
        </p:nvGrpSpPr>
        <p:grpSpPr>
          <a:xfrm>
            <a:off x="1107853" y="5006669"/>
            <a:ext cx="6888787" cy="1384995"/>
            <a:chOff x="1107853" y="5006669"/>
            <a:chExt cx="6888787" cy="1384995"/>
          </a:xfrm>
        </p:grpSpPr>
        <p:sp>
          <p:nvSpPr>
            <p:cNvPr id="42" name="ZoneTexte 41"/>
            <p:cNvSpPr txBox="1"/>
            <p:nvPr/>
          </p:nvSpPr>
          <p:spPr>
            <a:xfrm>
              <a:off x="1107853" y="5006669"/>
              <a:ext cx="6888787" cy="1384995"/>
            </a:xfrm>
            <a:prstGeom prst="rect">
              <a:avLst/>
            </a:prstGeom>
            <a:noFill/>
            <a:ln w="38100" cmpd="sng"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RDPA: utilise toutes les vitesses entre 0 et      , donc profite de vitesses élevées au début de l’opération</a:t>
              </a:r>
              <a:endParaRPr lang="fr-FR" sz="2800" b="1" dirty="0">
                <a:solidFill>
                  <a:srgbClr val="008000"/>
                </a:solidFill>
                <a:latin typeface="Times New Roman"/>
                <a:cs typeface="Times New Roman"/>
              </a:endParaRPr>
            </a:p>
          </p:txBody>
        </p:sp>
        <p:pic>
          <p:nvPicPr>
            <p:cNvPr id="46" name="Image 45"/>
            <p:cNvPicPr>
              <a:picLocks noChangeAspect="1"/>
            </p:cNvPicPr>
            <p:nvPr/>
          </p:nvPicPr>
          <p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828973" y="5342432"/>
              <a:ext cx="545014" cy="67394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" name="ZoneTexte 1"/>
          <p:cNvSpPr txBox="1"/>
          <p:nvPr/>
        </p:nvSpPr>
        <p:spPr>
          <a:xfrm>
            <a:off x="6980077" y="2244217"/>
            <a:ext cx="16353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Variation au cours du temps</a:t>
            </a:r>
            <a:endParaRPr lang="fr-FR" sz="2000" b="1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Son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08998" y="3089846"/>
            <a:ext cx="812800" cy="812800"/>
          </a:xfrm>
          <a:prstGeom prst="rect">
            <a:avLst/>
          </a:prstGeom>
        </p:spPr>
      </p:pic>
      <p:pic>
        <p:nvPicPr>
          <p:cNvPr id="10" name="Son 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08998" y="5203581"/>
            <a:ext cx="812800" cy="812800"/>
          </a:xfrm>
          <a:prstGeom prst="rect">
            <a:avLst/>
          </a:prstGeom>
        </p:spPr>
      </p:pic>
      <p:pic>
        <p:nvPicPr>
          <p:cNvPr id="12" name="Son 1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74000" y="6595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9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046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546"/>
                            </p:stCondLst>
                            <p:childTnLst>
                              <p:par>
                                <p:cTn id="13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546"/>
                            </p:stCondLst>
                            <p:childTnLst>
                              <p:par>
                                <p:cTn id="18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546"/>
                            </p:stCondLst>
                            <p:childTnLst>
                              <p:par>
                                <p:cTn id="23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546"/>
                            </p:stCondLst>
                            <p:childTnLst>
                              <p:par>
                                <p:cTn id="28" presetID="23" presetClass="exit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546"/>
                            </p:stCondLst>
                            <p:childTnLst>
                              <p:par>
                                <p:cTn id="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46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60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1117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617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96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35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39715" y="2281220"/>
            <a:ext cx="47967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400" b="1" dirty="0" smtClean="0">
                <a:latin typeface="Times New Roman"/>
                <a:cs typeface="Times New Roman"/>
              </a:rPr>
              <a:t>Dans tout le volume taux de conversion constant et égal à</a:t>
            </a:r>
          </a:p>
          <a:p>
            <a:pPr marL="342900" indent="-342900">
              <a:buFont typeface="Arial"/>
              <a:buChar char="•"/>
            </a:pPr>
            <a:endParaRPr lang="fr-FR" sz="2400" b="1" dirty="0"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fr-FR" sz="2400" b="1" dirty="0" smtClean="0">
                <a:latin typeface="Times New Roman"/>
                <a:cs typeface="Times New Roman"/>
              </a:rPr>
              <a:t>Donc vitesse faible et grand volume</a:t>
            </a:r>
          </a:p>
          <a:p>
            <a:endParaRPr lang="fr-FR" sz="2400" b="1" dirty="0">
              <a:latin typeface="Times New Roman"/>
              <a:cs typeface="Times New Roman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D. PAREAU      Mars 2020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005B4-64C0-6949-AB13-F9C7110822C4}" type="slidenum">
              <a:rPr lang="fr-FR" smtClean="0"/>
              <a:t>8</a:t>
            </a:fld>
            <a:endParaRPr lang="fr-FR"/>
          </a:p>
        </p:txBody>
      </p:sp>
      <p:sp>
        <p:nvSpPr>
          <p:cNvPr id="8" name="Rectangle 36"/>
          <p:cNvSpPr txBox="1">
            <a:spLocks noGrp="1" noChangeArrowheads="1"/>
          </p:cNvSpPr>
          <p:nvPr>
            <p:ph type="title"/>
          </p:nvPr>
        </p:nvSpPr>
        <p:spPr>
          <a:xfrm>
            <a:off x="385798" y="1128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defTabSz="370048"/>
            <a:r>
              <a:rPr lang="fr-C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Réactions d’ordre positif</a:t>
            </a:r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23" name="Grouper 22"/>
          <p:cNvGrpSpPr/>
          <p:nvPr/>
        </p:nvGrpSpPr>
        <p:grpSpPr>
          <a:xfrm>
            <a:off x="5649272" y="2206869"/>
            <a:ext cx="3250825" cy="2704376"/>
            <a:chOff x="5649272" y="1459909"/>
            <a:chExt cx="3250825" cy="2704376"/>
          </a:xfrm>
        </p:grpSpPr>
        <p:graphicFrame>
          <p:nvGraphicFramePr>
            <p:cNvPr id="13" name="Graphique 1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974778697"/>
                </p:ext>
              </p:extLst>
            </p:nvPr>
          </p:nvGraphicFramePr>
          <p:xfrm>
            <a:off x="5943633" y="1459909"/>
            <a:ext cx="2908562" cy="210347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cxnSp>
          <p:nvCxnSpPr>
            <p:cNvPr id="9" name="Connecteur droit avec flèche 8"/>
            <p:cNvCxnSpPr/>
            <p:nvPr/>
          </p:nvCxnSpPr>
          <p:spPr>
            <a:xfrm flipV="1">
              <a:off x="6169208" y="3563387"/>
              <a:ext cx="2346829" cy="18674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/>
            <p:cNvCxnSpPr/>
            <p:nvPr/>
          </p:nvCxnSpPr>
          <p:spPr>
            <a:xfrm flipV="1">
              <a:off x="6169208" y="1497257"/>
              <a:ext cx="0" cy="2050791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/>
            <p:cNvSpPr txBox="1"/>
            <p:nvPr/>
          </p:nvSpPr>
          <p:spPr>
            <a:xfrm>
              <a:off x="6057152" y="3529370"/>
              <a:ext cx="3406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smtClean="0">
                  <a:latin typeface="Times New Roman"/>
                  <a:cs typeface="Times New Roman"/>
                </a:rPr>
                <a:t>0</a:t>
              </a:r>
              <a:endParaRPr lang="fr-FR" sz="2400" b="1" dirty="0">
                <a:latin typeface="Times New Roman"/>
                <a:cs typeface="Times New Roman"/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5649272" y="1534260"/>
              <a:ext cx="7485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 err="1" smtClean="0">
                  <a:latin typeface="Times New Roman"/>
                  <a:cs typeface="Times New Roman"/>
                </a:rPr>
                <a:t>r</a:t>
              </a:r>
              <a:r>
                <a:rPr lang="fr-FR" sz="2800" b="1" baseline="-25000" dirty="0" err="1" smtClean="0">
                  <a:latin typeface="Times New Roman"/>
                  <a:cs typeface="Times New Roman"/>
                </a:rPr>
                <a:t>A</a:t>
              </a:r>
              <a:endParaRPr lang="fr-FR" sz="2800" b="1" baseline="-25000" dirty="0">
                <a:latin typeface="Times New Roman"/>
                <a:cs typeface="Times New Roman"/>
              </a:endParaRPr>
            </a:p>
          </p:txBody>
        </p:sp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33263" y="3492022"/>
              <a:ext cx="543975" cy="672263"/>
            </a:xfrm>
            <a:prstGeom prst="rect">
              <a:avLst/>
            </a:prstGeom>
          </p:spPr>
        </p:pic>
        <p:cxnSp>
          <p:nvCxnSpPr>
            <p:cNvPr id="21" name="Connecteur droit 20"/>
            <p:cNvCxnSpPr/>
            <p:nvPr/>
          </p:nvCxnSpPr>
          <p:spPr>
            <a:xfrm flipV="1">
              <a:off x="7658665" y="2913133"/>
              <a:ext cx="0" cy="616237"/>
            </a:xfrm>
            <a:prstGeom prst="line">
              <a:avLst/>
            </a:prstGeom>
            <a:ln>
              <a:solidFill>
                <a:srgbClr val="0D0D0D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42302" y="3301682"/>
              <a:ext cx="357795" cy="455376"/>
            </a:xfrm>
            <a:prstGeom prst="rect">
              <a:avLst/>
            </a:prstGeom>
          </p:spPr>
        </p:pic>
      </p:grpSp>
      <p:sp>
        <p:nvSpPr>
          <p:cNvPr id="24" name="ZoneTexte 23"/>
          <p:cNvSpPr txBox="1"/>
          <p:nvPr/>
        </p:nvSpPr>
        <p:spPr>
          <a:xfrm>
            <a:off x="139716" y="1472347"/>
            <a:ext cx="645323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u="sng" dirty="0" smtClean="0">
                <a:solidFill>
                  <a:srgbClr val="0000FF"/>
                </a:solidFill>
                <a:latin typeface="Times New Roman"/>
                <a:cs typeface="Times New Roman"/>
              </a:rPr>
              <a:t>Réacteur continu parfaitement agité</a:t>
            </a:r>
          </a:p>
          <a:p>
            <a:endParaRPr lang="fr-FR" sz="2400" b="1" u="sng" dirty="0">
              <a:solidFill>
                <a:srgbClr val="008000"/>
              </a:solidFill>
              <a:latin typeface="Times New Roman"/>
              <a:cs typeface="Times New Roman"/>
            </a:endParaRPr>
          </a:p>
          <a:p>
            <a:endParaRPr lang="fr-FR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cs typeface="Times New Roman"/>
            </a:endParaRPr>
          </a:p>
        </p:txBody>
      </p:sp>
      <p:cxnSp>
        <p:nvCxnSpPr>
          <p:cNvPr id="29" name="Connecteur droit 28"/>
          <p:cNvCxnSpPr/>
          <p:nvPr/>
        </p:nvCxnSpPr>
        <p:spPr>
          <a:xfrm>
            <a:off x="6125540" y="4088964"/>
            <a:ext cx="1571052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5415900" y="3771788"/>
            <a:ext cx="1105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 smtClean="0">
                <a:latin typeface="Times New Roman"/>
                <a:cs typeface="Times New Roman"/>
              </a:rPr>
              <a:t>r</a:t>
            </a:r>
            <a:r>
              <a:rPr lang="fr-FR" sz="2800" b="1" baseline="-25000" dirty="0" err="1" smtClean="0">
                <a:latin typeface="Times New Roman"/>
                <a:cs typeface="Times New Roman"/>
              </a:rPr>
              <a:t>Af</a:t>
            </a:r>
            <a:endParaRPr lang="fr-FR" sz="2800" b="1" baseline="-25000" dirty="0">
              <a:latin typeface="Times New Roman"/>
              <a:cs typeface="Times New Roman"/>
            </a:endParaRPr>
          </a:p>
        </p:txBody>
      </p:sp>
      <p:sp>
        <p:nvSpPr>
          <p:cNvPr id="35" name="Ellipse 34"/>
          <p:cNvSpPr/>
          <p:nvPr/>
        </p:nvSpPr>
        <p:spPr>
          <a:xfrm>
            <a:off x="7532224" y="3967896"/>
            <a:ext cx="165600" cy="1476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7" name="Grouper 46"/>
          <p:cNvGrpSpPr/>
          <p:nvPr/>
        </p:nvGrpSpPr>
        <p:grpSpPr>
          <a:xfrm>
            <a:off x="1107853" y="2467465"/>
            <a:ext cx="6888787" cy="3062424"/>
            <a:chOff x="1107853" y="2467465"/>
            <a:chExt cx="6888787" cy="3062424"/>
          </a:xfrm>
        </p:grpSpPr>
        <p:sp>
          <p:nvSpPr>
            <p:cNvPr id="42" name="ZoneTexte 41"/>
            <p:cNvSpPr txBox="1"/>
            <p:nvPr/>
          </p:nvSpPr>
          <p:spPr>
            <a:xfrm>
              <a:off x="1107853" y="5006669"/>
              <a:ext cx="6888787" cy="523220"/>
            </a:xfrm>
            <a:prstGeom prst="rect">
              <a:avLst/>
            </a:prstGeom>
            <a:noFill/>
            <a:ln w="38100" cmpd="sng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RCPA: utilise la vitesse la plus faible</a:t>
              </a:r>
              <a:endParaRPr lang="fr-FR" sz="2800" b="1" dirty="0"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  <p:pic>
          <p:nvPicPr>
            <p:cNvPr id="46" name="Image 45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464E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4285206" y="2467465"/>
              <a:ext cx="545014" cy="67394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6" name="Son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90192" y="13940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424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4"/>
          <p:cNvSpPr>
            <a:spLocks noGrp="1"/>
          </p:cNvSpPr>
          <p:nvPr>
            <p:ph type="sldNum" idx="11"/>
          </p:nvPr>
        </p:nvSpPr>
        <p:spPr>
          <a:xfrm>
            <a:off x="7223125" y="6345863"/>
            <a:ext cx="2895600" cy="365125"/>
          </a:xfrm>
        </p:spPr>
        <p:txBody>
          <a:bodyPr/>
          <a:lstStyle/>
          <a:p>
            <a:fld id="{EE950AA1-40C4-493E-AC98-A9524A62DDCB}" type="slidenum">
              <a:rPr lang="fr-FR" sz="2000"/>
              <a:pPr/>
              <a:t>9</a:t>
            </a:fld>
            <a:endParaRPr lang="fr-FR" sz="2000" dirty="0"/>
          </a:p>
        </p:txBody>
      </p:sp>
      <p:pic>
        <p:nvPicPr>
          <p:cNvPr id="138242" name="Picture 2" descr="7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6560" y="476692"/>
            <a:ext cx="3948480" cy="5809570"/>
          </a:xfrm>
          <a:prstGeom prst="rect">
            <a:avLst/>
          </a:prstGeom>
          <a:noFill/>
        </p:spPr>
      </p:pic>
      <p:sp>
        <p:nvSpPr>
          <p:cNvPr id="138243" name="Rectangle 3"/>
          <p:cNvSpPr>
            <a:spLocks noGrp="1" noChangeArrowheads="1"/>
          </p:cNvSpPr>
          <p:nvPr>
            <p:ph type="title"/>
          </p:nvPr>
        </p:nvSpPr>
        <p:spPr>
          <a:xfrm>
            <a:off x="4966796" y="662887"/>
            <a:ext cx="4032000" cy="1372464"/>
          </a:xfrm>
          <a:ln/>
        </p:spPr>
        <p:txBody>
          <a:bodyPr>
            <a:normAutofit/>
          </a:bodyPr>
          <a:lstStyle/>
          <a:p>
            <a:pPr defTabSz="827927"/>
            <a:r>
              <a:rPr lang="fr-FR" sz="2800" b="1" dirty="0">
                <a:solidFill>
                  <a:srgbClr val="008000"/>
                </a:solidFill>
              </a:rPr>
              <a:t>Réacteur discontinu</a:t>
            </a:r>
            <a:br>
              <a:rPr lang="fr-FR" sz="2800" b="1" dirty="0">
                <a:solidFill>
                  <a:srgbClr val="008000"/>
                </a:solidFill>
              </a:rPr>
            </a:br>
            <a:r>
              <a:rPr lang="fr-FR" sz="2800" b="1" dirty="0">
                <a:solidFill>
                  <a:srgbClr val="008000"/>
                </a:solidFill>
              </a:rPr>
              <a:t>parfaitement agité</a:t>
            </a:r>
          </a:p>
        </p:txBody>
      </p:sp>
      <p:sp>
        <p:nvSpPr>
          <p:cNvPr id="138244" name="Text Box 4"/>
          <p:cNvSpPr txBox="1">
            <a:spLocks noChangeArrowheads="1"/>
          </p:cNvSpPr>
          <p:nvPr/>
        </p:nvSpPr>
        <p:spPr bwMode="auto">
          <a:xfrm>
            <a:off x="5101852" y="2078336"/>
            <a:ext cx="3773036" cy="420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910" tIns="41455" rIns="82910" bIns="41455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3200" b="1" dirty="0">
                <a:solidFill>
                  <a:schemeClr val="tx1"/>
                </a:solidFill>
                <a:latin typeface="Times New Roman"/>
                <a:cs typeface="Times New Roman"/>
              </a:rPr>
              <a:t>+</a:t>
            </a:r>
            <a:r>
              <a:rPr lang="fr-FR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 : </a:t>
            </a:r>
            <a:r>
              <a:rPr lang="fr-FR" sz="2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flexibilité, homogénéisation</a:t>
            </a:r>
            <a:endParaRPr lang="fr-FR" sz="2400" b="1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spcBef>
                <a:spcPct val="50000"/>
              </a:spcBef>
            </a:pPr>
            <a:r>
              <a:rPr lang="fr-FR" sz="32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- </a:t>
            </a:r>
            <a:r>
              <a:rPr lang="fr-FR" sz="2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: automatisation difficile</a:t>
            </a:r>
            <a:endParaRPr lang="fr-FR" sz="2400" b="1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rgbClr val="008000"/>
                </a:solidFill>
                <a:latin typeface="Times New Roman"/>
                <a:ea typeface="Wingdings"/>
                <a:cs typeface="Times New Roman"/>
                <a:sym typeface="Wingdings"/>
              </a:rPr>
              <a:t>D’où </a:t>
            </a:r>
            <a:r>
              <a:rPr lang="fr-FR" sz="2400" b="1" dirty="0" smtClean="0">
                <a:solidFill>
                  <a:srgbClr val="008000"/>
                </a:solidFill>
                <a:latin typeface="Times New Roman"/>
                <a:cs typeface="Times New Roman"/>
                <a:sym typeface="Wingdings"/>
              </a:rPr>
              <a:t> </a:t>
            </a:r>
            <a:r>
              <a:rPr lang="fr-FR" sz="24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petites </a:t>
            </a:r>
            <a:r>
              <a:rPr lang="fr-FR" sz="2400" b="1" dirty="0">
                <a:solidFill>
                  <a:srgbClr val="008000"/>
                </a:solidFill>
                <a:latin typeface="Times New Roman"/>
                <a:cs typeface="Times New Roman"/>
              </a:rPr>
              <a:t>productions, </a:t>
            </a:r>
            <a:r>
              <a:rPr lang="fr-FR" sz="24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      productions </a:t>
            </a:r>
            <a:r>
              <a:rPr lang="fr-FR" sz="2400" b="1" dirty="0">
                <a:solidFill>
                  <a:srgbClr val="008000"/>
                </a:solidFill>
                <a:latin typeface="Times New Roman"/>
                <a:cs typeface="Times New Roman"/>
              </a:rPr>
              <a:t>délicates, ateliers </a:t>
            </a:r>
            <a:r>
              <a:rPr lang="fr-FR" sz="2400" b="1" dirty="0" err="1">
                <a:solidFill>
                  <a:srgbClr val="008000"/>
                </a:solidFill>
                <a:latin typeface="Times New Roman"/>
                <a:cs typeface="Times New Roman"/>
              </a:rPr>
              <a:t>multiproduits</a:t>
            </a:r>
            <a:r>
              <a:rPr lang="fr-FR" sz="2400" b="1" dirty="0">
                <a:solidFill>
                  <a:srgbClr val="008000"/>
                </a:solidFill>
                <a:latin typeface="Times New Roman"/>
                <a:cs typeface="Times New Roman"/>
              </a:rPr>
              <a:t>… </a:t>
            </a: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fr-FR" sz="2000" b="1" dirty="0" smtClean="0">
                <a:solidFill>
                  <a:srgbClr val="8F1096"/>
                </a:solidFill>
                <a:latin typeface="Times New Roman"/>
                <a:cs typeface="Times New Roman"/>
              </a:rPr>
              <a:t>Chimie fine, pharmacie, cosmétique, </a:t>
            </a:r>
            <a:r>
              <a:rPr lang="fr-FR" sz="2000" b="1" dirty="0" err="1" smtClean="0">
                <a:solidFill>
                  <a:srgbClr val="8F1096"/>
                </a:solidFill>
                <a:latin typeface="Times New Roman"/>
                <a:cs typeface="Times New Roman"/>
              </a:rPr>
              <a:t>biotech</a:t>
            </a:r>
            <a:r>
              <a:rPr lang="fr-FR" sz="2000" b="1" dirty="0" smtClean="0">
                <a:solidFill>
                  <a:srgbClr val="8F1096"/>
                </a:solidFill>
                <a:latin typeface="Times New Roman"/>
                <a:cs typeface="Times New Roman"/>
              </a:rPr>
              <a:t>…</a:t>
            </a: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fr-FR" sz="2000" b="1" dirty="0" smtClean="0">
                <a:solidFill>
                  <a:srgbClr val="8F1096"/>
                </a:solidFill>
                <a:latin typeface="Times New Roman"/>
                <a:cs typeface="Times New Roman"/>
              </a:rPr>
              <a:t>Etudes au laboratoire</a:t>
            </a:r>
            <a:endParaRPr lang="fr-FR" sz="2000" b="1" dirty="0">
              <a:solidFill>
                <a:srgbClr val="8F1096"/>
              </a:solidFill>
              <a:latin typeface="Times New Roman"/>
              <a:cs typeface="Times New Roman"/>
            </a:endParaRP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62088" y="2206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62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453</Words>
  <Application>Microsoft Macintosh PowerPoint</Application>
  <PresentationFormat>Présentation à l'écran (4:3)</PresentationFormat>
  <Paragraphs>125</Paragraphs>
  <Slides>11</Slides>
  <Notes>0</Notes>
  <HiddenSlides>0</HiddenSlides>
  <MMClips>21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2" baseType="lpstr">
      <vt:lpstr>Thème Office</vt:lpstr>
      <vt:lpstr>Conclusion  Comparaison des performances des réacteurs idéaux</vt:lpstr>
      <vt:lpstr>Petite introduction chiffrée</vt:lpstr>
      <vt:lpstr>Réponses</vt:lpstr>
      <vt:lpstr>Présentation PowerPoint</vt:lpstr>
      <vt:lpstr>Présentation PowerPoint</vt:lpstr>
      <vt:lpstr>Réactions d’ordre positif</vt:lpstr>
      <vt:lpstr>Réactions d’ordre positif</vt:lpstr>
      <vt:lpstr>Réactions d’ordre positif</vt:lpstr>
      <vt:lpstr>Réacteur discontinu parfaitement agité</vt:lpstr>
      <vt:lpstr>Réacteur continu parfaitement agité</vt:lpstr>
      <vt:lpstr>Réacteur continu tubulaire</vt:lpstr>
    </vt:vector>
  </TitlesOfParts>
  <Company>ecole centrale paris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Conclusion  Comparaison des performances des réacteurs idéaux</dc:title>
  <dc:creator>dominique pareau</dc:creator>
  <cp:lastModifiedBy>dominique pareau</cp:lastModifiedBy>
  <cp:revision>45</cp:revision>
  <cp:lastPrinted>2020-03-23T16:32:11Z</cp:lastPrinted>
  <dcterms:created xsi:type="dcterms:W3CDTF">2020-03-23T15:45:20Z</dcterms:created>
  <dcterms:modified xsi:type="dcterms:W3CDTF">2020-03-24T10:28:34Z</dcterms:modified>
</cp:coreProperties>
</file>