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x0i3rYG251IHR4kf2B5bsg==" hashData="jf6pZ9OJN1HK96ZYxnq5ID5Gvks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03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3B158-9FB9-4B44-98C6-9AC80775F0C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2819D-C36C-1148-80DC-E0FF60F248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808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2819D-C36C-1148-80DC-E0FF60F2486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95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2DD89-FC80-BF43-B033-CD97F744DD80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0704F-C9D3-2145-A644-6ED4BFC00D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47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2DD89-FC80-BF43-B033-CD97F744DD80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0704F-C9D3-2145-A644-6ED4BFC00D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2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2DD89-FC80-BF43-B033-CD97F744DD80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0704F-C9D3-2145-A644-6ED4BFC00D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242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2DD89-FC80-BF43-B033-CD97F744DD80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0704F-C9D3-2145-A644-6ED4BFC00D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297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2DD89-FC80-BF43-B033-CD97F744DD80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0704F-C9D3-2145-A644-6ED4BFC00D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4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2DD89-FC80-BF43-B033-CD97F744DD80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0704F-C9D3-2145-A644-6ED4BFC00D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255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2DD89-FC80-BF43-B033-CD97F744DD80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0704F-C9D3-2145-A644-6ED4BFC00D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97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2DD89-FC80-BF43-B033-CD97F744DD80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0704F-C9D3-2145-A644-6ED4BFC00D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298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2DD89-FC80-BF43-B033-CD97F744DD80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0704F-C9D3-2145-A644-6ED4BFC00D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04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2DD89-FC80-BF43-B033-CD97F744DD80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0704F-C9D3-2145-A644-6ED4BFC00D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001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2DD89-FC80-BF43-B033-CD97F744DD80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0704F-C9D3-2145-A644-6ED4BFC00D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498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2DD89-FC80-BF43-B033-CD97F744DD80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0704F-C9D3-2145-A644-6ED4BFC00D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13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audio" Target="../media/media6.wav"/><Relationship Id="rId12" Type="http://schemas.microsoft.com/office/2007/relationships/media" Target="../media/media7.wav"/><Relationship Id="rId13" Type="http://schemas.openxmlformats.org/officeDocument/2006/relationships/audio" Target="../media/media7.wav"/><Relationship Id="rId14" Type="http://schemas.openxmlformats.org/officeDocument/2006/relationships/slideLayout" Target="../slideLayouts/slideLayout2.xml"/><Relationship Id="rId15" Type="http://schemas.openxmlformats.org/officeDocument/2006/relationships/notesSlide" Target="../notesSlides/notesSlide1.xml"/><Relationship Id="rId16" Type="http://schemas.openxmlformats.org/officeDocument/2006/relationships/package" Target="../embeddings/Document_Microsoft_Word1.docx"/><Relationship Id="rId17" Type="http://schemas.openxmlformats.org/officeDocument/2006/relationships/image" Target="../media/image2.emf"/><Relationship Id="rId18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microsoft.com/office/2007/relationships/media" Target="../media/media2.wav"/><Relationship Id="rId3" Type="http://schemas.openxmlformats.org/officeDocument/2006/relationships/audio" Target="../media/media2.wav"/><Relationship Id="rId4" Type="http://schemas.microsoft.com/office/2007/relationships/media" Target="../media/media3.wav"/><Relationship Id="rId5" Type="http://schemas.openxmlformats.org/officeDocument/2006/relationships/audio" Target="../media/media3.wav"/><Relationship Id="rId6" Type="http://schemas.microsoft.com/office/2007/relationships/media" Target="../media/media4.wav"/><Relationship Id="rId7" Type="http://schemas.openxmlformats.org/officeDocument/2006/relationships/audio" Target="../media/media4.wav"/><Relationship Id="rId8" Type="http://schemas.microsoft.com/office/2007/relationships/media" Target="../media/media5.wav"/><Relationship Id="rId9" Type="http://schemas.openxmlformats.org/officeDocument/2006/relationships/audio" Target="../media/media5.wav"/><Relationship Id="rId10" Type="http://schemas.microsoft.com/office/2007/relationships/media" Target="../media/media6.wav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1.png"/><Relationship Id="rId1" Type="http://schemas.microsoft.com/office/2007/relationships/media" Target="../media/media8.wav"/><Relationship Id="rId2" Type="http://schemas.openxmlformats.org/officeDocument/2006/relationships/audio" Target="../media/media8.wav"/><Relationship Id="rId3" Type="http://schemas.microsoft.com/office/2007/relationships/media" Target="../media/media9.wav"/><Relationship Id="rId4" Type="http://schemas.openxmlformats.org/officeDocument/2006/relationships/audio" Target="../media/media9.wav"/><Relationship Id="rId5" Type="http://schemas.microsoft.com/office/2007/relationships/media" Target="../media/media10.wav"/><Relationship Id="rId6" Type="http://schemas.openxmlformats.org/officeDocument/2006/relationships/audio" Target="../media/media10.wav"/><Relationship Id="rId7" Type="http://schemas.microsoft.com/office/2007/relationships/media" Target="../media/media11.wav"/><Relationship Id="rId8" Type="http://schemas.openxmlformats.org/officeDocument/2006/relationships/audio" Target="../media/media11.wav"/><Relationship Id="rId9" Type="http://schemas.microsoft.com/office/2007/relationships/media" Target="../media/media12.wav"/><Relationship Id="rId10" Type="http://schemas.openxmlformats.org/officeDocument/2006/relationships/audio" Target="../media/media1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4" Type="http://schemas.openxmlformats.org/officeDocument/2006/relationships/slideLayout" Target="../slideLayouts/slideLayout2.xml"/><Relationship Id="rId5" Type="http://schemas.openxmlformats.org/officeDocument/2006/relationships/package" Target="../embeddings/Document_Microsoft_Word2.docx"/><Relationship Id="rId6" Type="http://schemas.openxmlformats.org/officeDocument/2006/relationships/image" Target="../media/image3.png"/><Relationship Id="rId7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microsoft.com/office/2007/relationships/media" Target="../media/media1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782" y="671865"/>
            <a:ext cx="8325097" cy="6001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Exercice 1 </a:t>
            </a:r>
            <a:endParaRPr lang="fr-FR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fr-FR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endParaRPr lang="fr-FR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fr-FR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Production de </a:t>
            </a:r>
            <a:r>
              <a:rPr lang="fr-FR" sz="2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bio-éthanol</a:t>
            </a:r>
            <a:endParaRPr lang="fr-FR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2000" dirty="0">
                <a:latin typeface="Times New Roman"/>
                <a:cs typeface="Times New Roman"/>
              </a:rPr>
              <a:t> </a:t>
            </a:r>
          </a:p>
          <a:p>
            <a:r>
              <a:rPr lang="fr-FR" sz="1600" dirty="0">
                <a:latin typeface="Times New Roman"/>
                <a:cs typeface="Times New Roman"/>
              </a:rPr>
              <a:t> </a:t>
            </a:r>
          </a:p>
          <a:p>
            <a:r>
              <a:rPr lang="fr-FR" sz="1600" dirty="0">
                <a:latin typeface="Times New Roman"/>
                <a:cs typeface="Times New Roman"/>
              </a:rPr>
              <a:t>On étudiera le </a:t>
            </a:r>
            <a:r>
              <a:rPr lang="fr-FR" sz="1600" b="1" dirty="0">
                <a:latin typeface="Times New Roman"/>
                <a:cs typeface="Times New Roman"/>
              </a:rPr>
              <a:t>schéma </a:t>
            </a:r>
            <a:r>
              <a:rPr lang="fr-FR" sz="1600" b="1" dirty="0" smtClean="0">
                <a:latin typeface="Times New Roman"/>
                <a:cs typeface="Times New Roman"/>
              </a:rPr>
              <a:t>global,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>
                <a:latin typeface="Times New Roman"/>
                <a:cs typeface="Times New Roman"/>
              </a:rPr>
              <a:t>représenté sur la figure </a:t>
            </a:r>
            <a:r>
              <a:rPr lang="fr-FR" sz="1600" dirty="0" smtClean="0">
                <a:latin typeface="Times New Roman"/>
                <a:cs typeface="Times New Roman"/>
              </a:rPr>
              <a:t>de la diapositive suivante, </a:t>
            </a:r>
            <a:r>
              <a:rPr lang="fr-FR" sz="1600" b="1" dirty="0">
                <a:latin typeface="Times New Roman"/>
                <a:cs typeface="Times New Roman"/>
              </a:rPr>
              <a:t>d’une installation de production industrielle de bioéthanol de 1</a:t>
            </a:r>
            <a:r>
              <a:rPr lang="fr-FR" sz="1600" b="1" baseline="30000" dirty="0">
                <a:latin typeface="Times New Roman"/>
                <a:cs typeface="Times New Roman"/>
              </a:rPr>
              <a:t>ère</a:t>
            </a:r>
            <a:r>
              <a:rPr lang="fr-FR" sz="1600" b="1" dirty="0">
                <a:latin typeface="Times New Roman"/>
                <a:cs typeface="Times New Roman"/>
              </a:rPr>
              <a:t> génération </a:t>
            </a:r>
            <a:r>
              <a:rPr lang="fr-FR" sz="1600" dirty="0">
                <a:latin typeface="Times New Roman"/>
                <a:cs typeface="Times New Roman"/>
              </a:rPr>
              <a:t>(à partir de sucre alimentaire issu de betteraves).</a:t>
            </a:r>
          </a:p>
          <a:p>
            <a:r>
              <a:rPr lang="fr-FR" sz="1600" dirty="0">
                <a:latin typeface="Times New Roman"/>
                <a:cs typeface="Times New Roman"/>
              </a:rPr>
              <a:t> </a:t>
            </a:r>
          </a:p>
          <a:p>
            <a:r>
              <a:rPr lang="fr-FR" sz="1600" b="1" u="sng" dirty="0">
                <a:latin typeface="Times New Roman"/>
                <a:cs typeface="Times New Roman"/>
              </a:rPr>
              <a:t>Ce procédé comporte les étapes suivantes : </a:t>
            </a:r>
          </a:p>
          <a:p>
            <a:pPr marL="285750" lvl="0" indent="-285750">
              <a:buFont typeface="Arial"/>
              <a:buChar char="•"/>
            </a:pPr>
            <a:r>
              <a:rPr lang="fr-FR" sz="1600" dirty="0">
                <a:latin typeface="Times New Roman"/>
                <a:cs typeface="Times New Roman"/>
              </a:rPr>
              <a:t>un bioréacteur de production de levure </a:t>
            </a:r>
            <a:r>
              <a:rPr lang="fr-FR" sz="1600" dirty="0" smtClean="0">
                <a:latin typeface="Times New Roman"/>
                <a:cs typeface="Times New Roman"/>
              </a:rPr>
              <a:t>(microorganisme </a:t>
            </a:r>
            <a:r>
              <a:rPr lang="fr-FR" sz="1600" i="1" dirty="0" err="1" smtClean="0">
                <a:latin typeface="Times New Roman"/>
                <a:cs typeface="Times New Roman"/>
              </a:rPr>
              <a:t>Saccharomyses</a:t>
            </a:r>
            <a:r>
              <a:rPr lang="fr-FR" sz="1600" i="1" dirty="0" smtClean="0">
                <a:latin typeface="Times New Roman"/>
                <a:cs typeface="Times New Roman"/>
              </a:rPr>
              <a:t> </a:t>
            </a:r>
            <a:r>
              <a:rPr lang="fr-FR" sz="1600" i="1" dirty="0" err="1">
                <a:latin typeface="Times New Roman"/>
                <a:cs typeface="Times New Roman"/>
              </a:rPr>
              <a:t>cervisiae</a:t>
            </a:r>
            <a:r>
              <a:rPr lang="fr-FR" sz="1600" i="1" dirty="0">
                <a:latin typeface="Times New Roman"/>
                <a:cs typeface="Times New Roman"/>
              </a:rPr>
              <a:t>)</a:t>
            </a:r>
            <a:r>
              <a:rPr lang="fr-FR" sz="1600" dirty="0">
                <a:latin typeface="Times New Roman"/>
                <a:cs typeface="Times New Roman"/>
              </a:rPr>
              <a:t> à partir de glucose en conditions aérobie (présence d’oxygène), </a:t>
            </a:r>
            <a:r>
              <a:rPr lang="fr-FR" sz="1600" dirty="0" smtClean="0">
                <a:latin typeface="Times New Roman"/>
                <a:cs typeface="Times New Roman"/>
              </a:rPr>
              <a:t>sans </a:t>
            </a:r>
            <a:r>
              <a:rPr lang="fr-FR" sz="1600" dirty="0">
                <a:latin typeface="Times New Roman"/>
                <a:cs typeface="Times New Roman"/>
              </a:rPr>
              <a:t>production d’éthanol, mais avec dégagement de CO</a:t>
            </a:r>
            <a:r>
              <a:rPr lang="fr-FR" sz="1600" baseline="-25000" dirty="0">
                <a:latin typeface="Times New Roman"/>
                <a:cs typeface="Times New Roman"/>
              </a:rPr>
              <a:t>2</a:t>
            </a:r>
            <a:endParaRPr lang="fr-FR" sz="1600" dirty="0">
              <a:latin typeface="Times New Roman"/>
              <a:cs typeface="Times New Roman"/>
            </a:endParaRPr>
          </a:p>
          <a:p>
            <a:pPr marL="285750" lvl="0" indent="-285750">
              <a:buFont typeface="Arial"/>
              <a:buChar char="•"/>
            </a:pPr>
            <a:r>
              <a:rPr lang="fr-FR" sz="1600" dirty="0">
                <a:latin typeface="Times New Roman"/>
                <a:cs typeface="Times New Roman"/>
              </a:rPr>
              <a:t>un </a:t>
            </a:r>
            <a:r>
              <a:rPr lang="fr-FR" sz="1600" dirty="0" smtClean="0">
                <a:latin typeface="Times New Roman"/>
                <a:cs typeface="Times New Roman"/>
              </a:rPr>
              <a:t>bioréacteur (fermenteur) </a:t>
            </a:r>
            <a:r>
              <a:rPr lang="fr-FR" sz="1600" dirty="0">
                <a:latin typeface="Times New Roman"/>
                <a:cs typeface="Times New Roman"/>
              </a:rPr>
              <a:t>permettant la transformation du sucre en éthanol grâce à la levure en conditions anaérobie (absence d’oxygène) avec dégagement de CO</a:t>
            </a:r>
            <a:r>
              <a:rPr lang="fr-FR" sz="1600" baseline="-25000" dirty="0">
                <a:latin typeface="Times New Roman"/>
                <a:cs typeface="Times New Roman"/>
              </a:rPr>
              <a:t>2</a:t>
            </a:r>
            <a:r>
              <a:rPr lang="fr-FR" sz="1600" dirty="0">
                <a:latin typeface="Times New Roman"/>
                <a:cs typeface="Times New Roman"/>
              </a:rPr>
              <a:t> ; il n’y a pas de production de levure dans cette étape</a:t>
            </a:r>
          </a:p>
          <a:p>
            <a:pPr marL="285750" lvl="0" indent="-285750">
              <a:buFont typeface="Arial"/>
              <a:buChar char="•"/>
            </a:pPr>
            <a:r>
              <a:rPr lang="fr-FR" sz="1600" dirty="0">
                <a:latin typeface="Times New Roman"/>
                <a:cs typeface="Times New Roman"/>
              </a:rPr>
              <a:t>une distillation permettant de produire de l’alcool à environ 95% en poids dans l’eau (azéotrope)</a:t>
            </a:r>
          </a:p>
          <a:p>
            <a:pPr marL="285750" lvl="0" indent="-285750">
              <a:buFont typeface="Arial"/>
              <a:buChar char="•"/>
            </a:pPr>
            <a:r>
              <a:rPr lang="fr-FR" sz="1600" dirty="0">
                <a:latin typeface="Times New Roman"/>
                <a:cs typeface="Times New Roman"/>
              </a:rPr>
              <a:t>une déshydratation finale pour produire de l’alcool pur.</a:t>
            </a:r>
          </a:p>
          <a:p>
            <a:r>
              <a:rPr lang="fr-FR" sz="1600" dirty="0">
                <a:latin typeface="Times New Roman"/>
                <a:cs typeface="Times New Roman"/>
              </a:rPr>
              <a:t> </a:t>
            </a:r>
          </a:p>
          <a:p>
            <a:r>
              <a:rPr lang="fr-FR" sz="1600" b="1" dirty="0">
                <a:latin typeface="Times New Roman"/>
                <a:cs typeface="Times New Roman"/>
              </a:rPr>
              <a:t>On désire dimensionner une installation produisant 1700  kg/h d’éthanol</a:t>
            </a:r>
            <a:r>
              <a:rPr lang="fr-FR" sz="1600" dirty="0">
                <a:latin typeface="Times New Roman"/>
                <a:cs typeface="Times New Roman"/>
              </a:rPr>
              <a:t> </a:t>
            </a:r>
            <a:r>
              <a:rPr lang="fr-FR" sz="1600" b="1" dirty="0">
                <a:latin typeface="Times New Roman"/>
                <a:cs typeface="Times New Roman"/>
              </a:rPr>
              <a:t>pur (flux </a:t>
            </a:r>
            <a:r>
              <a:rPr lang="fr-FR" sz="1600" b="1" dirty="0" smtClean="0">
                <a:latin typeface="Times New Roman"/>
                <a:cs typeface="Times New Roman"/>
              </a:rPr>
              <a:t>L5</a:t>
            </a:r>
            <a:r>
              <a:rPr lang="fr-FR" sz="1600" b="1" dirty="0">
                <a:latin typeface="Times New Roman"/>
                <a:cs typeface="Times New Roman"/>
              </a:rPr>
              <a:t>)</a:t>
            </a:r>
            <a:r>
              <a:rPr lang="fr-FR" sz="1600" dirty="0">
                <a:latin typeface="Times New Roman"/>
                <a:cs typeface="Times New Roman"/>
              </a:rPr>
              <a:t>, c’est une installation de taille moyenne. A titre indicatif la plus grosse distillerie de France en produit 21 tonnes par heure, ce qui correspond à peu près à une production de </a:t>
            </a:r>
            <a:r>
              <a:rPr lang="fr-FR" sz="1600" dirty="0" smtClean="0">
                <a:latin typeface="Times New Roman"/>
                <a:cs typeface="Times New Roman"/>
              </a:rPr>
              <a:t>150 000 m</a:t>
            </a:r>
            <a:r>
              <a:rPr lang="fr-FR" sz="1600" baseline="30000" dirty="0" smtClean="0">
                <a:latin typeface="Times New Roman"/>
                <a:cs typeface="Times New Roman"/>
              </a:rPr>
              <a:t>3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>
                <a:latin typeface="Times New Roman"/>
                <a:cs typeface="Times New Roman"/>
              </a:rPr>
              <a:t>d’alcool. </a:t>
            </a:r>
          </a:p>
          <a:p>
            <a:r>
              <a:rPr lang="fr-FR" sz="1600" dirty="0">
                <a:latin typeface="Times New Roman"/>
                <a:cs typeface="Times New Roman"/>
              </a:rPr>
              <a:t> </a:t>
            </a:r>
          </a:p>
        </p:txBody>
      </p:sp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0100" y="825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3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967450"/>
              </p:ext>
            </p:extLst>
          </p:nvPr>
        </p:nvGraphicFramePr>
        <p:xfrm>
          <a:off x="501650" y="539750"/>
          <a:ext cx="8140700" cy="577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Document" r:id="rId16" imgW="8140700" imgH="5778500" progId="Word.Document.12">
                  <p:embed/>
                </p:oleObj>
              </mc:Choice>
              <mc:Fallback>
                <p:oleObj name="Document" r:id="rId16" imgW="8140700" imgH="5778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01650" y="539750"/>
                        <a:ext cx="8140700" cy="577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llipse 5"/>
          <p:cNvSpPr/>
          <p:nvPr/>
        </p:nvSpPr>
        <p:spPr>
          <a:xfrm>
            <a:off x="1117600" y="3530600"/>
            <a:ext cx="1333500" cy="1714500"/>
          </a:xfrm>
          <a:prstGeom prst="ellipse">
            <a:avLst/>
          </a:prstGeom>
          <a:noFill/>
          <a:ln w="38100" cmpd="sng">
            <a:solidFill>
              <a:srgbClr val="16161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7010400" y="1600200"/>
            <a:ext cx="1143000" cy="1714500"/>
          </a:xfrm>
          <a:prstGeom prst="ellipse">
            <a:avLst/>
          </a:prstGeom>
          <a:noFill/>
          <a:ln w="38100" cmpd="sng">
            <a:solidFill>
              <a:srgbClr val="16161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2832100" y="3403600"/>
            <a:ext cx="1854200" cy="2070100"/>
          </a:xfrm>
          <a:prstGeom prst="ellipse">
            <a:avLst/>
          </a:prstGeom>
          <a:noFill/>
          <a:ln w="38100" cmpd="sng">
            <a:solidFill>
              <a:srgbClr val="16161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537200" y="2082800"/>
            <a:ext cx="1143000" cy="3390900"/>
          </a:xfrm>
          <a:prstGeom prst="ellipse">
            <a:avLst/>
          </a:prstGeom>
          <a:noFill/>
          <a:ln w="38100" cmpd="sng">
            <a:solidFill>
              <a:srgbClr val="16161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-1092200" y="373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4800" y="133350"/>
            <a:ext cx="812800" cy="812800"/>
          </a:xfrm>
          <a:prstGeom prst="rect">
            <a:avLst/>
          </a:prstGeom>
        </p:spPr>
      </p:pic>
      <p:pic>
        <p:nvPicPr>
          <p:cNvPr id="9" name="Son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4800" y="2755900"/>
            <a:ext cx="812800" cy="812800"/>
          </a:xfrm>
          <a:prstGeom prst="rect">
            <a:avLst/>
          </a:prstGeom>
        </p:spPr>
      </p:pic>
      <p:pic>
        <p:nvPicPr>
          <p:cNvPr id="10" name="Son 9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92400" y="2616200"/>
            <a:ext cx="812800" cy="812800"/>
          </a:xfrm>
          <a:prstGeom prst="rect">
            <a:avLst/>
          </a:prstGeom>
        </p:spPr>
      </p:pic>
      <p:pic>
        <p:nvPicPr>
          <p:cNvPr id="11" name="Son 10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91100" y="1943100"/>
            <a:ext cx="812800" cy="812800"/>
          </a:xfrm>
          <a:prstGeom prst="rect">
            <a:avLst/>
          </a:prstGeom>
        </p:spPr>
      </p:pic>
      <p:pic>
        <p:nvPicPr>
          <p:cNvPr id="12" name="Son 1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896100" y="698500"/>
            <a:ext cx="812800" cy="812800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7302500" y="4387850"/>
            <a:ext cx="1143000" cy="1714500"/>
          </a:xfrm>
          <a:prstGeom prst="ellipse">
            <a:avLst/>
          </a:prstGeom>
          <a:noFill/>
          <a:ln w="38100" cmpd="sng">
            <a:solidFill>
              <a:srgbClr val="16161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Son 1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04000" y="5505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471"/>
                            </p:stCondLst>
                            <p:childTnLst>
                              <p:par>
                                <p:cTn id="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971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407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3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9707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207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707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0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2733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05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3269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28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4" grpId="0" animBg="1"/>
      <p:bldP spid="7" grpId="0" animBg="1"/>
      <p:bldP spid="8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0266" y="428178"/>
            <a:ext cx="8390467" cy="6001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ELEMENTS NECESSAIRES POUR LE CALCUL DES APPAREILS</a:t>
            </a:r>
          </a:p>
          <a:p>
            <a:endParaRPr lang="fr-FR" sz="1600" b="1" dirty="0">
              <a:latin typeface="Times New Roman"/>
              <a:cs typeface="Times New Roman"/>
            </a:endParaRPr>
          </a:p>
          <a:p>
            <a:r>
              <a:rPr lang="fr-FR" sz="1600" b="1" dirty="0" smtClean="0">
                <a:latin typeface="Times New Roman"/>
                <a:cs typeface="Times New Roman"/>
              </a:rPr>
              <a:t>Premier </a:t>
            </a:r>
            <a:r>
              <a:rPr lang="fr-FR" sz="1600" b="1" dirty="0">
                <a:latin typeface="Times New Roman"/>
                <a:cs typeface="Times New Roman"/>
              </a:rPr>
              <a:t>bioréacteur</a:t>
            </a:r>
            <a:endParaRPr lang="fr-FR" sz="1600" dirty="0">
              <a:latin typeface="Times New Roman"/>
              <a:cs typeface="Times New Roman"/>
            </a:endParaRPr>
          </a:p>
          <a:p>
            <a:r>
              <a:rPr lang="fr-FR" sz="1600" dirty="0" smtClean="0">
                <a:latin typeface="Times New Roman"/>
                <a:cs typeface="Times New Roman"/>
              </a:rPr>
              <a:t>Dans </a:t>
            </a:r>
            <a:r>
              <a:rPr lang="fr-FR" sz="1600" dirty="0">
                <a:latin typeface="Times New Roman"/>
                <a:cs typeface="Times New Roman"/>
              </a:rPr>
              <a:t>cette étape la consommation d’une mole de glucose requiert 6 mol de O</a:t>
            </a:r>
            <a:r>
              <a:rPr lang="fr-FR" sz="1600" baseline="-25000" dirty="0">
                <a:latin typeface="Times New Roman"/>
                <a:cs typeface="Times New Roman"/>
              </a:rPr>
              <a:t>2</a:t>
            </a:r>
            <a:r>
              <a:rPr lang="fr-FR" sz="1600" dirty="0">
                <a:latin typeface="Times New Roman"/>
                <a:cs typeface="Times New Roman"/>
              </a:rPr>
              <a:t> et produit 6 mol de CO</a:t>
            </a:r>
            <a:r>
              <a:rPr lang="fr-FR" sz="1600" baseline="-25000" dirty="0">
                <a:latin typeface="Times New Roman"/>
                <a:cs typeface="Times New Roman"/>
              </a:rPr>
              <a:t>2</a:t>
            </a:r>
            <a:r>
              <a:rPr lang="fr-FR" sz="1600" dirty="0">
                <a:latin typeface="Times New Roman"/>
                <a:cs typeface="Times New Roman"/>
              </a:rPr>
              <a:t>. Le rendement de conversion du glucose en biomasse de levure Y</a:t>
            </a:r>
            <a:r>
              <a:rPr lang="fr-FR" sz="1600" baseline="-25000" dirty="0">
                <a:latin typeface="Times New Roman"/>
                <a:cs typeface="Times New Roman"/>
              </a:rPr>
              <a:t>AE </a:t>
            </a:r>
            <a:r>
              <a:rPr lang="fr-FR" sz="1600" dirty="0">
                <a:latin typeface="Times New Roman"/>
                <a:cs typeface="Times New Roman"/>
              </a:rPr>
              <a:t>est de 1,25 g de glucose consommé pour 1 g de biomasse produite. </a:t>
            </a:r>
          </a:p>
          <a:p>
            <a:r>
              <a:rPr lang="fr-FR" sz="1600" dirty="0">
                <a:latin typeface="Times New Roman"/>
                <a:cs typeface="Times New Roman"/>
              </a:rPr>
              <a:t> </a:t>
            </a:r>
          </a:p>
          <a:p>
            <a:r>
              <a:rPr lang="fr-FR" sz="1600" b="1" dirty="0">
                <a:latin typeface="Times New Roman"/>
                <a:cs typeface="Times New Roman"/>
              </a:rPr>
              <a:t>Deuxième bioréacteur</a:t>
            </a:r>
            <a:endParaRPr lang="fr-FR" sz="1600" dirty="0">
              <a:latin typeface="Times New Roman"/>
              <a:cs typeface="Times New Roman"/>
            </a:endParaRPr>
          </a:p>
          <a:p>
            <a:r>
              <a:rPr lang="fr-FR" sz="1600" dirty="0" smtClean="0">
                <a:latin typeface="Times New Roman"/>
                <a:cs typeface="Times New Roman"/>
              </a:rPr>
              <a:t>Le </a:t>
            </a:r>
            <a:r>
              <a:rPr lang="fr-FR" sz="1600" dirty="0">
                <a:latin typeface="Times New Roman"/>
                <a:cs typeface="Times New Roman"/>
              </a:rPr>
              <a:t>rendement de conversion du sucre en éthanol est : Y</a:t>
            </a:r>
            <a:r>
              <a:rPr lang="fr-FR" sz="1600" baseline="-25000" dirty="0">
                <a:latin typeface="Times New Roman"/>
                <a:cs typeface="Times New Roman"/>
              </a:rPr>
              <a:t>AN</a:t>
            </a:r>
            <a:r>
              <a:rPr lang="fr-FR" sz="1600" dirty="0">
                <a:latin typeface="Times New Roman"/>
                <a:cs typeface="Times New Roman"/>
              </a:rPr>
              <a:t> (g de sucre consommé / g d’éthanol produit) = 2. Pour chaque mole d’éthanol produite, on produit une mole de CO</a:t>
            </a:r>
            <a:r>
              <a:rPr lang="fr-FR" sz="1600" baseline="-25000" dirty="0">
                <a:latin typeface="Times New Roman"/>
                <a:cs typeface="Times New Roman"/>
              </a:rPr>
              <a:t>2</a:t>
            </a:r>
            <a:r>
              <a:rPr lang="fr-FR" sz="1600" dirty="0">
                <a:latin typeface="Times New Roman"/>
                <a:cs typeface="Times New Roman"/>
              </a:rPr>
              <a:t>. Le CO</a:t>
            </a:r>
            <a:r>
              <a:rPr lang="fr-FR" sz="1600" baseline="-25000" dirty="0">
                <a:latin typeface="Times New Roman"/>
                <a:cs typeface="Times New Roman"/>
              </a:rPr>
              <a:t>2</a:t>
            </a:r>
            <a:r>
              <a:rPr lang="fr-FR" sz="1600" dirty="0">
                <a:latin typeface="Times New Roman"/>
                <a:cs typeface="Times New Roman"/>
              </a:rPr>
              <a:t> peut ensuite être purifié et valorisé. </a:t>
            </a:r>
          </a:p>
          <a:p>
            <a:r>
              <a:rPr lang="fr-FR" sz="1600" dirty="0">
                <a:latin typeface="Times New Roman"/>
                <a:cs typeface="Times New Roman"/>
              </a:rPr>
              <a:t> 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Distillation</a:t>
            </a:r>
            <a:endParaRPr lang="fr-FR" sz="1600" dirty="0">
              <a:latin typeface="Times New Roman"/>
              <a:cs typeface="Times New Roman"/>
            </a:endParaRPr>
          </a:p>
          <a:p>
            <a:r>
              <a:rPr lang="fr-FR" sz="1600" dirty="0" smtClean="0">
                <a:latin typeface="Times New Roman"/>
                <a:cs typeface="Times New Roman"/>
              </a:rPr>
              <a:t>L’alimentation </a:t>
            </a:r>
            <a:r>
              <a:rPr lang="fr-FR" sz="1600" dirty="0">
                <a:latin typeface="Times New Roman"/>
                <a:cs typeface="Times New Roman"/>
              </a:rPr>
              <a:t>est considérée comme une solution contenant environ 10% en masse d’éthanol dans l’eau, avec en suspension des micro-organismes. On produit en tête de colonne une solution d’éthanol dans l’eau à 94% en masse, un peu moins riche que l’azéotrope. Le résidu de pied de colonne ne contient qu’une quantité négligeable d’éthanol et les micro-organismes en suspension. </a:t>
            </a:r>
          </a:p>
          <a:p>
            <a:r>
              <a:rPr lang="fr-FR" sz="1600" dirty="0">
                <a:latin typeface="Times New Roman"/>
                <a:cs typeface="Times New Roman"/>
              </a:rPr>
              <a:t> 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Déshydratation</a:t>
            </a:r>
            <a:endParaRPr lang="fr-FR" sz="1600" dirty="0">
              <a:latin typeface="Times New Roman"/>
              <a:cs typeface="Times New Roman"/>
            </a:endParaRPr>
          </a:p>
          <a:p>
            <a:r>
              <a:rPr lang="fr-FR" sz="1600" dirty="0" smtClean="0">
                <a:latin typeface="Times New Roman"/>
                <a:cs typeface="Times New Roman"/>
              </a:rPr>
              <a:t>Elle </a:t>
            </a:r>
            <a:r>
              <a:rPr lang="fr-FR" sz="1600" dirty="0">
                <a:latin typeface="Times New Roman"/>
                <a:cs typeface="Times New Roman"/>
              </a:rPr>
              <a:t>est supposée parfaite ; on produit de l’éthanol </a:t>
            </a:r>
            <a:r>
              <a:rPr lang="fr-FR" sz="1600" dirty="0" smtClean="0">
                <a:latin typeface="Times New Roman"/>
                <a:cs typeface="Times New Roman"/>
              </a:rPr>
              <a:t>pur à </a:t>
            </a:r>
            <a:r>
              <a:rPr lang="fr-FR" sz="1600" dirty="0">
                <a:latin typeface="Times New Roman"/>
                <a:cs typeface="Times New Roman"/>
              </a:rPr>
              <a:t>100%. </a:t>
            </a:r>
          </a:p>
          <a:p>
            <a:r>
              <a:rPr lang="fr-FR" sz="1600" dirty="0">
                <a:latin typeface="Times New Roman"/>
                <a:cs typeface="Times New Roman"/>
              </a:rPr>
              <a:t> </a:t>
            </a:r>
          </a:p>
          <a:p>
            <a:r>
              <a:rPr lang="fr-FR" sz="1600" b="1" dirty="0">
                <a:latin typeface="Times New Roman"/>
                <a:cs typeface="Times New Roman"/>
              </a:rPr>
              <a:t>Evaporation</a:t>
            </a:r>
            <a:endParaRPr lang="fr-FR" sz="1600" dirty="0">
              <a:latin typeface="Times New Roman"/>
              <a:cs typeface="Times New Roman"/>
            </a:endParaRPr>
          </a:p>
          <a:p>
            <a:r>
              <a:rPr lang="fr-FR" sz="1600" dirty="0" smtClean="0">
                <a:latin typeface="Times New Roman"/>
                <a:cs typeface="Times New Roman"/>
              </a:rPr>
              <a:t>Elle </a:t>
            </a:r>
            <a:r>
              <a:rPr lang="fr-FR" sz="1600" dirty="0">
                <a:latin typeface="Times New Roman"/>
                <a:cs typeface="Times New Roman"/>
              </a:rPr>
              <a:t>permet de passer à 60% de taux de matière sèche pour valorisation par épandage sur </a:t>
            </a:r>
            <a:r>
              <a:rPr lang="fr-FR" sz="1600" dirty="0" smtClean="0">
                <a:latin typeface="Times New Roman"/>
                <a:cs typeface="Times New Roman"/>
              </a:rPr>
              <a:t>champ agricole.</a:t>
            </a:r>
            <a:endParaRPr lang="fr-FR" sz="1600" dirty="0">
              <a:latin typeface="Times New Roman"/>
              <a:cs typeface="Times New Roman"/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24800" y="190571"/>
            <a:ext cx="812800" cy="812800"/>
          </a:xfrm>
          <a:prstGeom prst="rect">
            <a:avLst/>
          </a:prstGeom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31200" y="2209800"/>
            <a:ext cx="812800" cy="812800"/>
          </a:xfrm>
          <a:prstGeom prst="rect">
            <a:avLst/>
          </a:prstGeom>
        </p:spPr>
      </p:pic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24333" y="3924300"/>
            <a:ext cx="812800" cy="812800"/>
          </a:xfrm>
          <a:prstGeom prst="rect">
            <a:avLst/>
          </a:prstGeom>
        </p:spPr>
      </p:pic>
      <p:pic>
        <p:nvPicPr>
          <p:cNvPr id="9" name="Son 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18200" y="4737100"/>
            <a:ext cx="812800" cy="812800"/>
          </a:xfrm>
          <a:prstGeom prst="rect">
            <a:avLst/>
          </a:prstGeom>
        </p:spPr>
      </p:pic>
      <p:pic>
        <p:nvPicPr>
          <p:cNvPr id="12" name="Son 1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04200" y="579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6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0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48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1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463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6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8274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7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3621627"/>
              </p:ext>
            </p:extLst>
          </p:nvPr>
        </p:nvGraphicFramePr>
        <p:xfrm>
          <a:off x="88900" y="76200"/>
          <a:ext cx="8915400" cy="613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Document" r:id="rId5" imgW="5905500" imgH="3949700" progId="Word.Document.12">
                  <p:embed/>
                </p:oleObj>
              </mc:Choice>
              <mc:Fallback>
                <p:oleObj name="Document" r:id="rId5" imgW="5905500" imgH="3949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900" y="76200"/>
                        <a:ext cx="8915400" cy="613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266700" y="6248400"/>
            <a:ext cx="2589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Times New Roman"/>
                <a:cs typeface="Times New Roman"/>
              </a:rPr>
              <a:t>ND: non déterminé</a:t>
            </a:r>
            <a:endParaRPr lang="fr-FR" sz="2400" dirty="0">
              <a:latin typeface="Times New Roman"/>
              <a:cs typeface="Times New Roman"/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90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8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3700" y="544542"/>
            <a:ext cx="7937500" cy="4616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Guide pour le calcul de l’installation</a:t>
            </a:r>
          </a:p>
          <a:p>
            <a:endParaRPr lang="fr-FR" b="1" dirty="0" smtClean="0">
              <a:latin typeface="Times New Roman"/>
              <a:cs typeface="Times New Roman"/>
            </a:endParaRP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Calculer </a:t>
            </a:r>
            <a:endParaRPr lang="fr-FR" dirty="0">
              <a:latin typeface="Times New Roman"/>
              <a:cs typeface="Times New Roman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fr-FR" dirty="0">
                <a:latin typeface="Times New Roman"/>
                <a:cs typeface="Times New Roman"/>
              </a:rPr>
              <a:t>Les débits volumiques q</a:t>
            </a:r>
            <a:r>
              <a:rPr lang="fr-FR" baseline="-25000" dirty="0">
                <a:latin typeface="Times New Roman"/>
                <a:cs typeface="Times New Roman"/>
              </a:rPr>
              <a:t>1</a:t>
            </a:r>
            <a:r>
              <a:rPr lang="fr-FR" dirty="0">
                <a:latin typeface="Times New Roman"/>
                <a:cs typeface="Times New Roman"/>
              </a:rPr>
              <a:t> et q</a:t>
            </a:r>
            <a:r>
              <a:rPr lang="fr-FR" baseline="-25000" dirty="0">
                <a:latin typeface="Times New Roman"/>
                <a:cs typeface="Times New Roman"/>
              </a:rPr>
              <a:t>3</a:t>
            </a:r>
            <a:endParaRPr lang="fr-FR" dirty="0">
              <a:latin typeface="Times New Roman"/>
              <a:cs typeface="Times New Roman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fr-FR" dirty="0" smtClean="0">
                <a:latin typeface="Times New Roman"/>
                <a:cs typeface="Times New Roman"/>
              </a:rPr>
              <a:t>Les </a:t>
            </a:r>
            <a:r>
              <a:rPr lang="fr-FR" dirty="0">
                <a:latin typeface="Times New Roman"/>
                <a:cs typeface="Times New Roman"/>
              </a:rPr>
              <a:t>débits massiques: L</a:t>
            </a:r>
            <a:r>
              <a:rPr lang="fr-FR" baseline="-25000" dirty="0">
                <a:latin typeface="Times New Roman"/>
                <a:cs typeface="Times New Roman"/>
              </a:rPr>
              <a:t>3</a:t>
            </a:r>
            <a:r>
              <a:rPr lang="fr-FR" dirty="0">
                <a:latin typeface="Times New Roman"/>
                <a:cs typeface="Times New Roman"/>
              </a:rPr>
              <a:t>, L</a:t>
            </a:r>
            <a:r>
              <a:rPr lang="fr-FR" baseline="-25000" dirty="0">
                <a:latin typeface="Times New Roman"/>
                <a:cs typeface="Times New Roman"/>
              </a:rPr>
              <a:t>5</a:t>
            </a:r>
            <a:r>
              <a:rPr lang="fr-FR" dirty="0">
                <a:latin typeface="Times New Roman"/>
                <a:cs typeface="Times New Roman"/>
              </a:rPr>
              <a:t>, L</a:t>
            </a:r>
            <a:r>
              <a:rPr lang="fr-FR" baseline="-25000" dirty="0">
                <a:latin typeface="Times New Roman"/>
                <a:cs typeface="Times New Roman"/>
              </a:rPr>
              <a:t>4</a:t>
            </a:r>
            <a:r>
              <a:rPr lang="fr-FR" dirty="0">
                <a:latin typeface="Times New Roman"/>
                <a:cs typeface="Times New Roman"/>
              </a:rPr>
              <a:t>, L</a:t>
            </a:r>
            <a:r>
              <a:rPr lang="fr-FR" baseline="-25000" dirty="0">
                <a:latin typeface="Times New Roman"/>
                <a:cs typeface="Times New Roman"/>
              </a:rPr>
              <a:t>6</a:t>
            </a:r>
            <a:r>
              <a:rPr lang="fr-FR" dirty="0">
                <a:latin typeface="Times New Roman"/>
                <a:cs typeface="Times New Roman"/>
              </a:rPr>
              <a:t>,  L</a:t>
            </a:r>
            <a:r>
              <a:rPr lang="fr-FR" baseline="-25000" dirty="0">
                <a:latin typeface="Times New Roman"/>
                <a:cs typeface="Times New Roman"/>
              </a:rPr>
              <a:t>7</a:t>
            </a:r>
            <a:r>
              <a:rPr lang="fr-FR" dirty="0">
                <a:latin typeface="Times New Roman"/>
                <a:cs typeface="Times New Roman"/>
              </a:rPr>
              <a:t>, L</a:t>
            </a:r>
            <a:r>
              <a:rPr lang="fr-FR" baseline="-25000" dirty="0">
                <a:latin typeface="Times New Roman"/>
                <a:cs typeface="Times New Roman"/>
              </a:rPr>
              <a:t>8</a:t>
            </a:r>
            <a:r>
              <a:rPr lang="fr-FR" dirty="0">
                <a:latin typeface="Times New Roman"/>
                <a:cs typeface="Times New Roman"/>
              </a:rPr>
              <a:t>, L</a:t>
            </a:r>
            <a:r>
              <a:rPr lang="fr-FR" baseline="-25000" dirty="0">
                <a:latin typeface="Times New Roman"/>
                <a:cs typeface="Times New Roman"/>
              </a:rPr>
              <a:t>9</a:t>
            </a:r>
            <a:r>
              <a:rPr lang="fr-FR" dirty="0">
                <a:latin typeface="Times New Roman"/>
                <a:cs typeface="Times New Roman"/>
              </a:rPr>
              <a:t>, G</a:t>
            </a:r>
            <a:r>
              <a:rPr lang="fr-FR" baseline="-25000" dirty="0">
                <a:latin typeface="Times New Roman"/>
                <a:cs typeface="Times New Roman"/>
              </a:rPr>
              <a:t>0</a:t>
            </a:r>
            <a:r>
              <a:rPr lang="fr-FR" dirty="0">
                <a:latin typeface="Times New Roman"/>
                <a:cs typeface="Times New Roman"/>
              </a:rPr>
              <a:t>(N</a:t>
            </a:r>
            <a:r>
              <a:rPr lang="fr-FR" baseline="-25000" dirty="0">
                <a:latin typeface="Times New Roman"/>
                <a:cs typeface="Times New Roman"/>
              </a:rPr>
              <a:t>2</a:t>
            </a:r>
            <a:r>
              <a:rPr lang="fr-FR" dirty="0">
                <a:latin typeface="Times New Roman"/>
                <a:cs typeface="Times New Roman"/>
              </a:rPr>
              <a:t>), G</a:t>
            </a:r>
            <a:r>
              <a:rPr lang="fr-FR" baseline="-25000" dirty="0">
                <a:latin typeface="Times New Roman"/>
                <a:cs typeface="Times New Roman"/>
              </a:rPr>
              <a:t>0</a:t>
            </a:r>
            <a:r>
              <a:rPr lang="fr-FR" dirty="0">
                <a:latin typeface="Times New Roman"/>
                <a:cs typeface="Times New Roman"/>
              </a:rPr>
              <a:t>(O</a:t>
            </a:r>
            <a:r>
              <a:rPr lang="fr-FR" baseline="-25000" dirty="0">
                <a:latin typeface="Times New Roman"/>
                <a:cs typeface="Times New Roman"/>
              </a:rPr>
              <a:t>2</a:t>
            </a:r>
            <a:r>
              <a:rPr lang="fr-FR" dirty="0">
                <a:latin typeface="Times New Roman"/>
                <a:cs typeface="Times New Roman"/>
              </a:rPr>
              <a:t>), G</a:t>
            </a:r>
            <a:r>
              <a:rPr lang="fr-FR" baseline="-25000" dirty="0">
                <a:latin typeface="Times New Roman"/>
                <a:cs typeface="Times New Roman"/>
              </a:rPr>
              <a:t>1</a:t>
            </a:r>
            <a:r>
              <a:rPr lang="fr-FR" dirty="0">
                <a:latin typeface="Times New Roman"/>
                <a:cs typeface="Times New Roman"/>
              </a:rPr>
              <a:t>(N</a:t>
            </a:r>
            <a:r>
              <a:rPr lang="fr-FR" baseline="-25000" dirty="0">
                <a:latin typeface="Times New Roman"/>
                <a:cs typeface="Times New Roman"/>
              </a:rPr>
              <a:t>2</a:t>
            </a:r>
            <a:r>
              <a:rPr lang="fr-FR" dirty="0">
                <a:latin typeface="Times New Roman"/>
                <a:cs typeface="Times New Roman"/>
              </a:rPr>
              <a:t>), G</a:t>
            </a:r>
            <a:r>
              <a:rPr lang="fr-FR" baseline="-25000" dirty="0">
                <a:latin typeface="Times New Roman"/>
                <a:cs typeface="Times New Roman"/>
              </a:rPr>
              <a:t>1</a:t>
            </a:r>
            <a:r>
              <a:rPr lang="fr-FR" dirty="0">
                <a:latin typeface="Times New Roman"/>
                <a:cs typeface="Times New Roman"/>
              </a:rPr>
              <a:t>(CO</a:t>
            </a:r>
            <a:r>
              <a:rPr lang="fr-FR" baseline="-25000" dirty="0">
                <a:latin typeface="Times New Roman"/>
                <a:cs typeface="Times New Roman"/>
              </a:rPr>
              <a:t>2</a:t>
            </a:r>
            <a:r>
              <a:rPr lang="fr-FR" dirty="0">
                <a:latin typeface="Times New Roman"/>
                <a:cs typeface="Times New Roman"/>
              </a:rPr>
              <a:t>), G</a:t>
            </a:r>
            <a:r>
              <a:rPr lang="fr-FR" baseline="-25000" dirty="0">
                <a:latin typeface="Times New Roman"/>
                <a:cs typeface="Times New Roman"/>
              </a:rPr>
              <a:t>2</a:t>
            </a:r>
            <a:r>
              <a:rPr lang="fr-FR" dirty="0">
                <a:latin typeface="Times New Roman"/>
                <a:cs typeface="Times New Roman"/>
              </a:rPr>
              <a:t>(CO</a:t>
            </a:r>
            <a:r>
              <a:rPr lang="fr-FR" baseline="-25000" dirty="0">
                <a:latin typeface="Times New Roman"/>
                <a:cs typeface="Times New Roman"/>
              </a:rPr>
              <a:t>2</a:t>
            </a:r>
            <a:r>
              <a:rPr lang="fr-FR" dirty="0">
                <a:latin typeface="Times New Roman"/>
                <a:cs typeface="Times New Roman"/>
              </a:rPr>
              <a:t>); pour ce </a:t>
            </a:r>
            <a:r>
              <a:rPr lang="fr-FR" dirty="0" smtClean="0">
                <a:latin typeface="Times New Roman"/>
                <a:cs typeface="Times New Roman"/>
              </a:rPr>
              <a:t>faire, </a:t>
            </a:r>
            <a:r>
              <a:rPr lang="fr-FR" dirty="0">
                <a:latin typeface="Times New Roman"/>
                <a:cs typeface="Times New Roman"/>
              </a:rPr>
              <a:t>on négligera la masse de sucre résiduelle dans L</a:t>
            </a:r>
            <a:r>
              <a:rPr lang="fr-FR" baseline="-25000" dirty="0">
                <a:latin typeface="Times New Roman"/>
                <a:cs typeface="Times New Roman"/>
              </a:rPr>
              <a:t>3</a:t>
            </a:r>
            <a:r>
              <a:rPr lang="fr-FR" dirty="0">
                <a:latin typeface="Times New Roman"/>
                <a:cs typeface="Times New Roman"/>
              </a:rPr>
              <a:t>, L</a:t>
            </a:r>
            <a:r>
              <a:rPr lang="fr-FR" baseline="-25000" dirty="0">
                <a:latin typeface="Times New Roman"/>
                <a:cs typeface="Times New Roman"/>
              </a:rPr>
              <a:t>7</a:t>
            </a:r>
            <a:r>
              <a:rPr lang="fr-FR" dirty="0">
                <a:latin typeface="Times New Roman"/>
                <a:cs typeface="Times New Roman"/>
              </a:rPr>
              <a:t>, L</a:t>
            </a:r>
            <a:r>
              <a:rPr lang="fr-FR" baseline="-25000" dirty="0">
                <a:latin typeface="Times New Roman"/>
                <a:cs typeface="Times New Roman"/>
              </a:rPr>
              <a:t>8</a:t>
            </a:r>
            <a:r>
              <a:rPr lang="fr-FR" baseline="-25000" dirty="0" smtClean="0">
                <a:latin typeface="Times New Roman"/>
                <a:cs typeface="Times New Roman"/>
              </a:rPr>
              <a:t>.</a:t>
            </a:r>
            <a:endParaRPr lang="fr-FR" dirty="0" smtClean="0">
              <a:latin typeface="Times New Roman"/>
              <a:cs typeface="Times New Roman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>
                <a:latin typeface="Times New Roman"/>
                <a:cs typeface="Times New Roman"/>
              </a:rPr>
              <a:t>Les </a:t>
            </a:r>
            <a:r>
              <a:rPr lang="en-US" dirty="0">
                <a:latin typeface="Times New Roman"/>
                <a:cs typeface="Times New Roman"/>
              </a:rPr>
              <a:t>compositions: S</a:t>
            </a:r>
            <a:r>
              <a:rPr lang="en-US" baseline="-25000" dirty="0">
                <a:latin typeface="Times New Roman"/>
                <a:cs typeface="Times New Roman"/>
              </a:rPr>
              <a:t>1</a:t>
            </a:r>
            <a:r>
              <a:rPr lang="en-US" dirty="0">
                <a:latin typeface="Times New Roman"/>
                <a:cs typeface="Times New Roman"/>
              </a:rPr>
              <a:t>, S</a:t>
            </a:r>
            <a:r>
              <a:rPr lang="en-US" baseline="-25000" dirty="0">
                <a:latin typeface="Times New Roman"/>
                <a:cs typeface="Times New Roman"/>
              </a:rPr>
              <a:t>3</a:t>
            </a:r>
            <a:r>
              <a:rPr lang="en-US" dirty="0">
                <a:latin typeface="Times New Roman"/>
                <a:cs typeface="Times New Roman"/>
              </a:rPr>
              <a:t>, X</a:t>
            </a:r>
            <a:r>
              <a:rPr lang="en-US" baseline="-25000" dirty="0">
                <a:latin typeface="Times New Roman"/>
                <a:cs typeface="Times New Roman"/>
              </a:rPr>
              <a:t>1</a:t>
            </a:r>
            <a:r>
              <a:rPr lang="en-US" dirty="0">
                <a:latin typeface="Times New Roman"/>
                <a:cs typeface="Times New Roman"/>
              </a:rPr>
              <a:t>, E</a:t>
            </a:r>
            <a:r>
              <a:rPr lang="en-US" baseline="-25000" dirty="0">
                <a:latin typeface="Times New Roman"/>
                <a:cs typeface="Times New Roman"/>
              </a:rPr>
              <a:t>3</a:t>
            </a:r>
            <a:r>
              <a:rPr lang="en-US" dirty="0">
                <a:latin typeface="Times New Roman"/>
                <a:cs typeface="Times New Roman"/>
              </a:rPr>
              <a:t> </a:t>
            </a:r>
            <a:endParaRPr lang="fr-FR" dirty="0">
              <a:latin typeface="Times New Roman"/>
              <a:cs typeface="Times New Roman"/>
            </a:endParaRPr>
          </a:p>
          <a:p>
            <a:r>
              <a:rPr lang="fr-FR" dirty="0"/>
              <a:t> </a:t>
            </a:r>
            <a:endParaRPr lang="fr-FR" dirty="0" smtClean="0"/>
          </a:p>
          <a:p>
            <a:endParaRPr lang="fr-FR" dirty="0"/>
          </a:p>
          <a:p>
            <a:r>
              <a:rPr lang="fr-FR" b="1" dirty="0">
                <a:latin typeface="Times New Roman"/>
                <a:cs typeface="Times New Roman"/>
              </a:rPr>
              <a:t>Données et hypothèses</a:t>
            </a:r>
            <a:endParaRPr lang="fr-FR" dirty="0">
              <a:latin typeface="Times New Roman"/>
              <a:cs typeface="Times New Roman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fr-FR" dirty="0">
                <a:latin typeface="Times New Roman"/>
                <a:cs typeface="Times New Roman"/>
              </a:rPr>
              <a:t>Masses molaires en g/mol : éthanol 46 ; CO</a:t>
            </a:r>
            <a:r>
              <a:rPr lang="fr-FR" baseline="-25000" dirty="0">
                <a:latin typeface="Times New Roman"/>
                <a:cs typeface="Times New Roman"/>
              </a:rPr>
              <a:t>2</a:t>
            </a:r>
            <a:r>
              <a:rPr lang="fr-FR" dirty="0">
                <a:latin typeface="Times New Roman"/>
                <a:cs typeface="Times New Roman"/>
              </a:rPr>
              <a:t> 44 ; O</a:t>
            </a:r>
            <a:r>
              <a:rPr lang="fr-FR" baseline="-25000" dirty="0">
                <a:latin typeface="Times New Roman"/>
                <a:cs typeface="Times New Roman"/>
              </a:rPr>
              <a:t>2</a:t>
            </a:r>
            <a:r>
              <a:rPr lang="fr-FR" dirty="0">
                <a:latin typeface="Times New Roman"/>
                <a:cs typeface="Times New Roman"/>
              </a:rPr>
              <a:t> 32 ; N</a:t>
            </a:r>
            <a:r>
              <a:rPr lang="fr-FR" baseline="-25000" dirty="0">
                <a:latin typeface="Times New Roman"/>
                <a:cs typeface="Times New Roman"/>
              </a:rPr>
              <a:t>2</a:t>
            </a:r>
            <a:r>
              <a:rPr lang="fr-FR" dirty="0">
                <a:latin typeface="Times New Roman"/>
                <a:cs typeface="Times New Roman"/>
              </a:rPr>
              <a:t> 28 ; glucose 180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dirty="0">
                <a:latin typeface="Times New Roman"/>
                <a:cs typeface="Times New Roman"/>
              </a:rPr>
              <a:t>Masses volumiques moyennes des liquides et des suspensions: 1 kg/L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dirty="0">
                <a:latin typeface="Times New Roman"/>
                <a:cs typeface="Times New Roman"/>
              </a:rPr>
              <a:t>Les changements de volume dans les réacteurs sont négligeables.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dirty="0">
                <a:latin typeface="Times New Roman"/>
                <a:cs typeface="Times New Roman"/>
              </a:rPr>
              <a:t>Le régime stationnaire est atteint. 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0700" y="5445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25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146</Words>
  <Application>Microsoft Macintosh PowerPoint</Application>
  <PresentationFormat>Présentation à l'écran (4:3)</PresentationFormat>
  <Paragraphs>47</Paragraphs>
  <Slides>5</Slides>
  <Notes>1</Notes>
  <HiddenSlides>0</HiddenSlides>
  <MMClips>14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7" baseType="lpstr"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ecole centrale paris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 pareau</dc:creator>
  <cp:lastModifiedBy>dominique pareau</cp:lastModifiedBy>
  <cp:revision>19</cp:revision>
  <dcterms:created xsi:type="dcterms:W3CDTF">2020-03-09T12:49:19Z</dcterms:created>
  <dcterms:modified xsi:type="dcterms:W3CDTF">2020-03-09T17:47:38Z</dcterms:modified>
</cp:coreProperties>
</file>