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mf" ContentType="image/x-wmf"/>
  <Default Extension="jpg" ContentType="image/jpeg"/>
  <Default Extension="jpe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4"/>
  </p:notesMasterIdLst>
  <p:sldIdLst>
    <p:sldId id="264" r:id="rId2"/>
    <p:sldId id="338" r:id="rId3"/>
    <p:sldId id="267" r:id="rId4"/>
    <p:sldId id="336" r:id="rId5"/>
    <p:sldId id="322" r:id="rId6"/>
    <p:sldId id="323" r:id="rId7"/>
    <p:sldId id="300" r:id="rId8"/>
    <p:sldId id="304" r:id="rId9"/>
    <p:sldId id="337" r:id="rId10"/>
    <p:sldId id="308" r:id="rId11"/>
    <p:sldId id="309" r:id="rId12"/>
    <p:sldId id="310" r:id="rId13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9pPr>
  </p:defaultTextStyle>
  <p:modifyVerifier cryptProviderType="rsaFull" cryptAlgorithmClass="hash" cryptAlgorithmType="typeAny" cryptAlgorithmSid="4" spinCount="100000" saltData="dRychaTUHs8NqXK1GoUzJg==" hashData="Hn5QjkOhWXPQtRdQf7VEf77a+OA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00FF00"/>
    <a:srgbClr val="3333CC"/>
    <a:srgbClr val="CC3399"/>
    <a:srgbClr val="008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9" autoAdjust="0"/>
    <p:restoredTop sz="93898" autoAdjust="0"/>
  </p:normalViewPr>
  <p:slideViewPr>
    <p:cSldViewPr>
      <p:cViewPr>
        <p:scale>
          <a:sx n="85" d="100"/>
          <a:sy n="85" d="100"/>
        </p:scale>
        <p:origin x="-1440" y="-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fld id="{FB0540A0-F452-408D-8AB1-00B36ED2F63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50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40C54A-F581-427B-AD58-C87665695B14}" type="slidenum">
              <a:rPr lang="fr-FR"/>
              <a:pPr/>
              <a:t>7</a:t>
            </a:fld>
            <a:endParaRPr lang="fr-FR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92135-7840-4FF6-8A40-8D66C53ED94B}" type="slidenum">
              <a:rPr lang="fr-FR"/>
              <a:pPr/>
              <a:t>10</a:t>
            </a:fld>
            <a:endParaRPr lang="fr-F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7387B8-93C6-4579-9F58-67268600841A}" type="slidenum">
              <a:rPr lang="fr-FR"/>
              <a:pPr/>
              <a:t>11</a:t>
            </a:fld>
            <a:endParaRPr lang="fr-F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2C76E-40AD-4BBE-9C36-E86B46F73447}" type="slidenum">
              <a:rPr lang="fr-FR"/>
              <a:pPr/>
              <a:t>12</a:t>
            </a:fld>
            <a:endParaRPr lang="fr-F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C2123C-E6DA-4661-84BE-65F7FFC3254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71691-6A26-4FCE-A48A-5B6D08AD05E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58C81-DC74-496C-B6A2-9C5D4DC1FC9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933B8-27E2-4951-B1E3-2F396AEBBB6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1B342-F1AD-4B5F-AEC2-D37ADF732E6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922B4-0DED-40E0-8A8F-2122A3F10DE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8E9F9-0ECE-4041-BC47-E1D602FC91E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2E5D3-2227-48C1-9C1C-1B926907FCD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14D39-A9CB-465C-A4DC-5EDEF0332E7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99ED7-E195-400A-8E04-06B7C3F684E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8035-2DFD-4BB2-8493-B79DF95E681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002B5-F25C-4F38-91A3-53829B517BB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9C829AF-E1A5-462F-BB7F-B349B6386FA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1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1.png"/><Relationship Id="rId10" Type="http://schemas.openxmlformats.org/officeDocument/2006/relationships/image" Target="../media/image3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3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1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7.wmf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.png"/><Relationship Id="rId11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wmf"/><Relationship Id="rId5" Type="http://schemas.openxmlformats.org/officeDocument/2006/relationships/image" Target="../media/image14.png"/><Relationship Id="rId6" Type="http://schemas.openxmlformats.org/officeDocument/2006/relationships/image" Target="../media/image15.wmf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wmf"/><Relationship Id="rId10" Type="http://schemas.openxmlformats.org/officeDocument/2006/relationships/image" Target="../media/image19.wmf"/><Relationship Id="rId11" Type="http://schemas.openxmlformats.org/officeDocument/2006/relationships/image" Target="../media/image1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052736"/>
            <a:ext cx="8229600" cy="792088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Génie des Procédés</a:t>
            </a:r>
            <a:b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</a:b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/>
            </a:r>
            <a:br>
              <a:rPr lang="fr-FR" b="1" dirty="0">
                <a:solidFill>
                  <a:srgbClr val="FF0000"/>
                </a:solidFill>
                <a:latin typeface="Times"/>
                <a:cs typeface="Times"/>
              </a:rPr>
            </a:br>
            <a:endParaRPr lang="fr-FR" b="1" dirty="0" smtClean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5976" y="3140968"/>
            <a:ext cx="4402832" cy="2088232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chemeClr val="accent5">
                    <a:lumMod val="10000"/>
                  </a:schemeClr>
                </a:solidFill>
                <a:latin typeface="Times"/>
                <a:cs typeface="Times"/>
              </a:rPr>
              <a:t>Pr Dominique Pareau       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5">
                    <a:lumMod val="10000"/>
                  </a:schemeClr>
                </a:solidFill>
                <a:latin typeface="Times"/>
                <a:cs typeface="Times"/>
              </a:rPr>
              <a:t> </a:t>
            </a:r>
          </a:p>
          <a:p>
            <a:pPr marL="0" indent="0" algn="ctr">
              <a:buNone/>
            </a:pPr>
            <a:r>
              <a:rPr lang="fr-FR" b="1" dirty="0" err="1" smtClean="0">
                <a:solidFill>
                  <a:schemeClr val="accent5">
                    <a:lumMod val="10000"/>
                  </a:schemeClr>
                </a:solidFill>
                <a:latin typeface="Times"/>
                <a:cs typeface="Times"/>
              </a:rPr>
              <a:t>CentraleSupélec</a:t>
            </a:r>
            <a:endParaRPr lang="fr-FR" b="1" dirty="0" smtClean="0">
              <a:solidFill>
                <a:schemeClr val="accent5">
                  <a:lumMod val="1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548680"/>
            <a:ext cx="812800" cy="812800"/>
          </a:xfrm>
          <a:prstGeom prst="rect">
            <a:avLst/>
          </a:prstGeom>
        </p:spPr>
      </p:pic>
      <p:pic>
        <p:nvPicPr>
          <p:cNvPr id="4" name="Image 3" descr="photo DP (1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2"/>
            <a:ext cx="3067812" cy="3664331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3563888" y="-171400"/>
            <a:ext cx="5760641" cy="14843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Peintures</a:t>
            </a:r>
            <a:r>
              <a:rPr lang="en-GB" sz="36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encres</a:t>
            </a:r>
            <a:r>
              <a:rPr lang="en-GB" sz="36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feutres</a:t>
            </a:r>
            <a:r>
              <a:rPr lang="en-GB" sz="36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papiers</a:t>
            </a:r>
            <a:r>
              <a:rPr lang="en-GB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peints</a:t>
            </a:r>
            <a:r>
              <a:rPr lang="en-GB" sz="3600" b="1" dirty="0" smtClean="0">
                <a:solidFill>
                  <a:srgbClr val="FF0000"/>
                </a:solidFill>
                <a:latin typeface="Times New Roman" pitchFamily="18" charset="0"/>
              </a:rPr>
              <a:t>….</a:t>
            </a: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836613"/>
            <a:ext cx="3024187" cy="26638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213" y="4005263"/>
            <a:ext cx="3240087" cy="23034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9338" y="4508500"/>
            <a:ext cx="31242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3800" y="1341438"/>
            <a:ext cx="2854325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010400" y="6491287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61616"/>
                </a:solidFill>
                <a:latin typeface="Times New Roman" pitchFamily="18" charset="0"/>
              </a:rPr>
              <a:t>Mark J. </a:t>
            </a:r>
            <a:r>
              <a:rPr lang="fr-FR" b="1" dirty="0" err="1">
                <a:solidFill>
                  <a:srgbClr val="161616"/>
                </a:solidFill>
                <a:latin typeface="Times New Roman" pitchFamily="18" charset="0"/>
              </a:rPr>
              <a:t>Biggs</a:t>
            </a:r>
            <a:r>
              <a:rPr lang="fr-FR" b="1" dirty="0">
                <a:solidFill>
                  <a:srgbClr val="161616"/>
                </a:solidFill>
                <a:latin typeface="Times New Roman" pitchFamily="18" charset="0"/>
              </a:rPr>
              <a:t>, 2006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65813" y="623731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549275"/>
            <a:ext cx="3384550" cy="8366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</a:rPr>
              <a:t>Adhésifs</a:t>
            </a:r>
            <a:endParaRPr lang="en-GB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4400550"/>
            <a:ext cx="324008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836712"/>
            <a:ext cx="28797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52536" y="3501008"/>
            <a:ext cx="2520950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696" y="1556792"/>
            <a:ext cx="36004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39552" y="6483682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61616"/>
                </a:solidFill>
                <a:latin typeface="Times New Roman" pitchFamily="18" charset="0"/>
              </a:rPr>
              <a:t>Mark J. </a:t>
            </a:r>
            <a:r>
              <a:rPr lang="fr-FR" b="1" dirty="0" err="1">
                <a:solidFill>
                  <a:srgbClr val="161616"/>
                </a:solidFill>
                <a:latin typeface="Times New Roman" pitchFamily="18" charset="0"/>
              </a:rPr>
              <a:t>Biggs</a:t>
            </a:r>
            <a:r>
              <a:rPr lang="fr-FR" b="1" dirty="0">
                <a:solidFill>
                  <a:srgbClr val="161616"/>
                </a:solidFill>
                <a:latin typeface="Times New Roman" pitchFamily="18" charset="0"/>
              </a:rPr>
              <a:t>, 2006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8167754" y="116632"/>
            <a:ext cx="982464" cy="982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3095625" cy="7651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Energie</a:t>
            </a:r>
            <a:endParaRPr lang="en-GB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975" y="1412875"/>
            <a:ext cx="27368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1125538"/>
            <a:ext cx="20161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4005064"/>
            <a:ext cx="3600450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9700" y="333375"/>
            <a:ext cx="360045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3499140"/>
            <a:ext cx="37433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 rot="16200000">
            <a:off x="-775938" y="5392563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61616"/>
                </a:solidFill>
                <a:latin typeface="Times New Roman" pitchFamily="18" charset="0"/>
              </a:rPr>
              <a:t>Mark J. </a:t>
            </a:r>
            <a:r>
              <a:rPr lang="fr-FR" b="1" dirty="0" err="1">
                <a:solidFill>
                  <a:srgbClr val="161616"/>
                </a:solidFill>
                <a:latin typeface="Times New Roman" pitchFamily="18" charset="0"/>
              </a:rPr>
              <a:t>Biggs</a:t>
            </a:r>
            <a:r>
              <a:rPr lang="fr-FR" b="1" dirty="0">
                <a:solidFill>
                  <a:srgbClr val="161616"/>
                </a:solidFill>
                <a:latin typeface="Times New Roman" pitchFamily="18" charset="0"/>
              </a:rPr>
              <a:t>, 2006</a:t>
            </a:r>
          </a:p>
        </p:txBody>
      </p:sp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39952" y="47667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8064" y="188640"/>
            <a:ext cx="3096344" cy="792088"/>
          </a:xfrm>
          <a:ln w="57150" cmpd="sng">
            <a:solidFill>
              <a:schemeClr val="accent4">
                <a:lumMod val="10000"/>
              </a:schemeClr>
            </a:solidFill>
          </a:ln>
        </p:spPr>
        <p:txBody>
          <a:bodyPr/>
          <a:lstStyle/>
          <a:p>
            <a:r>
              <a:rPr lang="fr-FR" sz="3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/>
                <a:cs typeface="Times New Roman"/>
              </a:rPr>
              <a:t>Plan du cours</a:t>
            </a:r>
            <a:endParaRPr lang="fr-FR" sz="3600" b="1" dirty="0">
              <a:solidFill>
                <a:schemeClr val="accent4">
                  <a:lumMod val="10000"/>
                </a:schemeClr>
              </a:solidFill>
              <a:effectLst/>
              <a:latin typeface="Times New Roman"/>
              <a:cs typeface="Times New Roman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251520" y="404664"/>
            <a:ext cx="3888432" cy="209595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1) GENERALITES</a:t>
            </a:r>
          </a:p>
          <a:p>
            <a:pPr>
              <a:lnSpc>
                <a:spcPct val="80000"/>
              </a:lnSpc>
            </a:pPr>
            <a:endParaRPr lang="fr-FR" b="1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fr-FR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Chapitre 1</a:t>
            </a: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Généralités sur le génie des procédés </a:t>
            </a:r>
          </a:p>
          <a:p>
            <a:pPr>
              <a:lnSpc>
                <a:spcPct val="80000"/>
              </a:lnSpc>
            </a:pPr>
            <a:endParaRPr lang="fr-FR" b="1" dirty="0" smtClean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fr-FR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Chapitre 2</a:t>
            </a: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Notions fondamentales </a:t>
            </a: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Exercice 1</a:t>
            </a:r>
          </a:p>
          <a:p>
            <a:pPr>
              <a:lnSpc>
                <a:spcPct val="80000"/>
              </a:lnSpc>
            </a:pPr>
            <a:endParaRPr lang="fr-FR" b="1" dirty="0" smtClean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44843" y="1570898"/>
            <a:ext cx="4464496" cy="409035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3) DISTILLATION</a:t>
            </a:r>
          </a:p>
          <a:p>
            <a:pPr>
              <a:lnSpc>
                <a:spcPct val="80000"/>
              </a:lnSpc>
            </a:pPr>
            <a:endParaRPr lang="fr-FR" b="1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fr-FR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Chapitre 7</a:t>
            </a: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Systèmes liquide-vapeur à deux constituants</a:t>
            </a:r>
          </a:p>
          <a:p>
            <a:pPr>
              <a:lnSpc>
                <a:spcPct val="80000"/>
              </a:lnSpc>
            </a:pPr>
            <a:endParaRPr lang="fr-FR" b="1" dirty="0" smtClean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fr-FR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Chapitre 8</a:t>
            </a: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Distillation simple à deux constituants</a:t>
            </a: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Exercice 5</a:t>
            </a:r>
          </a:p>
          <a:p>
            <a:pPr>
              <a:lnSpc>
                <a:spcPct val="80000"/>
              </a:lnSpc>
            </a:pPr>
            <a:endParaRPr lang="fr-FR" b="1" dirty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fr-FR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Chapitre 9</a:t>
            </a: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Distillation Flash à deux constituants</a:t>
            </a: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Exercice 6</a:t>
            </a:r>
          </a:p>
          <a:p>
            <a:pPr>
              <a:lnSpc>
                <a:spcPct val="80000"/>
              </a:lnSpc>
            </a:pPr>
            <a:endParaRPr lang="fr-FR" b="1" dirty="0" smtClean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fr-FR" b="1" i="1" dirty="0">
                <a:solidFill>
                  <a:srgbClr val="FF0000"/>
                </a:solidFill>
                <a:latin typeface="Times New Roman"/>
                <a:cs typeface="Times New Roman"/>
              </a:rPr>
              <a:t>Chapitre </a:t>
            </a:r>
            <a:r>
              <a:rPr lang="fr-FR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10</a:t>
            </a:r>
            <a:endParaRPr lang="fr-FR" b="1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Rectification à </a:t>
            </a:r>
            <a:r>
              <a:rPr lang="fr-FR" b="1" dirty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deux constituants</a:t>
            </a:r>
          </a:p>
          <a:p>
            <a:pPr>
              <a:lnSpc>
                <a:spcPct val="80000"/>
              </a:lnSpc>
            </a:pP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Exercice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7</a:t>
            </a:r>
            <a:endParaRPr lang="fr-FR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endParaRPr lang="fr-FR" b="1" dirty="0" smtClean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1520" y="2708920"/>
            <a:ext cx="3960440" cy="386875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2) REACTEURS</a:t>
            </a:r>
          </a:p>
          <a:p>
            <a:pPr>
              <a:lnSpc>
                <a:spcPct val="80000"/>
              </a:lnSpc>
            </a:pPr>
            <a:endParaRPr lang="fr-FR" b="1" i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fr-FR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Chapitre 3</a:t>
            </a: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Généralités sur les réacteurs</a:t>
            </a:r>
          </a:p>
          <a:p>
            <a:pPr>
              <a:lnSpc>
                <a:spcPct val="80000"/>
              </a:lnSpc>
            </a:pPr>
            <a:endParaRPr lang="fr-FR" b="1" dirty="0" smtClean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Chapitre 4</a:t>
            </a: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Le </a:t>
            </a:r>
            <a:r>
              <a:rPr lang="fr-FR" b="1" dirty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réacteur fermé parfaitement agité </a:t>
            </a:r>
            <a:endParaRPr lang="fr-FR" b="1" dirty="0" smtClean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Exercice 2</a:t>
            </a:r>
          </a:p>
          <a:p>
            <a:pPr>
              <a:lnSpc>
                <a:spcPct val="80000"/>
              </a:lnSpc>
            </a:pPr>
            <a:endParaRPr lang="fr-FR" b="1" dirty="0" smtClean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fr-FR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Chapitre 5</a:t>
            </a: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Le réacteur continu parfaitement agité</a:t>
            </a: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Exercice 3</a:t>
            </a:r>
          </a:p>
          <a:p>
            <a:pPr>
              <a:lnSpc>
                <a:spcPct val="80000"/>
              </a:lnSpc>
            </a:pPr>
            <a:endParaRPr lang="fr-FR" b="1" dirty="0" smtClean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80000"/>
              </a:lnSpc>
            </a:pPr>
            <a:r>
              <a:rPr lang="fr-FR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Chapitre 6</a:t>
            </a: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Le réacteur continu tubulaire à écoulement piston</a:t>
            </a:r>
          </a:p>
          <a:p>
            <a:pPr>
              <a:lnSpc>
                <a:spcPct val="80000"/>
              </a:lnSpc>
            </a:pP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Exercice 4</a:t>
            </a:r>
          </a:p>
        </p:txBody>
      </p:sp>
    </p:spTree>
    <p:extLst>
      <p:ext uri="{BB962C8B-B14F-4D97-AF65-F5344CB8AC3E}">
        <p14:creationId xmlns:p14="http://schemas.microsoft.com/office/powerpoint/2010/main" val="1066424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700808"/>
            <a:ext cx="5184700" cy="1944687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fr-FR" b="1" dirty="0" smtClean="0">
                <a:solidFill>
                  <a:srgbClr val="00002C"/>
                </a:solidFill>
                <a:effectLst/>
                <a:latin typeface="Times New Roman" pitchFamily="18" charset="0"/>
                <a:cs typeface="Times New Roman" pitchFamily="18" charset="0"/>
              </a:rPr>
              <a:t>Pour concevoir, optimiser et exploiter des procédés respectueux de l’environnement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3035" y="4080050"/>
            <a:ext cx="6588125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fr-FR" sz="2800" b="1" u="sng" dirty="0" smtClean="0">
                <a:solidFill>
                  <a:srgbClr val="00002C"/>
                </a:solidFill>
                <a:latin typeface="Times New Roman" pitchFamily="18" charset="0"/>
              </a:rPr>
              <a:t>Secteurs industriels</a:t>
            </a:r>
            <a:endParaRPr lang="fr-FR" sz="2800" b="1" u="sng" dirty="0">
              <a:solidFill>
                <a:srgbClr val="00002C"/>
              </a:solidFill>
              <a:latin typeface="Times New Roman" pitchFamily="18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fr-FR" sz="2800" b="1" dirty="0" smtClean="0">
                <a:solidFill>
                  <a:srgbClr val="00002C"/>
                </a:solidFill>
                <a:latin typeface="Times New Roman" pitchFamily="18" charset="0"/>
              </a:rPr>
              <a:t>Pharmacie, chimie, pétrole, agroalimentaire, </a:t>
            </a:r>
            <a:r>
              <a:rPr lang="fr-FR" sz="2800" b="1" dirty="0" err="1" smtClean="0">
                <a:solidFill>
                  <a:srgbClr val="00002C"/>
                </a:solidFill>
                <a:latin typeface="Times New Roman" pitchFamily="18" charset="0"/>
              </a:rPr>
              <a:t>cosmétiques,traitement</a:t>
            </a:r>
            <a:r>
              <a:rPr lang="fr-FR" sz="2800" b="1" dirty="0" smtClean="0">
                <a:solidFill>
                  <a:srgbClr val="00002C"/>
                </a:solidFill>
                <a:latin typeface="Times New Roman" pitchFamily="18" charset="0"/>
              </a:rPr>
              <a:t> de l’eau et des déchets, </a:t>
            </a:r>
            <a:r>
              <a:rPr lang="fr-FR" sz="2800" b="1" dirty="0">
                <a:solidFill>
                  <a:srgbClr val="00002C"/>
                </a:solidFill>
                <a:latin typeface="Times New Roman" pitchFamily="18" charset="0"/>
              </a:rPr>
              <a:t>biotechnologies, </a:t>
            </a:r>
            <a:r>
              <a:rPr lang="fr-FR" sz="2800" b="1" dirty="0" smtClean="0">
                <a:solidFill>
                  <a:srgbClr val="00002C"/>
                </a:solidFill>
                <a:latin typeface="Times New Roman" pitchFamily="18" charset="0"/>
              </a:rPr>
              <a:t>production d’énergie, matériaux…</a:t>
            </a:r>
            <a:endParaRPr lang="fr-FR" sz="2800" b="1" dirty="0">
              <a:solidFill>
                <a:srgbClr val="00002C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fr-FR" sz="2800" b="1" dirty="0">
              <a:solidFill>
                <a:srgbClr val="00002C"/>
              </a:solidFill>
              <a:latin typeface="Times New Roman" pitchFamily="18" charset="0"/>
            </a:endParaRPr>
          </a:p>
        </p:txBody>
      </p:sp>
      <p:pic>
        <p:nvPicPr>
          <p:cNvPr id="4100" name="Picture 7" descr="stepur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44824"/>
            <a:ext cx="23050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548680"/>
            <a:ext cx="606164" cy="47667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116632"/>
            <a:ext cx="5407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Chapitre 1</a:t>
            </a:r>
          </a:p>
          <a:p>
            <a:r>
              <a:rPr lang="fr-FR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Introduction et généralités</a:t>
            </a:r>
            <a:endParaRPr lang="fr-FR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-552824" y="18676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1560" y="332656"/>
            <a:ext cx="5986463" cy="5727700"/>
          </a:xfrm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476672"/>
            <a:ext cx="812800" cy="812800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549275"/>
            <a:ext cx="3303587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468313" y="3644900"/>
            <a:ext cx="374332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 dirty="0">
                <a:solidFill>
                  <a:srgbClr val="00002C"/>
                </a:solidFill>
                <a:latin typeface="Times"/>
                <a:cs typeface="Times"/>
              </a:rPr>
              <a:t>Davis, </a:t>
            </a:r>
            <a:r>
              <a:rPr lang="fr-FR" sz="2400" b="1" dirty="0" smtClean="0">
                <a:solidFill>
                  <a:srgbClr val="00002C"/>
                </a:solidFill>
                <a:latin typeface="Times"/>
                <a:cs typeface="Times"/>
              </a:rPr>
              <a:t>le père du génie des procédés</a:t>
            </a:r>
            <a:endParaRPr lang="fr-FR" sz="2400" b="1" dirty="0">
              <a:solidFill>
                <a:srgbClr val="00002C"/>
              </a:solidFill>
              <a:latin typeface="Times"/>
              <a:cs typeface="Times"/>
            </a:endParaRPr>
          </a:p>
          <a:p>
            <a:pPr algn="ctr"/>
            <a:r>
              <a:rPr lang="fr-FR" sz="2400" b="1" dirty="0">
                <a:solidFill>
                  <a:srgbClr val="00002C"/>
                </a:solidFill>
                <a:latin typeface="Times"/>
                <a:cs typeface="Times"/>
              </a:rPr>
              <a:t>UK, </a:t>
            </a:r>
            <a:r>
              <a:rPr lang="fr-FR" sz="2400" b="1" dirty="0" smtClean="0">
                <a:solidFill>
                  <a:srgbClr val="00002C"/>
                </a:solidFill>
                <a:latin typeface="Times"/>
                <a:cs typeface="Times"/>
              </a:rPr>
              <a:t>à partir de </a:t>
            </a:r>
            <a:r>
              <a:rPr lang="fr-FR" sz="2400" b="1" dirty="0">
                <a:solidFill>
                  <a:srgbClr val="00002C"/>
                </a:solidFill>
                <a:latin typeface="Times"/>
                <a:cs typeface="Times"/>
              </a:rPr>
              <a:t>1880</a:t>
            </a: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836613"/>
            <a:ext cx="33845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4643438" y="3571875"/>
            <a:ext cx="37899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002C"/>
                </a:solidFill>
                <a:latin typeface="Times"/>
                <a:cs typeface="Times"/>
              </a:rPr>
              <a:t>MIT, USA, </a:t>
            </a:r>
            <a:r>
              <a:rPr lang="fr-FR" sz="2400" b="1" dirty="0" smtClean="0">
                <a:solidFill>
                  <a:srgbClr val="00002C"/>
                </a:solidFill>
                <a:latin typeface="Times"/>
                <a:cs typeface="Times"/>
              </a:rPr>
              <a:t>à partir de </a:t>
            </a:r>
            <a:r>
              <a:rPr lang="fr-FR" sz="2400" b="1" dirty="0">
                <a:solidFill>
                  <a:srgbClr val="00002C"/>
                </a:solidFill>
                <a:latin typeface="Times"/>
                <a:cs typeface="Times"/>
              </a:rPr>
              <a:t>1887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1908175" y="5011738"/>
            <a:ext cx="57103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002C"/>
                </a:solidFill>
                <a:latin typeface="Times"/>
                <a:cs typeface="Times"/>
              </a:rPr>
              <a:t>UMIST, </a:t>
            </a:r>
            <a:r>
              <a:rPr lang="fr-FR" sz="2400" b="1" dirty="0" smtClean="0">
                <a:solidFill>
                  <a:srgbClr val="00002C"/>
                </a:solidFill>
                <a:latin typeface="Times"/>
                <a:cs typeface="Times"/>
              </a:rPr>
              <a:t>Manchester</a:t>
            </a:r>
            <a:r>
              <a:rPr lang="fr-FR" sz="2400" b="1" dirty="0">
                <a:solidFill>
                  <a:srgbClr val="00002C"/>
                </a:solidFill>
                <a:latin typeface="Times"/>
                <a:cs typeface="Times"/>
              </a:rPr>
              <a:t>, UK, </a:t>
            </a:r>
            <a:r>
              <a:rPr lang="fr-FR" sz="2400" b="1" dirty="0" smtClean="0">
                <a:solidFill>
                  <a:srgbClr val="00002C"/>
                </a:solidFill>
                <a:latin typeface="Times"/>
                <a:cs typeface="Times"/>
              </a:rPr>
              <a:t>à partir de </a:t>
            </a:r>
            <a:r>
              <a:rPr lang="fr-FR" sz="2400" b="1" dirty="0">
                <a:solidFill>
                  <a:srgbClr val="00002C"/>
                </a:solidFill>
                <a:latin typeface="Times"/>
                <a:cs typeface="Times"/>
              </a:rPr>
              <a:t>1887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116632"/>
            <a:ext cx="812800" cy="812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852738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5400" b="1" dirty="0" smtClean="0">
                <a:solidFill>
                  <a:srgbClr val="FF6600"/>
                </a:solidFill>
                <a:latin typeface="Times New Roman" pitchFamily="18" charset="0"/>
              </a:rPr>
              <a:t>Le génie des procédés est partout!!</a:t>
            </a: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16"/>
          <p:cNvSpPr txBox="1">
            <a:spLocks noChangeArrowheads="1"/>
          </p:cNvSpPr>
          <p:nvPr/>
        </p:nvSpPr>
        <p:spPr bwMode="auto">
          <a:xfrm>
            <a:off x="539552" y="116632"/>
            <a:ext cx="55902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Dans votre salle de bains</a:t>
            </a:r>
            <a:endParaRPr lang="fr-FR" sz="4000" b="1" dirty="0"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224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052736"/>
            <a:ext cx="2376487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933056"/>
            <a:ext cx="309562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3789040"/>
            <a:ext cx="374332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2138" y="350043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2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0113" y="1125538"/>
            <a:ext cx="2735262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 Box 27"/>
          <p:cNvSpPr txBox="1">
            <a:spLocks noChangeArrowheads="1"/>
          </p:cNvSpPr>
          <p:nvPr/>
        </p:nvSpPr>
        <p:spPr bwMode="auto">
          <a:xfrm>
            <a:off x="7164288" y="1556792"/>
            <a:ext cx="1765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rgbClr val="161616"/>
                </a:solidFill>
                <a:latin typeface="Times New Roman" pitchFamily="18" charset="0"/>
              </a:rPr>
              <a:t>Emulsions</a:t>
            </a:r>
          </a:p>
          <a:p>
            <a:pPr algn="ctr"/>
            <a:r>
              <a:rPr lang="fr-FR" sz="2800" b="1" dirty="0" smtClean="0">
                <a:solidFill>
                  <a:srgbClr val="161616"/>
                </a:solidFill>
                <a:latin typeface="Times New Roman" pitchFamily="18" charset="0"/>
              </a:rPr>
              <a:t>Pâtes</a:t>
            </a:r>
            <a:endParaRPr lang="fr-FR" sz="2800" b="1" dirty="0">
              <a:solidFill>
                <a:srgbClr val="161616"/>
              </a:solidFill>
              <a:latin typeface="Times New Roman" pitchFamily="18" charset="0"/>
            </a:endParaRPr>
          </a:p>
          <a:p>
            <a:pPr algn="ctr"/>
            <a:r>
              <a:rPr lang="fr-FR" sz="2800" b="1" dirty="0">
                <a:solidFill>
                  <a:srgbClr val="161616"/>
                </a:solidFill>
                <a:latin typeface="Times New Roman" pitchFamily="18" charset="0"/>
              </a:rPr>
              <a:t>Gels</a:t>
            </a:r>
          </a:p>
          <a:p>
            <a:pPr algn="ctr"/>
            <a:r>
              <a:rPr lang="fr-FR" sz="2800" b="1" dirty="0" smtClean="0">
                <a:solidFill>
                  <a:srgbClr val="161616"/>
                </a:solidFill>
                <a:latin typeface="Times New Roman" pitchFamily="18" charset="0"/>
              </a:rPr>
              <a:t>Mousse</a:t>
            </a:r>
            <a:r>
              <a:rPr lang="fr-FR" sz="2800" b="1" dirty="0" smtClean="0">
                <a:solidFill>
                  <a:schemeClr val="tx2"/>
                </a:solidFill>
                <a:latin typeface="Times New Roman" pitchFamily="18" charset="0"/>
              </a:rPr>
              <a:t>s</a:t>
            </a:r>
            <a:endParaRPr lang="fr-FR" sz="28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5969" y="6490035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61616"/>
                </a:solidFill>
                <a:latin typeface="Times New Roman" pitchFamily="18" charset="0"/>
              </a:rPr>
              <a:t>Mark J. </a:t>
            </a:r>
            <a:r>
              <a:rPr lang="fr-FR" b="1" dirty="0" err="1">
                <a:solidFill>
                  <a:srgbClr val="161616"/>
                </a:solidFill>
                <a:latin typeface="Times New Roman" pitchFamily="18" charset="0"/>
              </a:rPr>
              <a:t>Biggs</a:t>
            </a:r>
            <a:r>
              <a:rPr lang="fr-FR" b="1" dirty="0">
                <a:solidFill>
                  <a:srgbClr val="161616"/>
                </a:solidFill>
                <a:latin typeface="Times New Roman" pitchFamily="18" charset="0"/>
              </a:rPr>
              <a:t>, 2006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28384" y="692696"/>
            <a:ext cx="504056" cy="308744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636" y="-99392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4000" b="1" dirty="0" smtClean="0">
                <a:solidFill>
                  <a:srgbClr val="FF0000"/>
                </a:solidFill>
                <a:latin typeface="Times New Roman" pitchFamily="18" charset="0"/>
              </a:rPr>
              <a:t>En pharmacie et médecine</a:t>
            </a:r>
          </a:p>
        </p:txBody>
      </p:sp>
      <p:pic>
        <p:nvPicPr>
          <p:cNvPr id="1229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87450" y="1700213"/>
            <a:ext cx="2519363" cy="2447925"/>
          </a:xfrm>
          <a:noFill/>
        </p:spPr>
      </p:pic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124744"/>
            <a:ext cx="3527425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625" y="4724400"/>
            <a:ext cx="7921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813" y="5157788"/>
            <a:ext cx="1081087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775" y="5157788"/>
            <a:ext cx="11525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175" y="5157788"/>
            <a:ext cx="11525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750" y="4797425"/>
            <a:ext cx="79216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Line 12"/>
          <p:cNvSpPr>
            <a:spLocks noChangeShapeType="1"/>
          </p:cNvSpPr>
          <p:nvPr/>
        </p:nvSpPr>
        <p:spPr bwMode="auto">
          <a:xfrm>
            <a:off x="4859338" y="5373688"/>
            <a:ext cx="1008062" cy="503237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 sz="2000">
              <a:latin typeface="Times"/>
              <a:cs typeface="Times"/>
            </a:endParaRPr>
          </a:p>
        </p:txBody>
      </p:sp>
      <p:sp>
        <p:nvSpPr>
          <p:cNvPr id="12299" name="Text Box 14"/>
          <p:cNvSpPr txBox="1">
            <a:spLocks noChangeArrowheads="1"/>
          </p:cNvSpPr>
          <p:nvPr/>
        </p:nvSpPr>
        <p:spPr bwMode="auto">
          <a:xfrm>
            <a:off x="6708775" y="6315075"/>
            <a:ext cx="2371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000066"/>
                </a:solidFill>
                <a:latin typeface="Times"/>
                <a:cs typeface="Times"/>
              </a:rPr>
              <a:t>Mark J. </a:t>
            </a:r>
            <a:r>
              <a:rPr lang="fr-FR" sz="2000" b="1" dirty="0" err="1">
                <a:solidFill>
                  <a:srgbClr val="000066"/>
                </a:solidFill>
                <a:latin typeface="Times"/>
                <a:cs typeface="Times"/>
              </a:rPr>
              <a:t>Biggs</a:t>
            </a:r>
            <a:r>
              <a:rPr lang="fr-FR" sz="2000" b="1" dirty="0">
                <a:solidFill>
                  <a:srgbClr val="000066"/>
                </a:solidFill>
                <a:latin typeface="Times"/>
                <a:cs typeface="Times"/>
              </a:rPr>
              <a:t>, 2006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804248" y="4581128"/>
            <a:ext cx="1560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Times"/>
                <a:cs typeface="Times"/>
              </a:rPr>
              <a:t>Prothèses</a:t>
            </a:r>
            <a:endParaRPr lang="fr-FR" sz="2800" dirty="0">
              <a:latin typeface="Times"/>
              <a:cs typeface="Time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23728" y="6332142"/>
            <a:ext cx="2807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2"/>
                </a:solidFill>
                <a:latin typeface="Times"/>
                <a:cs typeface="Times"/>
              </a:rPr>
              <a:t>Régénération d’os</a:t>
            </a:r>
            <a:endParaRPr lang="fr-FR" sz="2800" dirty="0">
              <a:solidFill>
                <a:schemeClr val="bg2"/>
              </a:solidFill>
              <a:latin typeface="Times"/>
              <a:cs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804248" y="4581128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66"/>
                </a:solidFill>
              </a:rPr>
              <a:t>Prothèses</a:t>
            </a:r>
            <a:endParaRPr lang="fr-FR" sz="2400" dirty="0">
              <a:solidFill>
                <a:srgbClr val="000066"/>
              </a:solidFill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3561" y="551723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91680" y="1484784"/>
            <a:ext cx="5915025" cy="4114800"/>
          </a:xfrm>
        </p:spPr>
      </p:pic>
      <p:sp>
        <p:nvSpPr>
          <p:cNvPr id="136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fr-FR" b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Médecine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059832" y="6093296"/>
            <a:ext cx="3634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161616"/>
                </a:solidFill>
                <a:latin typeface="Times"/>
                <a:cs typeface="Times"/>
              </a:rPr>
              <a:t>Dialyse extra corporelle</a:t>
            </a:r>
            <a:endParaRPr lang="fr-FR" sz="2800" dirty="0">
              <a:solidFill>
                <a:srgbClr val="161616"/>
              </a:solidFill>
              <a:latin typeface="Times"/>
              <a:cs typeface="Times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7010400" y="6491287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161616"/>
                </a:solidFill>
                <a:latin typeface="Times New Roman" pitchFamily="18" charset="0"/>
              </a:rPr>
              <a:t>Mark J. </a:t>
            </a:r>
            <a:r>
              <a:rPr lang="fr-FR" b="1" dirty="0" err="1">
                <a:solidFill>
                  <a:srgbClr val="161616"/>
                </a:solidFill>
                <a:latin typeface="Times New Roman" pitchFamily="18" charset="0"/>
              </a:rPr>
              <a:t>Biggs</a:t>
            </a:r>
            <a:r>
              <a:rPr lang="fr-FR" b="1" dirty="0">
                <a:solidFill>
                  <a:srgbClr val="161616"/>
                </a:solidFill>
                <a:latin typeface="Times New Roman" pitchFamily="18" charset="0"/>
              </a:rPr>
              <a:t>, 2006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7600" y="616530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céan">
  <a:themeElements>
    <a:clrScheme name="Océan 8">
      <a:dk1>
        <a:srgbClr val="000066"/>
      </a:dk1>
      <a:lt1>
        <a:srgbClr val="FFFFFF"/>
      </a:lt1>
      <a:dk2>
        <a:srgbClr val="0040C0"/>
      </a:dk2>
      <a:lt2>
        <a:srgbClr val="FFFFFF"/>
      </a:lt2>
      <a:accent1>
        <a:srgbClr val="6666FF"/>
      </a:accent1>
      <a:accent2>
        <a:srgbClr val="9999FF"/>
      </a:accent2>
      <a:accent3>
        <a:srgbClr val="AAAFDC"/>
      </a:accent3>
      <a:accent4>
        <a:srgbClr val="DADADA"/>
      </a:accent4>
      <a:accent5>
        <a:srgbClr val="B8B8FF"/>
      </a:accent5>
      <a:accent6>
        <a:srgbClr val="8A8AE7"/>
      </a:accent6>
      <a:hlink>
        <a:srgbClr val="FF3300"/>
      </a:hlink>
      <a:folHlink>
        <a:srgbClr val="FF9900"/>
      </a:folHlink>
    </a:clrScheme>
    <a:fontScheme name="Océ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éan 1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 2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 3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 4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 5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 6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 7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 8">
        <a:dk1>
          <a:srgbClr val="000066"/>
        </a:dk1>
        <a:lt1>
          <a:srgbClr val="FFFFFF"/>
        </a:lt1>
        <a:dk2>
          <a:srgbClr val="0040C0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AAAFDC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4537</TotalTime>
  <Words>259</Words>
  <Application>Microsoft Macintosh PowerPoint</Application>
  <PresentationFormat>Présentation à l'écran (4:3)</PresentationFormat>
  <Paragraphs>79</Paragraphs>
  <Slides>12</Slides>
  <Notes>4</Notes>
  <HiddenSlides>0</HiddenSlides>
  <MMClips>10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Océan</vt:lpstr>
      <vt:lpstr>Génie des Procédés  </vt:lpstr>
      <vt:lpstr>Plan du cours</vt:lpstr>
      <vt:lpstr>Présentation PowerPoint</vt:lpstr>
      <vt:lpstr>Présentation PowerPoint</vt:lpstr>
      <vt:lpstr>Présentation PowerPoint</vt:lpstr>
      <vt:lpstr>Le génie des procédés est partout!!</vt:lpstr>
      <vt:lpstr>Présentation PowerPoint</vt:lpstr>
      <vt:lpstr>En pharmacie et médecine</vt:lpstr>
      <vt:lpstr>Médecine</vt:lpstr>
      <vt:lpstr>Peintures, encres, feutres, papiers peints….</vt:lpstr>
      <vt:lpstr>Adhésifs</vt:lpstr>
      <vt:lpstr>Energie</vt:lpstr>
    </vt:vector>
  </TitlesOfParts>
  <Company> ECP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Génie des Procédés</dc:title>
  <dc:creator>pareau</dc:creator>
  <cp:lastModifiedBy>dominique pareau</cp:lastModifiedBy>
  <cp:revision>256</cp:revision>
  <dcterms:created xsi:type="dcterms:W3CDTF">2004-08-05T12:49:41Z</dcterms:created>
  <dcterms:modified xsi:type="dcterms:W3CDTF">2020-03-09T14:58:34Z</dcterms:modified>
</cp:coreProperties>
</file>