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13"/>
  </p:notesMasterIdLst>
  <p:sldIdLst>
    <p:sldId id="268" r:id="rId2"/>
    <p:sldId id="269" r:id="rId3"/>
    <p:sldId id="338" r:id="rId4"/>
    <p:sldId id="339" r:id="rId5"/>
    <p:sldId id="340" r:id="rId6"/>
    <p:sldId id="341" r:id="rId7"/>
    <p:sldId id="342" r:id="rId8"/>
    <p:sldId id="343" r:id="rId9"/>
    <p:sldId id="344" r:id="rId10"/>
    <p:sldId id="345" r:id="rId11"/>
    <p:sldId id="346" r:id="rId12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Times New Roman" pitchFamily="18" charset="0"/>
      </a:defRPr>
    </a:lvl9pPr>
  </p:defaultTextStyle>
  <p:modifyVerifier cryptProviderType="rsaFull" cryptAlgorithmClass="hash" cryptAlgorithmType="typeAny" cryptAlgorithmSid="4" spinCount="100000" saltData="AcTt5w30HZ2BTosKnSTCVQ==" hashData="wEAS15SKq6OjCSzx0CbYNZr6ki4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00FF00"/>
    <a:srgbClr val="3333CC"/>
    <a:srgbClr val="CC3399"/>
    <a:srgbClr val="008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9" autoAdjust="0"/>
    <p:restoredTop sz="93898" autoAdjust="0"/>
  </p:normalViewPr>
  <p:slideViewPr>
    <p:cSldViewPr>
      <p:cViewPr>
        <p:scale>
          <a:sx n="85" d="100"/>
          <a:sy n="85" d="100"/>
        </p:scale>
        <p:origin x="-1368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smtClean="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smtClean="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smtClean="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smtClean="0">
                <a:latin typeface="Arial" charset="0"/>
              </a:defRPr>
            </a:lvl1pPr>
          </a:lstStyle>
          <a:p>
            <a:pPr>
              <a:defRPr/>
            </a:pPr>
            <a:fld id="{FB0540A0-F452-408D-8AB1-00B36ED2F63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9506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EB428E-F17A-4E3C-9DB7-07532443C63C}" type="slidenum">
              <a:rPr lang="fr-FR"/>
              <a:pPr/>
              <a:t>3</a:t>
            </a:fld>
            <a:endParaRPr lang="fr-FR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A11E17-B6F0-43A0-9E16-B89D2B0B8B92}" type="slidenum">
              <a:rPr lang="fr-FR"/>
              <a:pPr/>
              <a:t>5</a:t>
            </a:fld>
            <a:endParaRPr lang="fr-FR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36898" indent="-236898"/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4B1CC8-66B3-40D5-AC88-2C3A850E3643}" type="slidenum">
              <a:rPr lang="fr-FR"/>
              <a:pPr/>
              <a:t>6</a:t>
            </a:fld>
            <a:endParaRPr lang="fr-FR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4B1CC8-66B3-40D5-AC88-2C3A850E3643}" type="slidenum">
              <a:rPr lang="fr-FR"/>
              <a:pPr/>
              <a:t>7</a:t>
            </a:fld>
            <a:endParaRPr lang="fr-FR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4B1CC8-66B3-40D5-AC88-2C3A850E3643}" type="slidenum">
              <a:rPr lang="fr-FR"/>
              <a:pPr/>
              <a:t>8</a:t>
            </a:fld>
            <a:endParaRPr lang="fr-FR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4B1CC8-66B3-40D5-AC88-2C3A850E3643}" type="slidenum">
              <a:rPr lang="fr-FR"/>
              <a:pPr/>
              <a:t>9</a:t>
            </a:fld>
            <a:endParaRPr lang="fr-FR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4B1CC8-66B3-40D5-AC88-2C3A850E3643}" type="slidenum">
              <a:rPr lang="fr-FR"/>
              <a:pPr/>
              <a:t>10</a:t>
            </a:fld>
            <a:endParaRPr lang="fr-FR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4B1CC8-66B3-40D5-AC88-2C3A850E3643}" type="slidenum">
              <a:rPr lang="fr-FR"/>
              <a:pPr/>
              <a:t>11</a:t>
            </a:fld>
            <a:endParaRPr lang="fr-FR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CC2123C-E6DA-4661-84BE-65F7FFC3254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71691-6A26-4FCE-A48A-5B6D08AD05E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58C81-DC74-496C-B6A2-9C5D4DC1FC9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933B8-27E2-4951-B1E3-2F396AEBBB6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1B342-F1AD-4B5F-AEC2-D37ADF732E6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922B4-0DED-40E0-8A8F-2122A3F10DE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8E9F9-0ECE-4041-BC47-E1D602FC91E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2E5D3-2227-48C1-9C1C-1B926907FCD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14D39-A9CB-465C-A4DC-5EDEF0332E7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99ED7-E195-400A-8E04-06B7C3F684E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48035-2DFD-4BB2-8493-B79DF95E681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002B5-F25C-4F38-91A3-53829B517BB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D9C829AF-E1A5-462F-BB7F-B349B6386FA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8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7" Type="http://schemas.openxmlformats.org/officeDocument/2006/relationships/image" Target="../media/image2.jpeg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" Type="http://schemas.microsoft.com/office/2007/relationships/media" Target="../media/media24.wav"/><Relationship Id="rId2" Type="http://schemas.openxmlformats.org/officeDocument/2006/relationships/audio" Target="../media/media24.wav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6.wav"/><Relationship Id="rId4" Type="http://schemas.openxmlformats.org/officeDocument/2006/relationships/audio" Target="../media/media26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8.xml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.png"/><Relationship Id="rId11" Type="http://schemas.openxmlformats.org/officeDocument/2006/relationships/image" Target="../media/image4.png"/><Relationship Id="rId1" Type="http://schemas.microsoft.com/office/2007/relationships/media" Target="../media/media25.wav"/><Relationship Id="rId2" Type="http://schemas.openxmlformats.org/officeDocument/2006/relationships/audio" Target="../media/media25.wav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4" Type="http://schemas.openxmlformats.org/officeDocument/2006/relationships/audio" Target="../media/media4.wav"/><Relationship Id="rId5" Type="http://schemas.microsoft.com/office/2007/relationships/media" Target="../media/media5.wav"/><Relationship Id="rId6" Type="http://schemas.openxmlformats.org/officeDocument/2006/relationships/audio" Target="../media/media5.wav"/><Relationship Id="rId7" Type="http://schemas.microsoft.com/office/2007/relationships/media" Target="../media/media6.wav"/><Relationship Id="rId8" Type="http://schemas.openxmlformats.org/officeDocument/2006/relationships/audio" Target="../media/media6.wav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11" Type="http://schemas.openxmlformats.org/officeDocument/2006/relationships/image" Target="../media/image4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media" Target="../media/media11.wav"/><Relationship Id="rId20" Type="http://schemas.openxmlformats.org/officeDocument/2006/relationships/image" Target="../media/image6.png"/><Relationship Id="rId21" Type="http://schemas.openxmlformats.org/officeDocument/2006/relationships/image" Target="../media/image7.jpeg"/><Relationship Id="rId22" Type="http://schemas.openxmlformats.org/officeDocument/2006/relationships/image" Target="../media/image8.jpeg"/><Relationship Id="rId23" Type="http://schemas.openxmlformats.org/officeDocument/2006/relationships/image" Target="../media/image3.png"/><Relationship Id="rId10" Type="http://schemas.openxmlformats.org/officeDocument/2006/relationships/audio" Target="../media/media11.wav"/><Relationship Id="rId11" Type="http://schemas.microsoft.com/office/2007/relationships/media" Target="../media/media12.wav"/><Relationship Id="rId12" Type="http://schemas.openxmlformats.org/officeDocument/2006/relationships/audio" Target="../media/media12.wav"/><Relationship Id="rId13" Type="http://schemas.microsoft.com/office/2007/relationships/media" Target="../media/media13.wav"/><Relationship Id="rId14" Type="http://schemas.openxmlformats.org/officeDocument/2006/relationships/audio" Target="../media/media13.wav"/><Relationship Id="rId15" Type="http://schemas.microsoft.com/office/2007/relationships/media" Target="../media/media14.wav"/><Relationship Id="rId16" Type="http://schemas.openxmlformats.org/officeDocument/2006/relationships/audio" Target="../media/media14.wav"/><Relationship Id="rId17" Type="http://schemas.openxmlformats.org/officeDocument/2006/relationships/slideLayout" Target="../slideLayouts/slideLayout4.xml"/><Relationship Id="rId18" Type="http://schemas.openxmlformats.org/officeDocument/2006/relationships/notesSlide" Target="../notesSlides/notesSlide1.xml"/><Relationship Id="rId19" Type="http://schemas.openxmlformats.org/officeDocument/2006/relationships/image" Target="../media/image5.jpeg"/><Relationship Id="rId1" Type="http://schemas.microsoft.com/office/2007/relationships/media" Target="../media/media7.wav"/><Relationship Id="rId2" Type="http://schemas.openxmlformats.org/officeDocument/2006/relationships/audio" Target="../media/media7.wav"/><Relationship Id="rId3" Type="http://schemas.microsoft.com/office/2007/relationships/media" Target="../media/media8.wav"/><Relationship Id="rId4" Type="http://schemas.openxmlformats.org/officeDocument/2006/relationships/audio" Target="../media/media8.wav"/><Relationship Id="rId5" Type="http://schemas.microsoft.com/office/2007/relationships/media" Target="../media/media9.wav"/><Relationship Id="rId6" Type="http://schemas.openxmlformats.org/officeDocument/2006/relationships/audio" Target="../media/media9.wav"/><Relationship Id="rId7" Type="http://schemas.microsoft.com/office/2007/relationships/media" Target="../media/media10.wav"/><Relationship Id="rId8" Type="http://schemas.openxmlformats.org/officeDocument/2006/relationships/audio" Target="../media/media10.wav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6.wav"/><Relationship Id="rId4" Type="http://schemas.openxmlformats.org/officeDocument/2006/relationships/audio" Target="../media/media16.wa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3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1.jpe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" Type="http://schemas.microsoft.com/office/2007/relationships/media" Target="../media/media19.wav"/><Relationship Id="rId2" Type="http://schemas.openxmlformats.org/officeDocument/2006/relationships/audio" Target="../media/media19.wav"/><Relationship Id="rId3" Type="http://schemas.microsoft.com/office/2007/relationships/media" Target="../media/media20.wav"/><Relationship Id="rId4" Type="http://schemas.openxmlformats.org/officeDocument/2006/relationships/audio" Target="../media/media20.wav"/><Relationship Id="rId5" Type="http://schemas.microsoft.com/office/2007/relationships/media" Target="../media/media21.wav"/><Relationship Id="rId6" Type="http://schemas.openxmlformats.org/officeDocument/2006/relationships/audio" Target="../media/media21.wav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4.xml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4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3.png"/><Relationship Id="rId1" Type="http://schemas.microsoft.com/office/2007/relationships/media" Target="../media/media22.wav"/><Relationship Id="rId2" Type="http://schemas.openxmlformats.org/officeDocument/2006/relationships/audio" Target="../media/media2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" Type="http://schemas.microsoft.com/office/2007/relationships/media" Target="../media/media23.wav"/><Relationship Id="rId2" Type="http://schemas.openxmlformats.org/officeDocument/2006/relationships/audio" Target="../media/media2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6632"/>
            <a:ext cx="8229600" cy="1192212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4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Chapitre 1: Partie 2</a:t>
            </a:r>
          </a:p>
        </p:txBody>
      </p:sp>
      <p:pic>
        <p:nvPicPr>
          <p:cNvPr id="19460" name="Picture 6" descr="industrie-wea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1484313"/>
            <a:ext cx="3816350" cy="321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7" descr="epurat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2492896"/>
            <a:ext cx="357187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 Box 9"/>
          <p:cNvSpPr txBox="1">
            <a:spLocks noChangeArrowheads="1"/>
          </p:cNvSpPr>
          <p:nvPr/>
        </p:nvSpPr>
        <p:spPr bwMode="auto">
          <a:xfrm>
            <a:off x="179512" y="5022815"/>
            <a:ext cx="648072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</a:rPr>
              <a:t>Le génie des procédés</a:t>
            </a:r>
          </a:p>
          <a:p>
            <a:pPr algn="ctr"/>
            <a:r>
              <a:rPr lang="fr-FR" sz="2800" b="1" dirty="0" smtClean="0">
                <a:solidFill>
                  <a:srgbClr val="161616"/>
                </a:solidFill>
                <a:latin typeface="Times New Roman" pitchFamily="18" charset="0"/>
              </a:rPr>
              <a:t>Un outil très efficace pour progresser dans le domaine de l’environnement, de l’énergie et du développement durable</a:t>
            </a:r>
            <a:endParaRPr lang="fr-FR" sz="2800" b="1" dirty="0">
              <a:solidFill>
                <a:srgbClr val="161616"/>
              </a:solidFill>
              <a:latin typeface="Times New Roman" pitchFamily="18" charset="0"/>
            </a:endParaRP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28384" y="1124744"/>
            <a:ext cx="812800" cy="812800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04768" y="5848378"/>
            <a:ext cx="2735263" cy="106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80312" y="3465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8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764704"/>
            <a:ext cx="8351838" cy="4105275"/>
          </a:xfrm>
          <a:ln>
            <a:solidFill>
              <a:srgbClr val="FFFFFF"/>
            </a:solidFill>
          </a:ln>
        </p:spPr>
        <p:txBody>
          <a:bodyPr/>
          <a:lstStyle/>
          <a:p>
            <a:pPr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Char char="q"/>
            </a:pPr>
            <a:r>
              <a:rPr lang="fr-FR" sz="2400" b="1" dirty="0" smtClean="0">
                <a:solidFill>
                  <a:srgbClr val="161616"/>
                </a:solidFill>
                <a:effectLst/>
                <a:latin typeface="Times New Roman"/>
                <a:cs typeface="Times New Roman"/>
              </a:rPr>
              <a:t>Changement </a:t>
            </a:r>
            <a:r>
              <a:rPr lang="fr-FR" sz="2400" b="1" dirty="0">
                <a:solidFill>
                  <a:srgbClr val="161616"/>
                </a:solidFill>
                <a:effectLst/>
                <a:latin typeface="Times New Roman"/>
                <a:cs typeface="Times New Roman"/>
              </a:rPr>
              <a:t>d’état de division</a:t>
            </a:r>
          </a:p>
          <a:p>
            <a:pPr lvl="1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fr-FR" sz="2000" b="1" dirty="0">
                <a:solidFill>
                  <a:srgbClr val="161616"/>
                </a:solidFill>
                <a:effectLst/>
                <a:latin typeface="Times New Roman"/>
                <a:cs typeface="Times New Roman"/>
              </a:rPr>
              <a:t>Broyeur…</a:t>
            </a:r>
            <a:r>
              <a:rPr lang="fr-FR" sz="2000" b="1" dirty="0" smtClean="0">
                <a:solidFill>
                  <a:srgbClr val="161616"/>
                </a:solidFill>
                <a:effectLst/>
                <a:latin typeface="Times New Roman"/>
                <a:cs typeface="Times New Roman"/>
              </a:rPr>
              <a:t>.</a:t>
            </a:r>
            <a:endParaRPr lang="fr-FR" sz="2000" b="1" dirty="0">
              <a:solidFill>
                <a:srgbClr val="161616"/>
              </a:solidFill>
              <a:effectLst/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rgbClr val="FFFF00"/>
              </a:buClr>
            </a:pPr>
            <a:endParaRPr lang="fr-FR" sz="2400" b="1" dirty="0">
              <a:solidFill>
                <a:srgbClr val="161616"/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rgbClr val="FFFF00"/>
              </a:buClr>
            </a:pPr>
            <a:endParaRPr lang="fr-FR" sz="2400" b="1" dirty="0">
              <a:solidFill>
                <a:srgbClr val="161616"/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rgbClr val="FFFF00"/>
              </a:buClr>
            </a:pPr>
            <a:endParaRPr lang="fr-FR" sz="2400" b="1" dirty="0">
              <a:solidFill>
                <a:srgbClr val="161616"/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rgbClr val="FFFF00"/>
              </a:buClr>
            </a:pPr>
            <a:endParaRPr lang="fr-FR" sz="2400" b="1" dirty="0">
              <a:solidFill>
                <a:srgbClr val="161616"/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rgbClr val="FFFF00"/>
              </a:buClr>
            </a:pPr>
            <a:endParaRPr lang="fr-FR" sz="2400" b="1" dirty="0">
              <a:solidFill>
                <a:srgbClr val="161616"/>
              </a:solidFill>
              <a:latin typeface="Times New Roman"/>
              <a:cs typeface="Times New Roman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692696"/>
            <a:ext cx="3528392" cy="273630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8" y="2204864"/>
            <a:ext cx="4180469" cy="309493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7944" y="3429000"/>
            <a:ext cx="2634288" cy="34290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812360" y="764704"/>
            <a:ext cx="1224136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161616"/>
                </a:solidFill>
                <a:latin typeface="Times New Roman"/>
                <a:cs typeface="Times New Roman"/>
              </a:rPr>
              <a:t>Broyeur à boulets</a:t>
            </a:r>
            <a:endParaRPr lang="fr-FR" sz="2000" b="1" dirty="0">
              <a:solidFill>
                <a:srgbClr val="161616"/>
              </a:solidFill>
              <a:latin typeface="Times New Roman"/>
              <a:cs typeface="Times New Roman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07480" y="1726782"/>
            <a:ext cx="2156234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161616"/>
                </a:solidFill>
                <a:latin typeface="Times New Roman"/>
                <a:cs typeface="Times New Roman"/>
              </a:rPr>
              <a:t>Broyeur à disques</a:t>
            </a:r>
            <a:endParaRPr lang="fr-FR" sz="2000" b="1" dirty="0">
              <a:solidFill>
                <a:srgbClr val="161616"/>
              </a:solidFill>
              <a:latin typeface="Times New Roman"/>
              <a:cs typeface="Times New Roman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39552" y="28437"/>
            <a:ext cx="8064896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 defTabSz="449263"/>
            <a:r>
              <a:rPr lang="fr-FR"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Grandes catégories d’appareils de procédés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91880" y="1196752"/>
            <a:ext cx="812800" cy="812800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04768" y="5848378"/>
            <a:ext cx="2735263" cy="106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672987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764704"/>
            <a:ext cx="8351838" cy="791790"/>
          </a:xfrm>
          <a:ln>
            <a:solidFill>
              <a:srgbClr val="FFFFFF"/>
            </a:solidFill>
          </a:ln>
        </p:spPr>
        <p:txBody>
          <a:bodyPr/>
          <a:lstStyle/>
          <a:p>
            <a:pPr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Char char="q"/>
            </a:pPr>
            <a:r>
              <a:rPr lang="fr-FR" sz="2400" b="1" dirty="0" smtClean="0">
                <a:solidFill>
                  <a:srgbClr val="161616"/>
                </a:solidFill>
                <a:effectLst/>
                <a:latin typeface="Times New Roman"/>
                <a:cs typeface="Times New Roman"/>
              </a:rPr>
              <a:t>Transport de matière</a:t>
            </a:r>
            <a:endParaRPr lang="fr-FR" sz="2400" b="1" dirty="0">
              <a:solidFill>
                <a:srgbClr val="161616"/>
              </a:solidFill>
              <a:effectLst/>
              <a:latin typeface="Times New Roman"/>
              <a:cs typeface="Times New Roman"/>
            </a:endParaRPr>
          </a:p>
          <a:p>
            <a:pPr lvl="1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fr-FR" sz="2000" b="1" dirty="0">
                <a:solidFill>
                  <a:srgbClr val="161616"/>
                </a:solidFill>
                <a:effectLst/>
                <a:latin typeface="Times New Roman"/>
                <a:cs typeface="Times New Roman"/>
              </a:rPr>
              <a:t>Pompes, tuyaux…</a:t>
            </a:r>
          </a:p>
          <a:p>
            <a:pPr lvl="1">
              <a:lnSpc>
                <a:spcPct val="90000"/>
              </a:lnSpc>
              <a:buClr>
                <a:srgbClr val="FFFF00"/>
              </a:buClr>
            </a:pPr>
            <a:endParaRPr lang="fr-FR" sz="2000" b="1" dirty="0">
              <a:solidFill>
                <a:srgbClr val="161616"/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rgbClr val="FFFF00"/>
              </a:buClr>
            </a:pPr>
            <a:endParaRPr lang="fr-FR" sz="2400" b="1" dirty="0">
              <a:solidFill>
                <a:srgbClr val="161616"/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rgbClr val="FFFF00"/>
              </a:buClr>
            </a:pPr>
            <a:endParaRPr lang="fr-FR" sz="2400" b="1" dirty="0">
              <a:solidFill>
                <a:srgbClr val="161616"/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rgbClr val="FFFF00"/>
              </a:buClr>
            </a:pPr>
            <a:endParaRPr lang="fr-FR" sz="2400" b="1" dirty="0">
              <a:solidFill>
                <a:srgbClr val="161616"/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rgbClr val="FFFF00"/>
              </a:buClr>
            </a:pPr>
            <a:endParaRPr lang="fr-FR" sz="2400" b="1" dirty="0">
              <a:solidFill>
                <a:srgbClr val="161616"/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rgbClr val="FFFF00"/>
              </a:buClr>
            </a:pPr>
            <a:endParaRPr lang="fr-FR" sz="2400" b="1" dirty="0">
              <a:solidFill>
                <a:srgbClr val="161616"/>
              </a:solidFill>
              <a:latin typeface="Times New Roman"/>
              <a:cs typeface="Times New Roman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132856"/>
            <a:ext cx="5094356" cy="355914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8064" y="980728"/>
            <a:ext cx="3600400" cy="234987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4088" y="3501008"/>
            <a:ext cx="3598331" cy="1944216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39552" y="28437"/>
            <a:ext cx="8064896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 defTabSz="449263"/>
            <a:r>
              <a:rPr lang="fr-FR"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Grandes catégories d’appareils de procédés</a:t>
            </a: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27784" y="5805264"/>
            <a:ext cx="812800" cy="812800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04768" y="5848378"/>
            <a:ext cx="2735263" cy="106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92080" y="58052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008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151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44450"/>
            <a:ext cx="7416800" cy="1195388"/>
          </a:xfrm>
        </p:spPr>
        <p:txBody>
          <a:bodyPr/>
          <a:lstStyle/>
          <a:p>
            <a:pPr algn="ctr" eaLnBrk="1" hangingPunct="1">
              <a:defRPr/>
            </a:pPr>
            <a:r>
              <a:rPr lang="fr-FR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Objectifs du génie des procédés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79512" y="1412776"/>
            <a:ext cx="8280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fr-FR" sz="2400" b="1" dirty="0" smtClean="0">
                <a:solidFill>
                  <a:srgbClr val="161616"/>
                </a:solidFill>
                <a:latin typeface="Times New Roman" pitchFamily="18" charset="0"/>
              </a:rPr>
              <a:t>1) Une plus </a:t>
            </a:r>
            <a:r>
              <a:rPr lang="fr-FR" sz="2400" b="1" dirty="0">
                <a:solidFill>
                  <a:srgbClr val="161616"/>
                </a:solidFill>
                <a:latin typeface="Times New Roman" pitchFamily="18" charset="0"/>
              </a:rPr>
              <a:t>g</a:t>
            </a:r>
            <a:r>
              <a:rPr lang="fr-FR" sz="2400" b="1" dirty="0" smtClean="0">
                <a:solidFill>
                  <a:srgbClr val="161616"/>
                </a:solidFill>
                <a:latin typeface="Times New Roman" pitchFamily="18" charset="0"/>
              </a:rPr>
              <a:t>rande maîtrise des procédés pour augmenter la productivité, la sélectivité, les économies d’énergie et d’eau, tout en intégrant </a:t>
            </a: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</a:rPr>
              <a:t>les contraintes environnementales, sociales, économiques, politiques</a:t>
            </a:r>
            <a:endParaRPr lang="fr-FR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179512" y="2564904"/>
            <a:ext cx="82804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fr-FR" sz="2400" b="1" dirty="0" smtClean="0">
              <a:solidFill>
                <a:srgbClr val="660066"/>
              </a:solidFill>
              <a:latin typeface="Times New Roman" pitchFamily="18" charset="0"/>
            </a:endParaRPr>
          </a:p>
          <a:p>
            <a:pPr algn="just"/>
            <a:r>
              <a:rPr lang="fr-FR" sz="2400" b="1" dirty="0" smtClean="0">
                <a:solidFill>
                  <a:srgbClr val="161616"/>
                </a:solidFill>
                <a:latin typeface="Times New Roman" pitchFamily="18" charset="0"/>
              </a:rPr>
              <a:t>2) Le dimensionnement de </a:t>
            </a: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</a:rPr>
              <a:t>nouvelles installations et de nouveaux modes de production</a:t>
            </a:r>
            <a:endParaRPr lang="fr-FR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179512" y="3501008"/>
            <a:ext cx="80645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fr-FR" sz="2400" b="1" dirty="0" smtClean="0">
              <a:solidFill>
                <a:srgbClr val="660066"/>
              </a:solidFill>
              <a:latin typeface="Times New Roman" pitchFamily="18" charset="0"/>
            </a:endParaRPr>
          </a:p>
          <a:p>
            <a:pPr algn="just"/>
            <a:r>
              <a:rPr lang="fr-FR" sz="2400" b="1" dirty="0" smtClean="0">
                <a:solidFill>
                  <a:srgbClr val="161616"/>
                </a:solidFill>
                <a:latin typeface="Times New Roman" pitchFamily="18" charset="0"/>
              </a:rPr>
              <a:t>3) La maîtrise des </a:t>
            </a: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</a:rPr>
              <a:t>relations structures/propriétés/usages </a:t>
            </a:r>
            <a:r>
              <a:rPr lang="fr-FR" sz="2400" b="1" dirty="0" smtClean="0">
                <a:solidFill>
                  <a:srgbClr val="161616"/>
                </a:solidFill>
                <a:latin typeface="Times New Roman" pitchFamily="18" charset="0"/>
              </a:rPr>
              <a:t>des produits: : ingénierie intégrée produit/procédé</a:t>
            </a:r>
            <a:endParaRPr lang="fr-FR" sz="2400" b="1" dirty="0">
              <a:solidFill>
                <a:srgbClr val="161616"/>
              </a:solidFill>
              <a:latin typeface="Times New Roman" pitchFamily="18" charset="0"/>
            </a:endParaRP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179512" y="4869160"/>
            <a:ext cx="61926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fr-FR" sz="2400" b="1" dirty="0" smtClean="0">
                <a:solidFill>
                  <a:srgbClr val="161616"/>
                </a:solidFill>
                <a:latin typeface="Times New Roman" pitchFamily="18" charset="0"/>
              </a:rPr>
              <a:t>4) Application des </a:t>
            </a: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</a:rPr>
              <a:t>méthodes de modélisation et de simulation </a:t>
            </a:r>
            <a:r>
              <a:rPr lang="fr-FR" sz="2400" b="1" dirty="0" smtClean="0">
                <a:solidFill>
                  <a:srgbClr val="161616"/>
                </a:solidFill>
                <a:latin typeface="Times New Roman" pitchFamily="18" charset="0"/>
              </a:rPr>
              <a:t>à des situations réelles de l’échelle de la molécule à l’échelle des systèmes industriels de production </a:t>
            </a:r>
            <a:endParaRPr lang="fr-FR" sz="2400" b="1" dirty="0">
              <a:solidFill>
                <a:srgbClr val="161616"/>
              </a:solidFill>
              <a:latin typeface="Times New Roman" pitchFamily="18" charset="0"/>
            </a:endParaRP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04448" y="1916832"/>
            <a:ext cx="325120" cy="325120"/>
          </a:xfrm>
          <a:prstGeom prst="rect">
            <a:avLst/>
          </a:prstGeom>
        </p:spPr>
      </p:pic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76456" y="2636912"/>
            <a:ext cx="325120" cy="325120"/>
          </a:xfrm>
          <a:prstGeom prst="rect">
            <a:avLst/>
          </a:prstGeom>
        </p:spPr>
      </p:pic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04448" y="3789040"/>
            <a:ext cx="325120" cy="325120"/>
          </a:xfrm>
          <a:prstGeom prst="rect">
            <a:avLst/>
          </a:prstGeom>
        </p:spPr>
      </p:pic>
      <p:pic>
        <p:nvPicPr>
          <p:cNvPr id="5" name="Son 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76456" y="4437112"/>
            <a:ext cx="325120" cy="325120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04768" y="5848378"/>
            <a:ext cx="2735263" cy="106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693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6193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1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879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8379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9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7545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8045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7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6871" grpId="0"/>
      <p:bldP spid="36872" grpId="0"/>
      <p:bldP spid="36873" grpId="0"/>
      <p:bldP spid="368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STEP"/>
          <p:cNvPicPr>
            <a:picLocks noGrp="1" noChangeAspect="1" noChangeArrowheads="1"/>
          </p:cNvPicPr>
          <p:nvPr>
            <p:ph sz="half" idx="1"/>
          </p:nvPr>
        </p:nvPicPr>
        <p:blipFill>
          <a:blip r:embed="rId19" cstate="print"/>
          <a:srcRect/>
          <a:stretch>
            <a:fillRect/>
          </a:stretch>
        </p:blipFill>
        <p:spPr>
          <a:xfrm>
            <a:off x="755576" y="764704"/>
            <a:ext cx="7623175" cy="5756275"/>
          </a:xfrm>
          <a:ln/>
        </p:spPr>
      </p:pic>
      <p:sp>
        <p:nvSpPr>
          <p:cNvPr id="141316" name="AutoShape 4"/>
          <p:cNvSpPr>
            <a:spLocks noChangeArrowheads="1"/>
          </p:cNvSpPr>
          <p:nvPr/>
        </p:nvSpPr>
        <p:spPr bwMode="auto">
          <a:xfrm>
            <a:off x="4572000" y="2780928"/>
            <a:ext cx="2014538" cy="1368425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algn="ctr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fr-FR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PROCEDE</a:t>
            </a:r>
          </a:p>
        </p:txBody>
      </p:sp>
      <p:cxnSp>
        <p:nvCxnSpPr>
          <p:cNvPr id="141328" name="AutoShape 16"/>
          <p:cNvCxnSpPr>
            <a:cxnSpLocks noChangeShapeType="1"/>
            <a:stCxn id="141316" idx="1"/>
            <a:endCxn id="141330" idx="3"/>
          </p:cNvCxnSpPr>
          <p:nvPr/>
        </p:nvCxnSpPr>
        <p:spPr bwMode="auto">
          <a:xfrm flipH="1" flipV="1">
            <a:off x="3562350" y="3393282"/>
            <a:ext cx="1009650" cy="7185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ffectLst/>
        </p:spPr>
      </p:cxnSp>
      <p:grpSp>
        <p:nvGrpSpPr>
          <p:cNvPr id="141341" name="Group 29"/>
          <p:cNvGrpSpPr>
            <a:grpSpLocks/>
          </p:cNvGrpSpPr>
          <p:nvPr/>
        </p:nvGrpSpPr>
        <p:grpSpPr bwMode="auto">
          <a:xfrm>
            <a:off x="8310563" y="5976938"/>
            <a:ext cx="0" cy="0"/>
            <a:chOff x="748" y="346"/>
            <a:chExt cx="4493" cy="3422"/>
          </a:xfrm>
        </p:grpSpPr>
        <p:pic>
          <p:nvPicPr>
            <p:cNvPr id="141342" name="Picture 30" descr="STEP Valenton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2486" y="346"/>
              <a:ext cx="2688" cy="1674"/>
            </a:xfrm>
            <a:prstGeom prst="rect">
              <a:avLst/>
            </a:prstGeom>
            <a:noFill/>
          </p:spPr>
        </p:pic>
        <p:pic>
          <p:nvPicPr>
            <p:cNvPr id="141343" name="Picture 31" descr="STEP Douai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748" y="2159"/>
              <a:ext cx="2268" cy="1375"/>
            </a:xfrm>
            <a:prstGeom prst="rect">
              <a:avLst/>
            </a:prstGeom>
            <a:noFill/>
          </p:spPr>
        </p:pic>
        <p:pic>
          <p:nvPicPr>
            <p:cNvPr id="141344" name="Picture 32" descr="STEP Waltinne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3606" y="2341"/>
              <a:ext cx="1635" cy="1427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5" name="ZoneTexte 4"/>
          <p:cNvSpPr txBox="1"/>
          <p:nvPr/>
        </p:nvSpPr>
        <p:spPr>
          <a:xfrm>
            <a:off x="1043608" y="0"/>
            <a:ext cx="7289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Station d’épuration à boues activées</a:t>
            </a:r>
            <a:endParaRPr lang="fr-FR" sz="3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388424" y="260648"/>
            <a:ext cx="243840" cy="243840"/>
          </a:xfrm>
          <a:prstGeom prst="rect">
            <a:avLst/>
          </a:prstGeom>
        </p:spPr>
      </p:pic>
      <p:sp>
        <p:nvSpPr>
          <p:cNvPr id="141318" name="AutoShape 6"/>
          <p:cNvSpPr>
            <a:spLocks noChangeArrowheads="1"/>
          </p:cNvSpPr>
          <p:nvPr/>
        </p:nvSpPr>
        <p:spPr bwMode="auto">
          <a:xfrm>
            <a:off x="468313" y="1916113"/>
            <a:ext cx="2089150" cy="1081087"/>
          </a:xfrm>
          <a:prstGeom prst="roundRect">
            <a:avLst>
              <a:gd name="adj" fmla="val 16667"/>
            </a:avLst>
          </a:prstGeom>
          <a:solidFill>
            <a:srgbClr val="9900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420" tIns="45711" rIns="91420" bIns="45711" anchor="ctr"/>
          <a:lstStyle/>
          <a:p>
            <a:pPr algn="ctr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fr-FR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Matières premières</a:t>
            </a:r>
          </a:p>
        </p:txBody>
      </p:sp>
      <p:cxnSp>
        <p:nvCxnSpPr>
          <p:cNvPr id="141319" name="AutoShape 7"/>
          <p:cNvCxnSpPr>
            <a:cxnSpLocks noChangeShapeType="1"/>
            <a:stCxn id="141318" idx="3"/>
            <a:endCxn id="141316" idx="1"/>
          </p:cNvCxnSpPr>
          <p:nvPr/>
        </p:nvCxnSpPr>
        <p:spPr bwMode="auto">
          <a:xfrm>
            <a:off x="2557463" y="2456657"/>
            <a:ext cx="2014537" cy="100848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ffectLst/>
        </p:spPr>
      </p:cxnSp>
      <p:pic>
        <p:nvPicPr>
          <p:cNvPr id="8" name="Son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195736" y="1988840"/>
            <a:ext cx="243840" cy="243840"/>
          </a:xfrm>
          <a:prstGeom prst="rect">
            <a:avLst/>
          </a:prstGeom>
        </p:spPr>
      </p:pic>
      <p:sp>
        <p:nvSpPr>
          <p:cNvPr id="141321" name="AutoShape 9"/>
          <p:cNvSpPr>
            <a:spLocks noChangeArrowheads="1"/>
          </p:cNvSpPr>
          <p:nvPr/>
        </p:nvSpPr>
        <p:spPr bwMode="auto">
          <a:xfrm>
            <a:off x="7019925" y="1773238"/>
            <a:ext cx="1873250" cy="936625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algn="ctr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fr-FR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Produit(s)</a:t>
            </a:r>
          </a:p>
          <a:p>
            <a:pPr algn="ctr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fr-FR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Recherché</a:t>
            </a:r>
            <a:r>
              <a:rPr lang="fr-FR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(s)</a:t>
            </a:r>
          </a:p>
        </p:txBody>
      </p:sp>
      <p:cxnSp>
        <p:nvCxnSpPr>
          <p:cNvPr id="141322" name="AutoShape 10"/>
          <p:cNvCxnSpPr>
            <a:cxnSpLocks noChangeShapeType="1"/>
            <a:stCxn id="141316" idx="3"/>
            <a:endCxn id="141321" idx="1"/>
          </p:cNvCxnSpPr>
          <p:nvPr/>
        </p:nvCxnSpPr>
        <p:spPr bwMode="auto">
          <a:xfrm flipV="1">
            <a:off x="6586538" y="2241551"/>
            <a:ext cx="433387" cy="122359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ffectLst/>
        </p:spPr>
      </p:cxnSp>
      <p:pic>
        <p:nvPicPr>
          <p:cNvPr id="10" name="Son 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604448" y="1916832"/>
            <a:ext cx="243840" cy="243840"/>
          </a:xfrm>
          <a:prstGeom prst="rect">
            <a:avLst/>
          </a:prstGeom>
        </p:spPr>
      </p:pic>
      <p:sp>
        <p:nvSpPr>
          <p:cNvPr id="141339" name="AutoShape 27"/>
          <p:cNvSpPr>
            <a:spLocks noChangeArrowheads="1"/>
          </p:cNvSpPr>
          <p:nvPr/>
        </p:nvSpPr>
        <p:spPr bwMode="auto">
          <a:xfrm>
            <a:off x="3059113" y="5145088"/>
            <a:ext cx="2743200" cy="1019175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35992" tIns="45711" rIns="35992" bIns="45711" anchor="ctr"/>
          <a:lstStyle/>
          <a:p>
            <a:pPr algn="ctr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fr-FR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Energie</a:t>
            </a:r>
          </a:p>
          <a:p>
            <a:pPr algn="ctr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fr-FR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(calorifique, mécanique,…)</a:t>
            </a:r>
          </a:p>
        </p:txBody>
      </p:sp>
      <p:cxnSp>
        <p:nvCxnSpPr>
          <p:cNvPr id="141340" name="AutoShape 28"/>
          <p:cNvCxnSpPr>
            <a:cxnSpLocks noChangeShapeType="1"/>
            <a:stCxn id="141316" idx="2"/>
            <a:endCxn id="141339" idx="0"/>
          </p:cNvCxnSpPr>
          <p:nvPr/>
        </p:nvCxnSpPr>
        <p:spPr bwMode="auto">
          <a:xfrm flipH="1">
            <a:off x="4430713" y="4149353"/>
            <a:ext cx="1148556" cy="99573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stealth" w="lg" len="lg"/>
            <a:tailEnd type="none" w="lg" len="lg"/>
          </a:ln>
          <a:effectLst/>
        </p:spPr>
      </p:cxnSp>
      <p:pic>
        <p:nvPicPr>
          <p:cNvPr id="13" name="Son 1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148064" y="5373216"/>
            <a:ext cx="315848" cy="315848"/>
          </a:xfrm>
          <a:prstGeom prst="rect">
            <a:avLst/>
          </a:prstGeom>
        </p:spPr>
      </p:pic>
      <p:grpSp>
        <p:nvGrpSpPr>
          <p:cNvPr id="141332" name="Group 20"/>
          <p:cNvGrpSpPr>
            <a:grpSpLocks/>
          </p:cNvGrpSpPr>
          <p:nvPr/>
        </p:nvGrpSpPr>
        <p:grpSpPr bwMode="auto">
          <a:xfrm>
            <a:off x="3924300" y="908050"/>
            <a:ext cx="3095625" cy="1873250"/>
            <a:chOff x="1973" y="845"/>
            <a:chExt cx="1950" cy="1180"/>
          </a:xfrm>
        </p:grpSpPr>
        <p:sp>
          <p:nvSpPr>
            <p:cNvPr id="141333" name="AutoShape 21"/>
            <p:cNvSpPr>
              <a:spLocks noChangeArrowheads="1"/>
            </p:cNvSpPr>
            <p:nvPr/>
          </p:nvSpPr>
          <p:spPr bwMode="auto">
            <a:xfrm>
              <a:off x="1973" y="845"/>
              <a:ext cx="1950" cy="590"/>
            </a:xfrm>
            <a:prstGeom prst="roundRect">
              <a:avLst>
                <a:gd name="adj" fmla="val 16667"/>
              </a:avLst>
            </a:prstGeom>
            <a:solidFill>
              <a:srgbClr val="66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1420" tIns="45711" rIns="91420" bIns="45711" anchor="ctr"/>
            <a:lstStyle/>
            <a:p>
              <a:pPr algn="ctr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fr-FR" sz="2400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/>
                  <a:cs typeface="Times New Roman"/>
                </a:rPr>
                <a:t>Informations</a:t>
              </a:r>
            </a:p>
            <a:p>
              <a:pPr algn="ctr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fr-FR" b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/>
                  <a:cs typeface="Times New Roman"/>
                </a:rPr>
                <a:t>(contrôle, commande)</a:t>
              </a:r>
            </a:p>
          </p:txBody>
        </p:sp>
        <p:cxnSp>
          <p:nvCxnSpPr>
            <p:cNvPr id="141334" name="AutoShape 22"/>
            <p:cNvCxnSpPr>
              <a:cxnSpLocks noChangeShapeType="1"/>
              <a:stCxn id="141333" idx="2"/>
              <a:endCxn id="141316" idx="0"/>
            </p:cNvCxnSpPr>
            <p:nvPr/>
          </p:nvCxnSpPr>
          <p:spPr bwMode="auto">
            <a:xfrm>
              <a:off x="2948" y="1435"/>
              <a:ext cx="67" cy="59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 type="none" w="lg" len="lg"/>
              <a:tailEnd type="stealth" w="lg" len="lg"/>
            </a:ln>
            <a:effectLst/>
          </p:spPr>
        </p:cxnSp>
      </p:grpSp>
      <p:pic>
        <p:nvPicPr>
          <p:cNvPr id="15" name="Son 1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516216" y="1052736"/>
            <a:ext cx="243840" cy="243840"/>
          </a:xfrm>
          <a:prstGeom prst="rect">
            <a:avLst/>
          </a:prstGeom>
        </p:spPr>
      </p:pic>
      <p:sp>
        <p:nvSpPr>
          <p:cNvPr id="141327" name="AutoShape 15"/>
          <p:cNvSpPr>
            <a:spLocks noChangeArrowheads="1"/>
          </p:cNvSpPr>
          <p:nvPr/>
        </p:nvSpPr>
        <p:spPr bwMode="auto">
          <a:xfrm>
            <a:off x="1042988" y="4256088"/>
            <a:ext cx="2341562" cy="792162"/>
          </a:xfrm>
          <a:prstGeom prst="roundRect">
            <a:avLst>
              <a:gd name="adj" fmla="val 16667"/>
            </a:avLst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35992" tIns="45711" rIns="35992" bIns="45711" anchor="ctr"/>
          <a:lstStyle/>
          <a:p>
            <a:pPr algn="ctr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fr-FR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Sous-produit(s) non valorisable(s)</a:t>
            </a:r>
          </a:p>
        </p:txBody>
      </p:sp>
      <p:sp>
        <p:nvSpPr>
          <p:cNvPr id="141330" name="AutoShape 18"/>
          <p:cNvSpPr>
            <a:spLocks noChangeArrowheads="1"/>
          </p:cNvSpPr>
          <p:nvPr/>
        </p:nvSpPr>
        <p:spPr bwMode="auto">
          <a:xfrm>
            <a:off x="2195513" y="3141663"/>
            <a:ext cx="1366837" cy="503237"/>
          </a:xfrm>
          <a:prstGeom prst="roundRect">
            <a:avLst>
              <a:gd name="adj" fmla="val 16667"/>
            </a:avLst>
          </a:prstGeom>
          <a:solidFill>
            <a:srgbClr val="CC33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420" tIns="45711" rIns="91420" bIns="45711" anchor="ctr"/>
          <a:lstStyle/>
          <a:p>
            <a:pPr algn="ctr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fr-FR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Rejets</a:t>
            </a:r>
          </a:p>
        </p:txBody>
      </p:sp>
      <p:cxnSp>
        <p:nvCxnSpPr>
          <p:cNvPr id="141331" name="AutoShape 19"/>
          <p:cNvCxnSpPr>
            <a:cxnSpLocks noChangeShapeType="1"/>
            <a:stCxn id="141316" idx="1"/>
            <a:endCxn id="141330" idx="3"/>
          </p:cNvCxnSpPr>
          <p:nvPr/>
        </p:nvCxnSpPr>
        <p:spPr bwMode="auto">
          <a:xfrm flipH="1" flipV="1">
            <a:off x="3562350" y="3393282"/>
            <a:ext cx="1009650" cy="7185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ffectLst/>
        </p:spPr>
      </p:cxnSp>
      <p:sp>
        <p:nvSpPr>
          <p:cNvPr id="141347" name="Line 35"/>
          <p:cNvSpPr>
            <a:spLocks noChangeShapeType="1"/>
          </p:cNvSpPr>
          <p:nvPr/>
        </p:nvSpPr>
        <p:spPr bwMode="auto">
          <a:xfrm flipH="1">
            <a:off x="3419872" y="3717032"/>
            <a:ext cx="1152525" cy="1008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>
              <a:latin typeface="Times New Roman"/>
              <a:cs typeface="Times New Roman"/>
            </a:endParaRPr>
          </a:p>
        </p:txBody>
      </p:sp>
      <p:pic>
        <p:nvPicPr>
          <p:cNvPr id="24" name="Son 2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131840" y="3140968"/>
            <a:ext cx="243840" cy="243840"/>
          </a:xfrm>
          <a:prstGeom prst="rect">
            <a:avLst/>
          </a:prstGeom>
        </p:spPr>
      </p:pic>
      <p:grpSp>
        <p:nvGrpSpPr>
          <p:cNvPr id="141335" name="Group 23"/>
          <p:cNvGrpSpPr>
            <a:grpSpLocks/>
          </p:cNvGrpSpPr>
          <p:nvPr/>
        </p:nvGrpSpPr>
        <p:grpSpPr bwMode="auto">
          <a:xfrm>
            <a:off x="5578475" y="4149728"/>
            <a:ext cx="2378074" cy="862013"/>
            <a:chOff x="2289" y="3204"/>
            <a:chExt cx="1498" cy="543"/>
          </a:xfrm>
        </p:grpSpPr>
        <p:sp>
          <p:nvSpPr>
            <p:cNvPr id="141336" name="AutoShape 24"/>
            <p:cNvSpPr>
              <a:spLocks noChangeArrowheads="1"/>
            </p:cNvSpPr>
            <p:nvPr/>
          </p:nvSpPr>
          <p:spPr bwMode="auto">
            <a:xfrm>
              <a:off x="2608" y="3339"/>
              <a:ext cx="1179" cy="408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1420" tIns="45711" rIns="91420" bIns="45711" anchor="ctr"/>
            <a:lstStyle/>
            <a:p>
              <a:pPr algn="ctr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fr-FR" sz="2400" b="1" dirty="0">
                  <a:effectLst>
                    <a:outerShdw blurRad="38100" dist="38100" dir="2700000" algn="tl">
                      <a:srgbClr val="808080"/>
                    </a:outerShdw>
                  </a:effectLst>
                  <a:latin typeface="Times New Roman"/>
                  <a:cs typeface="Times New Roman"/>
                </a:rPr>
                <a:t>Nuisances</a:t>
              </a:r>
            </a:p>
          </p:txBody>
        </p:sp>
        <p:cxnSp>
          <p:nvCxnSpPr>
            <p:cNvPr id="141337" name="AutoShape 25"/>
            <p:cNvCxnSpPr>
              <a:cxnSpLocks noChangeShapeType="1"/>
              <a:stCxn id="141316" idx="2"/>
              <a:endCxn id="141336" idx="0"/>
            </p:cNvCxnSpPr>
            <p:nvPr/>
          </p:nvCxnSpPr>
          <p:spPr bwMode="auto">
            <a:xfrm>
              <a:off x="2289" y="3204"/>
              <a:ext cx="908" cy="13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ffectLst/>
          </p:spPr>
        </p:cxnSp>
      </p:grpSp>
      <p:pic>
        <p:nvPicPr>
          <p:cNvPr id="141346" name="Son 141345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 flipV="1">
            <a:off x="7524328" y="4365104"/>
            <a:ext cx="243840" cy="243840"/>
          </a:xfrm>
          <a:prstGeom prst="rect">
            <a:avLst/>
          </a:prstGeom>
        </p:spPr>
      </p:pic>
      <p:pic>
        <p:nvPicPr>
          <p:cNvPr id="141352" name="Son 141351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304016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68189"/>
      </p:ext>
    </p:extLst>
  </p:cSld>
  <p:clrMapOvr>
    <a:masterClrMapping/>
  </p:clrMapOvr>
  <p:transition xmlns:p14="http://schemas.microsoft.com/office/powerpoint/2010/main" spd="med">
    <p:strips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368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868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8368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6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8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508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7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247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1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1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1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1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8747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67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515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6015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56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163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1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1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1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2130"/>
                            </p:stCondLst>
                            <p:childTnLst>
                              <p:par>
                                <p:cTn id="7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564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7775"/>
                            </p:stCondLst>
                            <p:childTnLst>
                              <p:par>
                                <p:cTn id="7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68275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2108" fill="hold"/>
                                        <p:tgtEl>
                                          <p:spTgt spid="1413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80383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9830" fill="hold"/>
                                        <p:tgtEl>
                                          <p:spTgt spid="1413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1346"/>
                </p:tgtEl>
              </p:cMediaNode>
            </p:audio>
            <p:audio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1352"/>
                </p:tgtEl>
              </p:cMediaNode>
            </p:audio>
          </p:childTnLst>
        </p:cTn>
      </p:par>
    </p:tnLst>
    <p:bldLst>
      <p:bldP spid="141316" grpId="0" animBg="1"/>
      <p:bldP spid="141318" grpId="0" animBg="1"/>
      <p:bldP spid="141321" grpId="0" animBg="1"/>
      <p:bldP spid="141339" grpId="0" animBg="1"/>
      <p:bldP spid="141327" grpId="0" animBg="1"/>
      <p:bldP spid="141330" grpId="0" animBg="1"/>
      <p:bldP spid="1413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85502"/>
            <a:ext cx="8220075" cy="1138238"/>
          </a:xfrm>
          <a:ln/>
        </p:spPr>
        <p:txBody>
          <a:bodyPr/>
          <a:lstStyle/>
          <a:p>
            <a:r>
              <a:rPr lang="fr-FR" sz="3600" b="1" dirty="0" smtClean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Production d’acide </a:t>
            </a:r>
            <a:r>
              <a:rPr lang="fr-FR" sz="3600" b="1" dirty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acrylique</a:t>
            </a:r>
          </a:p>
        </p:txBody>
      </p:sp>
      <p:pic>
        <p:nvPicPr>
          <p:cNvPr id="18432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68313" y="1125538"/>
            <a:ext cx="3455987" cy="1898650"/>
          </a:xfrm>
        </p:spPr>
      </p:pic>
      <p:sp>
        <p:nvSpPr>
          <p:cNvPr id="184324" name="Text Box 4"/>
          <p:cNvSpPr txBox="1">
            <a:spLocks noChangeArrowheads="1"/>
          </p:cNvSpPr>
          <p:nvPr/>
        </p:nvSpPr>
        <p:spPr bwMode="auto">
          <a:xfrm>
            <a:off x="4499992" y="980728"/>
            <a:ext cx="430117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49263"/>
            <a:r>
              <a:rPr lang="fr-FR" sz="2000" b="1" dirty="0" smtClean="0">
                <a:solidFill>
                  <a:srgbClr val="161616"/>
                </a:solidFill>
                <a:latin typeface="Times New Roman"/>
                <a:cs typeface="Times New Roman"/>
              </a:rPr>
              <a:t>Production de polymères</a:t>
            </a:r>
            <a:endParaRPr lang="fr-FR" sz="2000" dirty="0">
              <a:solidFill>
                <a:srgbClr val="161616"/>
              </a:solidFill>
              <a:latin typeface="Times New Roman"/>
              <a:cs typeface="Times New Roman"/>
            </a:endParaRPr>
          </a:p>
          <a:p>
            <a:pPr marL="285750" indent="-285750" defTabSz="449263">
              <a:buFont typeface="Arial"/>
              <a:buChar char="•"/>
            </a:pPr>
            <a:r>
              <a:rPr lang="fr-FR" sz="2000" dirty="0">
                <a:solidFill>
                  <a:srgbClr val="161616"/>
                </a:solidFill>
                <a:latin typeface="Times New Roman"/>
                <a:cs typeface="Times New Roman"/>
              </a:rPr>
              <a:t>Peintures acryliques </a:t>
            </a:r>
          </a:p>
          <a:p>
            <a:pPr marL="285750" indent="-285750" defTabSz="449263">
              <a:buFont typeface="Arial"/>
              <a:buChar char="•"/>
            </a:pPr>
            <a:r>
              <a:rPr lang="fr-FR" sz="2000" dirty="0">
                <a:solidFill>
                  <a:srgbClr val="161616"/>
                </a:solidFill>
                <a:latin typeface="Times New Roman"/>
                <a:cs typeface="Times New Roman"/>
              </a:rPr>
              <a:t>Verre organique</a:t>
            </a:r>
          </a:p>
          <a:p>
            <a:pPr marL="285750" indent="-285750" defTabSz="449263">
              <a:buFont typeface="Arial"/>
              <a:buChar char="•"/>
            </a:pPr>
            <a:r>
              <a:rPr lang="fr-FR" sz="2000" dirty="0">
                <a:solidFill>
                  <a:srgbClr val="161616"/>
                </a:solidFill>
                <a:latin typeface="Times New Roman"/>
                <a:cs typeface="Times New Roman"/>
              </a:rPr>
              <a:t>Super absorbant </a:t>
            </a:r>
          </a:p>
          <a:p>
            <a:pPr marL="285750" indent="-285750" defTabSz="449263">
              <a:buFont typeface="Arial"/>
              <a:buChar char="•"/>
            </a:pPr>
            <a:r>
              <a:rPr lang="fr-FR" sz="2000" dirty="0">
                <a:solidFill>
                  <a:srgbClr val="161616"/>
                </a:solidFill>
                <a:latin typeface="Times New Roman"/>
                <a:cs typeface="Times New Roman"/>
              </a:rPr>
              <a:t>Traitement des eaux usées (floculant)</a:t>
            </a:r>
          </a:p>
          <a:p>
            <a:pPr marL="285750" indent="-285750" defTabSz="449263">
              <a:buFont typeface="Arial"/>
              <a:buChar char="•"/>
            </a:pPr>
            <a:r>
              <a:rPr lang="fr-FR" sz="2000" dirty="0">
                <a:solidFill>
                  <a:srgbClr val="161616"/>
                </a:solidFill>
                <a:latin typeface="Times New Roman"/>
                <a:cs typeface="Times New Roman"/>
              </a:rPr>
              <a:t>Fibres textiles</a:t>
            </a:r>
            <a:r>
              <a:rPr lang="fr-FR" sz="2000" dirty="0" smtClean="0">
                <a:solidFill>
                  <a:srgbClr val="161616"/>
                </a:solidFill>
                <a:latin typeface="Times New Roman"/>
                <a:cs typeface="Times New Roman"/>
              </a:rPr>
              <a:t>…</a:t>
            </a:r>
            <a:endParaRPr lang="fr-FR" sz="2000" dirty="0">
              <a:solidFill>
                <a:srgbClr val="161616"/>
              </a:solidFill>
              <a:latin typeface="Times New Roman"/>
              <a:cs typeface="Times New Roman"/>
            </a:endParaRPr>
          </a:p>
          <a:p>
            <a:pPr defTabSz="449263"/>
            <a:endParaRPr lang="fr-FR" sz="2000" dirty="0">
              <a:solidFill>
                <a:srgbClr val="161616"/>
              </a:solidFill>
              <a:latin typeface="Times New Roman"/>
              <a:cs typeface="Times New Roman"/>
            </a:endParaRPr>
          </a:p>
        </p:txBody>
      </p:sp>
      <p:sp>
        <p:nvSpPr>
          <p:cNvPr id="184325" name="Text Box 5"/>
          <p:cNvSpPr txBox="1">
            <a:spLocks noChangeArrowheads="1"/>
          </p:cNvSpPr>
          <p:nvPr/>
        </p:nvSpPr>
        <p:spPr bwMode="auto">
          <a:xfrm>
            <a:off x="250825" y="3573463"/>
            <a:ext cx="338455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49263">
              <a:spcBef>
                <a:spcPct val="50000"/>
              </a:spcBef>
            </a:pPr>
            <a:r>
              <a:rPr lang="fr-FR" sz="2000" b="1" dirty="0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Procédé</a:t>
            </a:r>
            <a:r>
              <a:rPr lang="fr-FR" sz="2000" dirty="0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fr-FR" sz="2000" b="1" dirty="0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Nippon </a:t>
            </a:r>
            <a:r>
              <a:rPr lang="fr-FR" sz="2000" b="1" dirty="0" err="1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Shokubaï</a:t>
            </a:r>
            <a:r>
              <a:rPr lang="fr-FR" sz="2000" dirty="0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 :</a:t>
            </a:r>
          </a:p>
          <a:p>
            <a:pPr defTabSz="449263">
              <a:spcBef>
                <a:spcPct val="50000"/>
              </a:spcBef>
            </a:pPr>
            <a:r>
              <a:rPr lang="fr-FR" sz="2000" dirty="0" smtClean="0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Oxydation </a:t>
            </a:r>
            <a:r>
              <a:rPr lang="fr-FR" sz="2000" dirty="0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du propylène </a:t>
            </a:r>
          </a:p>
          <a:p>
            <a:pPr marL="285750" indent="-285750" defTabSz="449263">
              <a:spcBef>
                <a:spcPct val="50000"/>
              </a:spcBef>
              <a:buFont typeface="Arial"/>
              <a:buChar char="•"/>
            </a:pPr>
            <a:r>
              <a:rPr lang="fr-FR" sz="2000" dirty="0" smtClean="0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2 </a:t>
            </a:r>
            <a:r>
              <a:rPr lang="fr-FR" sz="2000" dirty="0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étapes réactionnelles</a:t>
            </a:r>
            <a:r>
              <a:rPr lang="fr-FR" sz="2000" dirty="0" smtClean="0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, nombreux </a:t>
            </a:r>
            <a:r>
              <a:rPr lang="fr-FR" sz="2000" dirty="0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sous </a:t>
            </a:r>
            <a:r>
              <a:rPr lang="fr-FR" sz="2000" dirty="0" smtClean="0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produits</a:t>
            </a:r>
            <a:endParaRPr lang="fr-FR" sz="2000" dirty="0">
              <a:solidFill>
                <a:schemeClr val="accent4">
                  <a:lumMod val="10000"/>
                </a:schemeClr>
              </a:solidFill>
              <a:latin typeface="Times New Roman"/>
              <a:cs typeface="Times New Roman"/>
            </a:endParaRPr>
          </a:p>
          <a:p>
            <a:pPr marL="285750" indent="-285750" defTabSz="449263">
              <a:spcBef>
                <a:spcPct val="50000"/>
              </a:spcBef>
              <a:buFont typeface="Arial"/>
              <a:buChar char="•"/>
            </a:pPr>
            <a:r>
              <a:rPr lang="fr-FR" sz="2000" dirty="0" smtClean="0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Purifications</a:t>
            </a:r>
            <a:endParaRPr lang="fr-FR" sz="2000" dirty="0">
              <a:solidFill>
                <a:schemeClr val="accent4">
                  <a:lumMod val="1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8432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938" y="3284538"/>
            <a:ext cx="5340350" cy="258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Accolade ouvrante 1"/>
          <p:cNvSpPr/>
          <p:nvPr/>
        </p:nvSpPr>
        <p:spPr>
          <a:xfrm rot="16200000">
            <a:off x="5256076" y="5481228"/>
            <a:ext cx="432048" cy="1368152"/>
          </a:xfrm>
          <a:prstGeom prst="leftBrace">
            <a:avLst/>
          </a:prstGeom>
          <a:ln w="57150" cmpd="sng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4932040" y="6479322"/>
            <a:ext cx="1164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161616"/>
                </a:solidFill>
              </a:rPr>
              <a:t>Réactions</a:t>
            </a:r>
            <a:endParaRPr lang="fr-FR" dirty="0">
              <a:solidFill>
                <a:srgbClr val="161616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020272" y="6472475"/>
            <a:ext cx="1417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161616"/>
                </a:solidFill>
              </a:rPr>
              <a:t>Purifications</a:t>
            </a:r>
            <a:endParaRPr lang="fr-FR" dirty="0">
              <a:solidFill>
                <a:srgbClr val="161616"/>
              </a:solidFill>
            </a:endParaRPr>
          </a:p>
        </p:txBody>
      </p:sp>
      <p:sp>
        <p:nvSpPr>
          <p:cNvPr id="10" name="Accolade ouvrante 9"/>
          <p:cNvSpPr/>
          <p:nvPr/>
        </p:nvSpPr>
        <p:spPr>
          <a:xfrm rot="16200000">
            <a:off x="7524328" y="5157192"/>
            <a:ext cx="432048" cy="2016224"/>
          </a:xfrm>
          <a:prstGeom prst="leftBrace">
            <a:avLst/>
          </a:prstGeom>
          <a:ln w="57150" cmpd="sng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Son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28384" y="332656"/>
            <a:ext cx="812800" cy="812800"/>
          </a:xfrm>
          <a:prstGeom prst="rect">
            <a:avLst/>
          </a:prstGeom>
        </p:spPr>
      </p:pic>
      <p:pic>
        <p:nvPicPr>
          <p:cNvPr id="8" name="Son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95736" y="55892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93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256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756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05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4325" grpId="0"/>
      <p:bldP spid="2" grpId="0" animBg="1"/>
      <p:bldP spid="3" grpId="0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Unite d'acide acrylique Beiji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6025" y="1106488"/>
            <a:ext cx="6762750" cy="4629150"/>
          </a:xfrm>
          <a:prstGeom prst="rect">
            <a:avLst/>
          </a:prstGeom>
          <a:noFill/>
        </p:spPr>
      </p:pic>
      <p:grpSp>
        <p:nvGrpSpPr>
          <p:cNvPr id="11267" name="Group 3"/>
          <p:cNvGrpSpPr>
            <a:grpSpLocks/>
          </p:cNvGrpSpPr>
          <p:nvPr/>
        </p:nvGrpSpPr>
        <p:grpSpPr bwMode="auto">
          <a:xfrm>
            <a:off x="0" y="139700"/>
            <a:ext cx="9012238" cy="5632451"/>
            <a:chOff x="0" y="88"/>
            <a:chExt cx="5677" cy="3548"/>
          </a:xfrm>
        </p:grpSpPr>
        <p:sp>
          <p:nvSpPr>
            <p:cNvPr id="11268" name="Line 4"/>
            <p:cNvSpPr>
              <a:spLocks noChangeShapeType="1"/>
            </p:cNvSpPr>
            <p:nvPr/>
          </p:nvSpPr>
          <p:spPr bwMode="auto">
            <a:xfrm>
              <a:off x="5057" y="2959"/>
              <a:ext cx="0" cy="571"/>
            </a:xfrm>
            <a:prstGeom prst="line">
              <a:avLst/>
            </a:prstGeom>
            <a:noFill/>
            <a:ln w="38100" cmpd="sng">
              <a:solidFill>
                <a:srgbClr val="00FF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fr-FR">
                <a:solidFill>
                  <a:srgbClr val="161616"/>
                </a:solidFill>
              </a:endParaRPr>
            </a:p>
          </p:txBody>
        </p:sp>
        <p:grpSp>
          <p:nvGrpSpPr>
            <p:cNvPr id="11269" name="Group 5"/>
            <p:cNvGrpSpPr>
              <a:grpSpLocks/>
            </p:cNvGrpSpPr>
            <p:nvPr/>
          </p:nvGrpSpPr>
          <p:grpSpPr bwMode="auto">
            <a:xfrm>
              <a:off x="0" y="88"/>
              <a:ext cx="5677" cy="3548"/>
              <a:chOff x="0" y="88"/>
              <a:chExt cx="5677" cy="3548"/>
            </a:xfrm>
          </p:grpSpPr>
          <p:sp>
            <p:nvSpPr>
              <p:cNvPr id="11270" name="AutoShape 6"/>
              <p:cNvSpPr>
                <a:spLocks noChangeArrowheads="1"/>
              </p:cNvSpPr>
              <p:nvPr/>
            </p:nvSpPr>
            <p:spPr bwMode="auto">
              <a:xfrm>
                <a:off x="736" y="1723"/>
                <a:ext cx="453" cy="1226"/>
              </a:xfrm>
              <a:prstGeom prst="roundRect">
                <a:avLst>
                  <a:gd name="adj" fmla="val 16667"/>
                </a:avLst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vert="eaVert" lIns="91420" tIns="45711" rIns="91420" bIns="45711" anchor="ctr"/>
              <a:lstStyle/>
              <a:p>
                <a:pPr algn="ctr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fr-FR" sz="1600" b="1">
                    <a:solidFill>
                      <a:srgbClr val="161616"/>
                    </a:solidFill>
                  </a:rPr>
                  <a:t>Réacteur n°1</a:t>
                </a:r>
              </a:p>
            </p:txBody>
          </p:sp>
          <p:sp>
            <p:nvSpPr>
              <p:cNvPr id="11271" name="Text Box 7"/>
              <p:cNvSpPr txBox="1">
                <a:spLocks noChangeArrowheads="1"/>
              </p:cNvSpPr>
              <p:nvPr/>
            </p:nvSpPr>
            <p:spPr bwMode="auto">
              <a:xfrm>
                <a:off x="0" y="955"/>
                <a:ext cx="839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1420" tIns="45711" rIns="91420" bIns="45711">
                <a:spAutoFit/>
              </a:bodyPr>
              <a:lstStyle/>
              <a:p>
                <a:pPr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fr-FR" sz="1600" b="1" dirty="0">
                    <a:solidFill>
                      <a:srgbClr val="16161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Propylène</a:t>
                </a:r>
              </a:p>
            </p:txBody>
          </p:sp>
          <p:sp>
            <p:nvSpPr>
              <p:cNvPr id="11272" name="AutoShape 8"/>
              <p:cNvSpPr>
                <a:spLocks noChangeArrowheads="1"/>
              </p:cNvSpPr>
              <p:nvPr/>
            </p:nvSpPr>
            <p:spPr bwMode="auto">
              <a:xfrm>
                <a:off x="1648" y="1725"/>
                <a:ext cx="453" cy="1226"/>
              </a:xfrm>
              <a:prstGeom prst="roundRect">
                <a:avLst>
                  <a:gd name="adj" fmla="val 16667"/>
                </a:avLst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vert="eaVert" lIns="91420" tIns="45711" rIns="91420" bIns="45711" anchor="ctr"/>
              <a:lstStyle/>
              <a:p>
                <a:pPr algn="ctr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fr-FR" sz="1600" b="1">
                    <a:solidFill>
                      <a:srgbClr val="161616"/>
                    </a:solidFill>
                  </a:rPr>
                  <a:t>Réacteur n°2</a:t>
                </a:r>
              </a:p>
            </p:txBody>
          </p:sp>
          <p:cxnSp>
            <p:nvCxnSpPr>
              <p:cNvPr id="11273" name="AutoShape 9"/>
              <p:cNvCxnSpPr>
                <a:cxnSpLocks noChangeShapeType="1"/>
                <a:endCxn id="11270" idx="0"/>
              </p:cNvCxnSpPr>
              <p:nvPr/>
            </p:nvCxnSpPr>
            <p:spPr bwMode="auto">
              <a:xfrm>
                <a:off x="134" y="1236"/>
                <a:ext cx="829" cy="487"/>
              </a:xfrm>
              <a:prstGeom prst="bentConnector2">
                <a:avLst/>
              </a:prstGeom>
              <a:noFill/>
              <a:ln w="38100" cmpd="sng">
                <a:solidFill>
                  <a:srgbClr val="FF6600"/>
                </a:solidFill>
                <a:miter lim="800000"/>
                <a:headEnd/>
                <a:tailEnd type="stealth" w="lg" len="lg"/>
              </a:ln>
              <a:effectLst/>
            </p:spPr>
          </p:cxnSp>
          <p:sp>
            <p:nvSpPr>
              <p:cNvPr id="11274" name="Freeform 10"/>
              <p:cNvSpPr>
                <a:spLocks/>
              </p:cNvSpPr>
              <p:nvPr/>
            </p:nvSpPr>
            <p:spPr bwMode="auto">
              <a:xfrm>
                <a:off x="144" y="1238"/>
                <a:ext cx="523" cy="341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550" y="335"/>
                  </a:cxn>
                  <a:cxn ang="0">
                    <a:pos x="550" y="0"/>
                  </a:cxn>
                </a:cxnLst>
                <a:rect l="0" t="0" r="r" b="b"/>
                <a:pathLst>
                  <a:path w="550" h="341">
                    <a:moveTo>
                      <a:pt x="0" y="341"/>
                    </a:moveTo>
                    <a:lnTo>
                      <a:pt x="550" y="335"/>
                    </a:lnTo>
                    <a:lnTo>
                      <a:pt x="550" y="0"/>
                    </a:lnTo>
                  </a:path>
                </a:pathLst>
              </a:custGeom>
              <a:noFill/>
              <a:ln w="38100" cmpd="sng">
                <a:solidFill>
                  <a:srgbClr val="FF6600"/>
                </a:solidFill>
                <a:round/>
                <a:headEnd type="none" w="med" len="med"/>
                <a:tailEnd type="stealth" w="lg" len="lg"/>
              </a:ln>
              <a:effectLst/>
            </p:spPr>
            <p:txBody>
              <a:bodyPr/>
              <a:lstStyle/>
              <a:p>
                <a:endParaRPr lang="fr-FR">
                  <a:solidFill>
                    <a:srgbClr val="161616"/>
                  </a:solidFill>
                </a:endParaRPr>
              </a:p>
            </p:txBody>
          </p:sp>
          <p:sp>
            <p:nvSpPr>
              <p:cNvPr id="11275" name="Text Box 11"/>
              <p:cNvSpPr txBox="1">
                <a:spLocks noChangeArrowheads="1"/>
              </p:cNvSpPr>
              <p:nvPr/>
            </p:nvSpPr>
            <p:spPr bwMode="auto">
              <a:xfrm>
                <a:off x="24" y="1684"/>
                <a:ext cx="38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1420" tIns="45711" rIns="91420" bIns="45711">
                <a:spAutoFit/>
              </a:bodyPr>
              <a:lstStyle/>
              <a:p>
                <a:pPr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fr-FR" sz="1600" b="1" dirty="0">
                    <a:solidFill>
                      <a:srgbClr val="16161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Air</a:t>
                </a:r>
              </a:p>
            </p:txBody>
          </p:sp>
          <p:cxnSp>
            <p:nvCxnSpPr>
              <p:cNvPr id="11276" name="AutoShape 12"/>
              <p:cNvCxnSpPr>
                <a:cxnSpLocks noChangeShapeType="1"/>
                <a:stCxn id="11270" idx="2"/>
                <a:endCxn id="11272" idx="0"/>
              </p:cNvCxnSpPr>
              <p:nvPr/>
            </p:nvCxnSpPr>
            <p:spPr bwMode="auto">
              <a:xfrm rot="5400000" flipH="1" flipV="1">
                <a:off x="807" y="1881"/>
                <a:ext cx="1224" cy="912"/>
              </a:xfrm>
              <a:prstGeom prst="bentConnector5">
                <a:avLst>
                  <a:gd name="adj1" fmla="val -11764"/>
                  <a:gd name="adj2" fmla="val 50000"/>
                  <a:gd name="adj3" fmla="val 111764"/>
                </a:avLst>
              </a:prstGeom>
              <a:noFill/>
              <a:ln w="38100" cmpd="sng">
                <a:solidFill>
                  <a:schemeClr val="tx1"/>
                </a:solidFill>
                <a:miter lim="800000"/>
                <a:headEnd/>
                <a:tailEnd type="stealth" w="lg" len="lg"/>
              </a:ln>
              <a:effectLst/>
            </p:spPr>
          </p:cxnSp>
          <p:sp>
            <p:nvSpPr>
              <p:cNvPr id="11277" name="AutoShape 13"/>
              <p:cNvSpPr>
                <a:spLocks noChangeArrowheads="1"/>
              </p:cNvSpPr>
              <p:nvPr/>
            </p:nvSpPr>
            <p:spPr bwMode="auto">
              <a:xfrm>
                <a:off x="2618" y="1514"/>
                <a:ext cx="453" cy="147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vert="eaVert" wrap="none" lIns="91420" tIns="45711" rIns="91420" bIns="45711" anchor="ctr"/>
              <a:lstStyle/>
              <a:p>
                <a:pPr algn="ctr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fr-FR" b="1">
                    <a:solidFill>
                      <a:srgbClr val="161616"/>
                    </a:solidFill>
                  </a:rPr>
                  <a:t>Colonne n° 1</a:t>
                </a:r>
              </a:p>
            </p:txBody>
          </p:sp>
          <p:sp>
            <p:nvSpPr>
              <p:cNvPr id="11278" name="AutoShape 14"/>
              <p:cNvSpPr>
                <a:spLocks noChangeArrowheads="1"/>
              </p:cNvSpPr>
              <p:nvPr/>
            </p:nvSpPr>
            <p:spPr bwMode="auto">
              <a:xfrm>
                <a:off x="3354" y="1490"/>
                <a:ext cx="453" cy="147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vert="eaVert" wrap="none" lIns="91420" tIns="45711" rIns="91420" bIns="45711" anchor="ctr"/>
              <a:lstStyle/>
              <a:p>
                <a:pPr algn="ctr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fr-FR" b="1">
                    <a:solidFill>
                      <a:srgbClr val="161616"/>
                    </a:solidFill>
                  </a:rPr>
                  <a:t>Colonne n°2</a:t>
                </a:r>
              </a:p>
            </p:txBody>
          </p:sp>
          <p:cxnSp>
            <p:nvCxnSpPr>
              <p:cNvPr id="11279" name="AutoShape 15"/>
              <p:cNvCxnSpPr>
                <a:cxnSpLocks noChangeShapeType="1"/>
                <a:stCxn id="11272" idx="2"/>
                <a:endCxn id="11277" idx="1"/>
              </p:cNvCxnSpPr>
              <p:nvPr/>
            </p:nvCxnSpPr>
            <p:spPr bwMode="auto">
              <a:xfrm rot="5400000" flipH="1" flipV="1">
                <a:off x="1897" y="2229"/>
                <a:ext cx="700" cy="743"/>
              </a:xfrm>
              <a:prstGeom prst="bentConnector4">
                <a:avLst>
                  <a:gd name="adj1" fmla="val -20569"/>
                  <a:gd name="adj2" fmla="val 65278"/>
                </a:avLst>
              </a:prstGeom>
              <a:noFill/>
              <a:ln w="38100" cmpd="sng">
                <a:solidFill>
                  <a:schemeClr val="tx1"/>
                </a:solidFill>
                <a:miter lim="800000"/>
                <a:headEnd/>
                <a:tailEnd type="stealth" w="lg" len="lg"/>
              </a:ln>
              <a:effectLst/>
            </p:spPr>
          </p:cxnSp>
          <p:cxnSp>
            <p:nvCxnSpPr>
              <p:cNvPr id="11280" name="AutoShape 16"/>
              <p:cNvCxnSpPr>
                <a:cxnSpLocks noChangeShapeType="1"/>
                <a:stCxn id="11277" idx="2"/>
                <a:endCxn id="11278" idx="1"/>
              </p:cNvCxnSpPr>
              <p:nvPr/>
            </p:nvCxnSpPr>
            <p:spPr bwMode="auto">
              <a:xfrm rot="5400000" flipH="1" flipV="1">
                <a:off x="2719" y="2353"/>
                <a:ext cx="761" cy="509"/>
              </a:xfrm>
              <a:prstGeom prst="bentConnector4">
                <a:avLst>
                  <a:gd name="adj1" fmla="val -18921"/>
                  <a:gd name="adj2" fmla="val 72301"/>
                </a:avLst>
              </a:prstGeom>
              <a:noFill/>
              <a:ln w="38100" cmpd="sng">
                <a:solidFill>
                  <a:schemeClr val="tx1"/>
                </a:solidFill>
                <a:miter lim="800000"/>
                <a:headEnd/>
                <a:tailEnd type="stealth" w="lg" len="lg"/>
              </a:ln>
              <a:effectLst/>
            </p:spPr>
          </p:cxnSp>
          <p:sp>
            <p:nvSpPr>
              <p:cNvPr id="11281" name="AutoShape 17"/>
              <p:cNvSpPr>
                <a:spLocks noChangeArrowheads="1"/>
              </p:cNvSpPr>
              <p:nvPr/>
            </p:nvSpPr>
            <p:spPr bwMode="auto">
              <a:xfrm>
                <a:off x="4080" y="1487"/>
                <a:ext cx="453" cy="147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vert="eaVert" wrap="none" lIns="91420" tIns="45711" rIns="91420" bIns="45711" anchor="ctr"/>
              <a:lstStyle/>
              <a:p>
                <a:pPr algn="ctr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fr-FR" b="1">
                    <a:solidFill>
                      <a:srgbClr val="161616"/>
                    </a:solidFill>
                  </a:rPr>
                  <a:t>Colonne n° 3</a:t>
                </a:r>
              </a:p>
            </p:txBody>
          </p:sp>
          <p:cxnSp>
            <p:nvCxnSpPr>
              <p:cNvPr id="11282" name="AutoShape 18"/>
              <p:cNvCxnSpPr>
                <a:cxnSpLocks noChangeShapeType="1"/>
                <a:stCxn id="11278" idx="2"/>
                <a:endCxn id="11281" idx="1"/>
              </p:cNvCxnSpPr>
              <p:nvPr/>
            </p:nvCxnSpPr>
            <p:spPr bwMode="auto">
              <a:xfrm rot="5400000" flipH="1" flipV="1">
                <a:off x="3461" y="2344"/>
                <a:ext cx="740" cy="499"/>
              </a:xfrm>
              <a:prstGeom prst="bentConnector4">
                <a:avLst>
                  <a:gd name="adj1" fmla="val -19458"/>
                  <a:gd name="adj2" fmla="val 72745"/>
                </a:avLst>
              </a:prstGeom>
              <a:noFill/>
              <a:ln w="38100" cmpd="sng">
                <a:solidFill>
                  <a:schemeClr val="tx1"/>
                </a:solidFill>
                <a:miter lim="800000"/>
                <a:headEnd/>
                <a:tailEnd type="stealth" w="lg" len="lg"/>
              </a:ln>
              <a:effectLst/>
            </p:spPr>
          </p:cxnSp>
          <p:sp>
            <p:nvSpPr>
              <p:cNvPr id="11283" name="AutoShape 19"/>
              <p:cNvSpPr>
                <a:spLocks noChangeArrowheads="1"/>
              </p:cNvSpPr>
              <p:nvPr/>
            </p:nvSpPr>
            <p:spPr bwMode="auto">
              <a:xfrm>
                <a:off x="4804" y="1487"/>
                <a:ext cx="453" cy="147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vert="eaVert" wrap="none" lIns="91420" tIns="45711" rIns="91420" bIns="45711" anchor="ctr"/>
              <a:lstStyle/>
              <a:p>
                <a:pPr algn="ctr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fr-FR" b="1">
                    <a:solidFill>
                      <a:srgbClr val="161616"/>
                    </a:solidFill>
                  </a:rPr>
                  <a:t>Colonne n° 4</a:t>
                </a:r>
              </a:p>
            </p:txBody>
          </p:sp>
          <p:cxnSp>
            <p:nvCxnSpPr>
              <p:cNvPr id="11284" name="AutoShape 20"/>
              <p:cNvCxnSpPr>
                <a:cxnSpLocks noChangeShapeType="1"/>
                <a:stCxn id="11281" idx="2"/>
                <a:endCxn id="11283" idx="1"/>
              </p:cNvCxnSpPr>
              <p:nvPr/>
            </p:nvCxnSpPr>
            <p:spPr bwMode="auto">
              <a:xfrm rot="5400000" flipH="1" flipV="1">
                <a:off x="4187" y="2344"/>
                <a:ext cx="737" cy="497"/>
              </a:xfrm>
              <a:prstGeom prst="bentConnector4">
                <a:avLst>
                  <a:gd name="adj1" fmla="val -19537"/>
                  <a:gd name="adj2" fmla="val 72838"/>
                </a:avLst>
              </a:prstGeom>
              <a:noFill/>
              <a:ln w="38100" cmpd="sng">
                <a:solidFill>
                  <a:schemeClr val="tx1"/>
                </a:solidFill>
                <a:miter lim="800000"/>
                <a:headEnd/>
                <a:tailEnd type="stealth" w="lg" len="lg"/>
              </a:ln>
              <a:effectLst/>
            </p:spPr>
          </p:cxnSp>
          <p:sp>
            <p:nvSpPr>
              <p:cNvPr id="11285" name="Line 21"/>
              <p:cNvSpPr>
                <a:spLocks noChangeShapeType="1"/>
              </p:cNvSpPr>
              <p:nvPr/>
            </p:nvSpPr>
            <p:spPr bwMode="auto">
              <a:xfrm flipV="1">
                <a:off x="5016" y="470"/>
                <a:ext cx="0" cy="1019"/>
              </a:xfrm>
              <a:prstGeom prst="line">
                <a:avLst/>
              </a:prstGeom>
              <a:noFill/>
              <a:ln w="38100" cmpd="sng">
                <a:solidFill>
                  <a:srgbClr val="00FF00"/>
                </a:solidFill>
                <a:round/>
                <a:headEnd/>
                <a:tailEnd type="stealth" w="lg" len="lg"/>
              </a:ln>
              <a:effectLst/>
            </p:spPr>
            <p:txBody>
              <a:bodyPr/>
              <a:lstStyle/>
              <a:p>
                <a:endParaRPr lang="fr-FR">
                  <a:solidFill>
                    <a:srgbClr val="161616"/>
                  </a:solidFill>
                </a:endParaRPr>
              </a:p>
            </p:txBody>
          </p:sp>
          <p:sp>
            <p:nvSpPr>
              <p:cNvPr id="11286" name="Text Box 22"/>
              <p:cNvSpPr txBox="1">
                <a:spLocks noChangeArrowheads="1"/>
              </p:cNvSpPr>
              <p:nvPr/>
            </p:nvSpPr>
            <p:spPr bwMode="auto">
              <a:xfrm>
                <a:off x="4807" y="88"/>
                <a:ext cx="870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1420" tIns="45711" rIns="91420" bIns="45711">
                <a:spAutoFit/>
              </a:bodyPr>
              <a:lstStyle/>
              <a:p>
                <a:pPr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fr-FR" sz="1600" b="1">
                    <a:solidFill>
                      <a:srgbClr val="16161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Acide acrylique</a:t>
                </a:r>
              </a:p>
            </p:txBody>
          </p:sp>
          <p:sp>
            <p:nvSpPr>
              <p:cNvPr id="11287" name="Line 23"/>
              <p:cNvSpPr>
                <a:spLocks noChangeShapeType="1"/>
              </p:cNvSpPr>
              <p:nvPr/>
            </p:nvSpPr>
            <p:spPr bwMode="auto">
              <a:xfrm flipH="1" flipV="1">
                <a:off x="4304" y="553"/>
                <a:ext cx="5" cy="928"/>
              </a:xfrm>
              <a:prstGeom prst="line">
                <a:avLst/>
              </a:prstGeom>
              <a:noFill/>
              <a:ln w="38100" cmpd="sng">
                <a:solidFill>
                  <a:srgbClr val="00FF00"/>
                </a:solidFill>
                <a:round/>
                <a:headEnd/>
                <a:tailEnd type="stealth" w="lg" len="lg"/>
              </a:ln>
              <a:effectLst/>
            </p:spPr>
            <p:txBody>
              <a:bodyPr/>
              <a:lstStyle/>
              <a:p>
                <a:endParaRPr lang="fr-FR">
                  <a:solidFill>
                    <a:srgbClr val="161616"/>
                  </a:solidFill>
                </a:endParaRPr>
              </a:p>
            </p:txBody>
          </p:sp>
          <p:sp>
            <p:nvSpPr>
              <p:cNvPr id="11288" name="Line 24"/>
              <p:cNvSpPr>
                <a:spLocks noChangeShapeType="1"/>
              </p:cNvSpPr>
              <p:nvPr/>
            </p:nvSpPr>
            <p:spPr bwMode="auto">
              <a:xfrm flipV="1">
                <a:off x="3563" y="915"/>
                <a:ext cx="0" cy="571"/>
              </a:xfrm>
              <a:prstGeom prst="line">
                <a:avLst/>
              </a:prstGeom>
              <a:noFill/>
              <a:ln w="38100" cmpd="sng">
                <a:solidFill>
                  <a:srgbClr val="00FF00"/>
                </a:solidFill>
                <a:round/>
                <a:headEnd/>
                <a:tailEnd type="stealth" w="lg" len="lg"/>
              </a:ln>
              <a:effectLst/>
            </p:spPr>
            <p:txBody>
              <a:bodyPr/>
              <a:lstStyle/>
              <a:p>
                <a:endParaRPr lang="fr-FR">
                  <a:solidFill>
                    <a:srgbClr val="161616"/>
                  </a:solidFill>
                </a:endParaRPr>
              </a:p>
            </p:txBody>
          </p:sp>
          <p:sp>
            <p:nvSpPr>
              <p:cNvPr id="11289" name="Text Box 25"/>
              <p:cNvSpPr txBox="1">
                <a:spLocks noChangeArrowheads="1"/>
              </p:cNvSpPr>
              <p:nvPr/>
            </p:nvSpPr>
            <p:spPr bwMode="auto">
              <a:xfrm>
                <a:off x="3752" y="137"/>
                <a:ext cx="1105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1420" tIns="45711" rIns="91420" bIns="45711">
                <a:spAutoFit/>
              </a:bodyPr>
              <a:lstStyle/>
              <a:p>
                <a:pPr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fr-FR" sz="1600" b="1" dirty="0">
                    <a:solidFill>
                      <a:srgbClr val="16161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Acide acétique </a:t>
                </a:r>
                <a:endParaRPr lang="fr-FR" sz="1600" b="1" dirty="0" smtClean="0">
                  <a:solidFill>
                    <a:srgbClr val="16161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  <a:p>
                <a:pPr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fr-FR" sz="1600" b="1" dirty="0" smtClean="0">
                    <a:solidFill>
                      <a:srgbClr val="16161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+ </a:t>
                </a:r>
                <a:r>
                  <a:rPr lang="fr-FR" sz="1600" b="1" dirty="0">
                    <a:solidFill>
                      <a:srgbClr val="16161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produits légers</a:t>
                </a:r>
              </a:p>
            </p:txBody>
          </p:sp>
          <p:sp>
            <p:nvSpPr>
              <p:cNvPr id="11290" name="Text Box 26"/>
              <p:cNvSpPr txBox="1">
                <a:spLocks noChangeArrowheads="1"/>
              </p:cNvSpPr>
              <p:nvPr/>
            </p:nvSpPr>
            <p:spPr bwMode="auto">
              <a:xfrm>
                <a:off x="4558" y="3113"/>
                <a:ext cx="1083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1420" tIns="45711" rIns="91420" bIns="45711">
                <a:spAutoFit/>
              </a:bodyPr>
              <a:lstStyle/>
              <a:p>
                <a:pPr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fr-FR" sz="1600" b="1" dirty="0">
                    <a:solidFill>
                      <a:srgbClr val="16161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Produits lourds vers incinération</a:t>
                </a:r>
              </a:p>
            </p:txBody>
          </p:sp>
          <p:sp>
            <p:nvSpPr>
              <p:cNvPr id="11291" name="Line 27"/>
              <p:cNvSpPr>
                <a:spLocks noChangeShapeType="1"/>
              </p:cNvSpPr>
              <p:nvPr/>
            </p:nvSpPr>
            <p:spPr bwMode="auto">
              <a:xfrm>
                <a:off x="2942" y="951"/>
                <a:ext cx="0" cy="571"/>
              </a:xfrm>
              <a:prstGeom prst="line">
                <a:avLst/>
              </a:prstGeom>
              <a:noFill/>
              <a:ln w="38100" cmpd="sng">
                <a:solidFill>
                  <a:srgbClr val="000090"/>
                </a:solidFill>
                <a:round/>
                <a:headEnd/>
                <a:tailEnd type="stealth" w="lg" len="lg"/>
              </a:ln>
              <a:effectLst/>
            </p:spPr>
            <p:txBody>
              <a:bodyPr/>
              <a:lstStyle/>
              <a:p>
                <a:endParaRPr lang="fr-FR">
                  <a:solidFill>
                    <a:srgbClr val="161616"/>
                  </a:solidFill>
                </a:endParaRPr>
              </a:p>
            </p:txBody>
          </p:sp>
          <p:sp>
            <p:nvSpPr>
              <p:cNvPr id="11292" name="Text Box 28"/>
              <p:cNvSpPr txBox="1">
                <a:spLocks noChangeArrowheads="1"/>
              </p:cNvSpPr>
              <p:nvPr/>
            </p:nvSpPr>
            <p:spPr bwMode="auto">
              <a:xfrm>
                <a:off x="2971" y="981"/>
                <a:ext cx="38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1420" tIns="45711" rIns="91420" bIns="45711">
                <a:spAutoFit/>
              </a:bodyPr>
              <a:lstStyle/>
              <a:p>
                <a:pPr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fr-FR" sz="1600" b="1" dirty="0">
                    <a:solidFill>
                      <a:srgbClr val="6600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Eau</a:t>
                </a:r>
              </a:p>
            </p:txBody>
          </p:sp>
          <p:sp>
            <p:nvSpPr>
              <p:cNvPr id="11293" name="Freeform 29"/>
              <p:cNvSpPr>
                <a:spLocks/>
              </p:cNvSpPr>
              <p:nvPr/>
            </p:nvSpPr>
            <p:spPr bwMode="auto">
              <a:xfrm>
                <a:off x="965" y="1238"/>
                <a:ext cx="1830" cy="277"/>
              </a:xfrm>
              <a:custGeom>
                <a:avLst/>
                <a:gdLst/>
                <a:ahLst/>
                <a:cxnLst>
                  <a:cxn ang="0">
                    <a:pos x="1830" y="288"/>
                  </a:cxn>
                  <a:cxn ang="0">
                    <a:pos x="1830" y="0"/>
                  </a:cxn>
                  <a:cxn ang="0">
                    <a:pos x="0" y="0"/>
                  </a:cxn>
                </a:cxnLst>
                <a:rect l="0" t="0" r="r" b="b"/>
                <a:pathLst>
                  <a:path w="1830" h="288">
                    <a:moveTo>
                      <a:pt x="1830" y="288"/>
                    </a:moveTo>
                    <a:lnTo>
                      <a:pt x="1830" y="0"/>
                    </a:lnTo>
                    <a:lnTo>
                      <a:pt x="0" y="0"/>
                    </a:lnTo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 type="none" w="med" len="med"/>
                <a:tailEnd type="stealth" w="lg" len="lg"/>
              </a:ln>
              <a:effectLst/>
            </p:spPr>
            <p:txBody>
              <a:bodyPr/>
              <a:lstStyle/>
              <a:p>
                <a:endParaRPr lang="fr-FR">
                  <a:solidFill>
                    <a:srgbClr val="161616"/>
                  </a:solidFill>
                </a:endParaRPr>
              </a:p>
            </p:txBody>
          </p:sp>
          <p:sp>
            <p:nvSpPr>
              <p:cNvPr id="11294" name="Line 30"/>
              <p:cNvSpPr>
                <a:spLocks noChangeShapeType="1"/>
              </p:cNvSpPr>
              <p:nvPr/>
            </p:nvSpPr>
            <p:spPr bwMode="auto">
              <a:xfrm flipV="1">
                <a:off x="2795" y="613"/>
                <a:ext cx="0" cy="61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lg" len="lg"/>
              </a:ln>
              <a:effectLst/>
            </p:spPr>
            <p:txBody>
              <a:bodyPr/>
              <a:lstStyle/>
              <a:p>
                <a:endParaRPr lang="fr-FR">
                  <a:solidFill>
                    <a:srgbClr val="161616"/>
                  </a:solidFill>
                </a:endParaRPr>
              </a:p>
            </p:txBody>
          </p:sp>
          <p:sp>
            <p:nvSpPr>
              <p:cNvPr id="11295" name="Text Box 31"/>
              <p:cNvSpPr txBox="1">
                <a:spLocks noChangeArrowheads="1"/>
              </p:cNvSpPr>
              <p:nvPr/>
            </p:nvSpPr>
            <p:spPr bwMode="auto">
              <a:xfrm>
                <a:off x="2109" y="436"/>
                <a:ext cx="748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1420" tIns="45711" rIns="91420" bIns="45711">
                <a:spAutoFit/>
              </a:bodyPr>
              <a:lstStyle/>
              <a:p>
                <a:pPr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fr-FR" sz="1600" b="1" dirty="0">
                    <a:solidFill>
                      <a:srgbClr val="16161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Vers évent</a:t>
                </a:r>
              </a:p>
            </p:txBody>
          </p:sp>
          <p:sp>
            <p:nvSpPr>
              <p:cNvPr id="11296" name="Text Box 32"/>
              <p:cNvSpPr txBox="1">
                <a:spLocks noChangeArrowheads="1"/>
              </p:cNvSpPr>
              <p:nvPr/>
            </p:nvSpPr>
            <p:spPr bwMode="auto">
              <a:xfrm>
                <a:off x="3162" y="550"/>
                <a:ext cx="943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1420" tIns="45711" rIns="91420" bIns="45711">
                <a:spAutoFit/>
              </a:bodyPr>
              <a:lstStyle/>
              <a:p>
                <a:pPr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fr-FR" sz="1600" b="1" dirty="0">
                    <a:solidFill>
                      <a:srgbClr val="16161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E</a:t>
                </a:r>
                <a:r>
                  <a:rPr lang="fr-FR" sz="1600" b="1" dirty="0" smtClean="0">
                    <a:solidFill>
                      <a:srgbClr val="16161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au </a:t>
                </a:r>
                <a:r>
                  <a:rPr lang="fr-FR" sz="1600" b="1" dirty="0">
                    <a:solidFill>
                      <a:srgbClr val="16161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(azéotropes)</a:t>
                </a:r>
              </a:p>
            </p:txBody>
          </p:sp>
        </p:grpSp>
      </p:grpSp>
      <p:sp>
        <p:nvSpPr>
          <p:cNvPr id="11299" name="Text Box 35"/>
          <p:cNvSpPr txBox="1">
            <a:spLocks noChangeArrowheads="1"/>
          </p:cNvSpPr>
          <p:nvPr/>
        </p:nvSpPr>
        <p:spPr bwMode="auto">
          <a:xfrm>
            <a:off x="395536" y="260648"/>
            <a:ext cx="4626416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pPr defTabSz="449263"/>
            <a:r>
              <a:rPr lang="fr-F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/>
              </a:rPr>
              <a:t>P</a:t>
            </a:r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/>
              </a:rPr>
              <a:t>roduction </a:t>
            </a:r>
            <a:r>
              <a:rPr lang="fr-F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  <a:cs typeface="Times New Roman"/>
              </a:rPr>
              <a:t>d’acide acrylique</a:t>
            </a:r>
          </a:p>
        </p:txBody>
      </p:sp>
      <p:pic>
        <p:nvPicPr>
          <p:cNvPr id="5" name="Son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47864" y="6013243"/>
            <a:ext cx="812800" cy="812800"/>
          </a:xfrm>
          <a:prstGeom prst="rect">
            <a:avLst/>
          </a:prstGeom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4768" y="5848378"/>
            <a:ext cx="2735263" cy="106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05825391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12776"/>
            <a:ext cx="8351838" cy="1080120"/>
          </a:xfrm>
          <a:ln>
            <a:noFill/>
          </a:ln>
        </p:spPr>
        <p:txBody>
          <a:bodyPr/>
          <a:lstStyle/>
          <a:p>
            <a:pPr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Char char="q"/>
            </a:pP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/>
                <a:cs typeface="Times New Roman"/>
              </a:rPr>
              <a:t>Changement</a:t>
            </a: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fr-FR" sz="28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/>
                <a:cs typeface="Times New Roman"/>
              </a:rPr>
              <a:t>de nature chimique </a:t>
            </a:r>
          </a:p>
          <a:p>
            <a:pPr lvl="1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fr-FR" sz="2400" b="1" dirty="0">
                <a:solidFill>
                  <a:schemeClr val="accent5">
                    <a:lumMod val="10000"/>
                  </a:schemeClr>
                </a:solidFill>
                <a:effectLst/>
                <a:latin typeface="Times New Roman"/>
                <a:cs typeface="Times New Roman"/>
              </a:rPr>
              <a:t>Réacteurs</a:t>
            </a:r>
            <a:r>
              <a:rPr lang="fr-FR" sz="2400" b="1" dirty="0">
                <a:solidFill>
                  <a:schemeClr val="accent5">
                    <a:lumMod val="1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fr-FR" sz="2400" b="1" dirty="0">
                <a:solidFill>
                  <a:schemeClr val="accent5">
                    <a:lumMod val="10000"/>
                  </a:schemeClr>
                </a:solidFill>
                <a:effectLst/>
                <a:latin typeface="Times New Roman"/>
                <a:cs typeface="Times New Roman"/>
              </a:rPr>
              <a:t>chimiques ou </a:t>
            </a:r>
            <a:r>
              <a:rPr lang="fr-FR" sz="2400" b="1" dirty="0" smtClean="0">
                <a:solidFill>
                  <a:schemeClr val="accent5">
                    <a:lumMod val="10000"/>
                  </a:schemeClr>
                </a:solidFill>
                <a:effectLst/>
                <a:latin typeface="Times New Roman"/>
                <a:cs typeface="Times New Roman"/>
              </a:rPr>
              <a:t>biochimiques</a:t>
            </a:r>
            <a:endParaRPr lang="fr-FR" sz="2400" b="1" dirty="0">
              <a:solidFill>
                <a:schemeClr val="accent5">
                  <a:lumMod val="10000"/>
                </a:schemeClr>
              </a:solidFill>
              <a:effectLst/>
              <a:latin typeface="Times New Roman"/>
              <a:cs typeface="Times New Roman"/>
            </a:endParaRPr>
          </a:p>
          <a:p>
            <a:pPr lvl="1">
              <a:lnSpc>
                <a:spcPct val="90000"/>
              </a:lnSpc>
              <a:buClr>
                <a:srgbClr val="FFFF00"/>
              </a:buClr>
            </a:pPr>
            <a:endParaRPr lang="fr-FR" sz="2400" b="1" dirty="0">
              <a:solidFill>
                <a:schemeClr val="accent5">
                  <a:lumMod val="10000"/>
                </a:schemeClr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rgbClr val="FFFF00"/>
              </a:buClr>
            </a:pPr>
            <a:endParaRPr lang="fr-FR" sz="2800" b="1" dirty="0">
              <a:solidFill>
                <a:schemeClr val="accent5">
                  <a:lumMod val="10000"/>
                </a:schemeClr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rgbClr val="FFFF00"/>
              </a:buClr>
            </a:pPr>
            <a:endParaRPr lang="fr-FR" sz="2800" b="1" dirty="0">
              <a:solidFill>
                <a:schemeClr val="accent5">
                  <a:lumMod val="10000"/>
                </a:schemeClr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rgbClr val="FFFF00"/>
              </a:buClr>
            </a:pPr>
            <a:endParaRPr lang="fr-FR" sz="2800" b="1" dirty="0">
              <a:solidFill>
                <a:schemeClr val="accent5">
                  <a:lumMod val="10000"/>
                </a:schemeClr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rgbClr val="FFFF00"/>
              </a:buClr>
            </a:pPr>
            <a:endParaRPr lang="fr-FR" sz="2800" b="1" dirty="0">
              <a:solidFill>
                <a:schemeClr val="accent5">
                  <a:lumMod val="10000"/>
                </a:schemeClr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rgbClr val="FFFF00"/>
              </a:buClr>
            </a:pPr>
            <a:endParaRPr lang="fr-FR" sz="2800" b="1" dirty="0">
              <a:solidFill>
                <a:schemeClr val="accent5">
                  <a:lumMod val="1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611560" y="476672"/>
            <a:ext cx="8064896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 defTabSz="449263"/>
            <a:r>
              <a:rPr lang="fr-FR"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Grandes catégories d’appareils de procédés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12976"/>
            <a:ext cx="2032000" cy="21336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5790" y="2636912"/>
            <a:ext cx="3543300" cy="22987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3808" y="3356992"/>
            <a:ext cx="2354631" cy="217892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83568" y="5517232"/>
            <a:ext cx="1490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Fermenteur</a:t>
            </a:r>
            <a:endParaRPr lang="fr-FR" sz="2000" b="1" dirty="0">
              <a:solidFill>
                <a:schemeClr val="accent4">
                  <a:lumMod val="1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059832" y="5373216"/>
            <a:ext cx="2249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Réacteur tubulaire</a:t>
            </a:r>
            <a:endParaRPr lang="fr-FR" sz="2000" b="1" dirty="0">
              <a:solidFill>
                <a:schemeClr val="accent4">
                  <a:lumMod val="1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444208" y="4941168"/>
            <a:ext cx="2249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4">
                    <a:lumMod val="10000"/>
                  </a:schemeClr>
                </a:solidFill>
                <a:latin typeface="Times New Roman"/>
                <a:cs typeface="Times New Roman"/>
              </a:rPr>
              <a:t>Réacteur nucléaire</a:t>
            </a:r>
            <a:endParaRPr lang="fr-FR" sz="2000" b="1" dirty="0">
              <a:solidFill>
                <a:schemeClr val="accent4">
                  <a:lumMod val="1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99992" y="5877272"/>
            <a:ext cx="812800" cy="812800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04768" y="5848378"/>
            <a:ext cx="2735263" cy="106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580547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692696"/>
            <a:ext cx="8351838" cy="720080"/>
          </a:xfrm>
          <a:ln>
            <a:solidFill>
              <a:srgbClr val="FFFFFF"/>
            </a:solidFill>
          </a:ln>
        </p:spPr>
        <p:txBody>
          <a:bodyPr/>
          <a:lstStyle/>
          <a:p>
            <a:pPr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Char char="q"/>
            </a:pPr>
            <a:r>
              <a:rPr lang="fr-FR" sz="2400" b="1" dirty="0" smtClean="0">
                <a:solidFill>
                  <a:srgbClr val="161616"/>
                </a:solidFill>
                <a:effectLst/>
                <a:latin typeface="Times New Roman"/>
                <a:cs typeface="Times New Roman"/>
              </a:rPr>
              <a:t>Transfert d’éléments entre phases séparées pour réaliser des séparations et purifications</a:t>
            </a:r>
            <a:endParaRPr lang="fr-FR" sz="2400" b="1" dirty="0">
              <a:solidFill>
                <a:srgbClr val="161616"/>
              </a:solidFill>
              <a:effectLst/>
              <a:latin typeface="Times New Roman"/>
              <a:cs typeface="Times New Roman"/>
            </a:endParaRPr>
          </a:p>
          <a:p>
            <a:pPr lvl="1">
              <a:lnSpc>
                <a:spcPct val="90000"/>
              </a:lnSpc>
              <a:buClr>
                <a:srgbClr val="FFFF00"/>
              </a:buClr>
            </a:pPr>
            <a:endParaRPr lang="fr-FR" sz="2000" b="1" dirty="0">
              <a:solidFill>
                <a:srgbClr val="161616"/>
              </a:solidFill>
              <a:effectLst/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rgbClr val="FFFF00"/>
              </a:buClr>
            </a:pPr>
            <a:endParaRPr lang="fr-FR" sz="2400" b="1" dirty="0">
              <a:solidFill>
                <a:srgbClr val="161616"/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rgbClr val="FFFF00"/>
              </a:buClr>
            </a:pPr>
            <a:endParaRPr lang="fr-FR" sz="2400" b="1" dirty="0">
              <a:solidFill>
                <a:srgbClr val="161616"/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rgbClr val="FFFF00"/>
              </a:buClr>
            </a:pPr>
            <a:endParaRPr lang="fr-FR" sz="2400" b="1" dirty="0">
              <a:solidFill>
                <a:srgbClr val="161616"/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rgbClr val="FFFF00"/>
              </a:buClr>
            </a:pPr>
            <a:endParaRPr lang="fr-FR" sz="2400" b="1" dirty="0">
              <a:solidFill>
                <a:srgbClr val="161616"/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rgbClr val="FFFF00"/>
              </a:buClr>
            </a:pPr>
            <a:endParaRPr lang="fr-FR" sz="2400" b="1" dirty="0">
              <a:solidFill>
                <a:srgbClr val="161616"/>
              </a:solidFill>
              <a:latin typeface="Times New Roman"/>
              <a:cs typeface="Times New Roman"/>
            </a:endParaRPr>
          </a:p>
        </p:txBody>
      </p:sp>
      <p:pic>
        <p:nvPicPr>
          <p:cNvPr id="7" name="Espace réservé du contenu 3"/>
          <p:cNvPicPr>
            <a:picLocks noChangeAspect="1"/>
          </p:cNvPicPr>
          <p:nvPr/>
        </p:nvPicPr>
        <p:blipFill>
          <a:blip r:embed="rId9"/>
          <a:srcRect t="13289" b="13289"/>
          <a:stretch>
            <a:fillRect/>
          </a:stretch>
        </p:blipFill>
        <p:spPr bwMode="auto">
          <a:xfrm>
            <a:off x="827584" y="1642343"/>
            <a:ext cx="3600400" cy="20882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0152" y="1498327"/>
            <a:ext cx="2257409" cy="242590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2040" y="4221088"/>
            <a:ext cx="3103937" cy="168159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552" y="4090615"/>
            <a:ext cx="3748927" cy="231767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619672" y="1484784"/>
            <a:ext cx="218917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161616"/>
                </a:solidFill>
                <a:latin typeface="Times New Roman"/>
                <a:cs typeface="Times New Roman"/>
              </a:rPr>
              <a:t>Colonne à distiller</a:t>
            </a:r>
            <a:endParaRPr lang="fr-FR" sz="2000" b="1" dirty="0">
              <a:solidFill>
                <a:srgbClr val="161616"/>
              </a:solidFill>
              <a:latin typeface="Times New Roman"/>
              <a:cs typeface="Times New Roman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940152" y="3645024"/>
            <a:ext cx="2189171" cy="4001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161616"/>
                </a:solidFill>
                <a:latin typeface="Times New Roman"/>
                <a:cs typeface="Times New Roman"/>
              </a:rPr>
              <a:t>Colonne à distiller</a:t>
            </a:r>
            <a:endParaRPr lang="fr-FR" sz="2000" b="1" dirty="0">
              <a:solidFill>
                <a:srgbClr val="161616"/>
              </a:solidFill>
              <a:latin typeface="Times New Roman"/>
              <a:cs typeface="Times New Roman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275856" y="6178847"/>
            <a:ext cx="3082895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161616"/>
                </a:solidFill>
                <a:latin typeface="Times New Roman"/>
                <a:cs typeface="Times New Roman"/>
              </a:rPr>
              <a:t>Extraction liquide- liquide</a:t>
            </a:r>
            <a:endParaRPr lang="fr-FR" sz="2000" b="1" dirty="0">
              <a:solidFill>
                <a:srgbClr val="161616"/>
              </a:solidFill>
              <a:latin typeface="Times New Roman"/>
              <a:cs typeface="Times New Roman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39552" y="28437"/>
            <a:ext cx="8064896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 defTabSz="449263"/>
            <a:r>
              <a:rPr lang="fr-FR"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Grandes catégories d’appareils de procédés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72400" y="476672"/>
            <a:ext cx="812800" cy="812800"/>
          </a:xfrm>
          <a:prstGeom prst="rect">
            <a:avLst/>
          </a:prstGeom>
        </p:spPr>
      </p:pic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88024" y="2204864"/>
            <a:ext cx="812800" cy="812800"/>
          </a:xfrm>
          <a:prstGeom prst="rect">
            <a:avLst/>
          </a:prstGeom>
        </p:spPr>
      </p:pic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39952" y="4797152"/>
            <a:ext cx="812800" cy="812800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404768" y="5848378"/>
            <a:ext cx="2735263" cy="106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166790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8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60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4768" y="5848378"/>
            <a:ext cx="2735263" cy="106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2" y="1124744"/>
            <a:ext cx="2946400" cy="27559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5936" y="4077072"/>
            <a:ext cx="2808312" cy="2540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0032" y="1556792"/>
            <a:ext cx="3619500" cy="22479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528" y="3861048"/>
            <a:ext cx="3384376" cy="203136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835696" y="3212976"/>
            <a:ext cx="165942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161616"/>
                </a:solidFill>
                <a:latin typeface="Times New Roman"/>
                <a:cs typeface="Times New Roman"/>
              </a:rPr>
              <a:t>Filtre à cadre</a:t>
            </a:r>
            <a:endParaRPr lang="fr-FR" sz="2000" b="1" dirty="0">
              <a:solidFill>
                <a:srgbClr val="161616"/>
              </a:solidFill>
              <a:latin typeface="Times New Roman"/>
              <a:cs typeface="Times New Roman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15616" y="5949280"/>
            <a:ext cx="1864613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161616"/>
                </a:solidFill>
                <a:latin typeface="Times New Roman"/>
                <a:cs typeface="Times New Roman"/>
              </a:rPr>
              <a:t>Filtre tubulaire</a:t>
            </a:r>
            <a:endParaRPr lang="fr-FR" sz="2000" b="1" dirty="0">
              <a:solidFill>
                <a:srgbClr val="161616"/>
              </a:solidFill>
              <a:latin typeface="Times New Roman"/>
              <a:cs typeface="Times New Roman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283968" y="6309320"/>
            <a:ext cx="1998814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161616"/>
                </a:solidFill>
                <a:latin typeface="Times New Roman"/>
                <a:cs typeface="Times New Roman"/>
              </a:rPr>
              <a:t>Filtre à tambour</a:t>
            </a:r>
            <a:endParaRPr lang="fr-FR" sz="2000" b="1" dirty="0">
              <a:solidFill>
                <a:srgbClr val="161616"/>
              </a:solidFill>
              <a:latin typeface="Times New Roman"/>
              <a:cs typeface="Times New Roman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39552" y="28437"/>
            <a:ext cx="8064896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 defTabSz="449263"/>
            <a:r>
              <a:rPr lang="fr-FR"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Grandes catégories d’appareils de procédés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251520" y="764704"/>
            <a:ext cx="8351838" cy="72008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Char char="q"/>
            </a:pPr>
            <a:r>
              <a:rPr lang="fr-FR" sz="2400" b="1" dirty="0" smtClean="0">
                <a:solidFill>
                  <a:srgbClr val="161616"/>
                </a:solidFill>
                <a:effectLst/>
                <a:latin typeface="Times New Roman"/>
                <a:cs typeface="Times New Roman"/>
              </a:rPr>
              <a:t>Séparations physiques de phases sans transfert d’éléments</a:t>
            </a:r>
          </a:p>
          <a:p>
            <a:pPr lvl="1">
              <a:lnSpc>
                <a:spcPct val="90000"/>
              </a:lnSpc>
              <a:buClr>
                <a:srgbClr val="FFFF00"/>
              </a:buClr>
            </a:pPr>
            <a:endParaRPr lang="fr-FR" sz="2000" b="1" dirty="0" smtClean="0">
              <a:solidFill>
                <a:srgbClr val="161616"/>
              </a:solidFill>
              <a:effectLst/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rgbClr val="FFFF00"/>
              </a:buClr>
            </a:pPr>
            <a:endParaRPr lang="fr-FR" sz="2400" b="1" dirty="0" smtClean="0">
              <a:solidFill>
                <a:srgbClr val="161616"/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rgbClr val="FFFF00"/>
              </a:buClr>
            </a:pPr>
            <a:endParaRPr lang="fr-FR" sz="2400" b="1" dirty="0" smtClean="0">
              <a:solidFill>
                <a:srgbClr val="161616"/>
              </a:solidFill>
              <a:latin typeface="Times New Roman"/>
              <a:cs typeface="Times New Roman"/>
            </a:endParaRPr>
          </a:p>
          <a:p>
            <a:pPr marL="0" indent="0">
              <a:lnSpc>
                <a:spcPct val="90000"/>
              </a:lnSpc>
              <a:buClr>
                <a:srgbClr val="FFFF00"/>
              </a:buClr>
              <a:buNone/>
            </a:pPr>
            <a:endParaRPr lang="fr-FR" sz="2400" b="1" dirty="0" smtClean="0">
              <a:solidFill>
                <a:srgbClr val="161616"/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rgbClr val="FFFF00"/>
              </a:buClr>
            </a:pPr>
            <a:endParaRPr lang="fr-FR" sz="2400" b="1" dirty="0" smtClean="0">
              <a:solidFill>
                <a:srgbClr val="161616"/>
              </a:solidFill>
              <a:latin typeface="Times New Roman"/>
              <a:cs typeface="Times New Roman"/>
            </a:endParaRPr>
          </a:p>
          <a:p>
            <a:pPr marL="0" indent="0">
              <a:lnSpc>
                <a:spcPct val="90000"/>
              </a:lnSpc>
              <a:buClr>
                <a:srgbClr val="FFFF00"/>
              </a:buClr>
              <a:buNone/>
            </a:pPr>
            <a:endParaRPr lang="fr-FR" sz="2400" b="1" dirty="0">
              <a:solidFill>
                <a:srgbClr val="161616"/>
              </a:solidFill>
              <a:latin typeface="Times New Roman"/>
              <a:cs typeface="Times New Roman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868144" y="3501008"/>
            <a:ext cx="1939203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161616"/>
                </a:solidFill>
                <a:latin typeface="Times New Roman"/>
                <a:cs typeface="Times New Roman"/>
              </a:rPr>
              <a:t>Filtre tangentiel</a:t>
            </a:r>
            <a:endParaRPr lang="fr-FR" sz="2000" b="1" dirty="0">
              <a:solidFill>
                <a:srgbClr val="161616"/>
              </a:solidFill>
              <a:latin typeface="Times New Roman"/>
              <a:cs typeface="Times New Roman"/>
            </a:endParaRP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400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764704"/>
            <a:ext cx="8351838" cy="4105275"/>
          </a:xfrm>
          <a:ln>
            <a:solidFill>
              <a:srgbClr val="FFFFFF"/>
            </a:solidFill>
          </a:ln>
        </p:spPr>
        <p:txBody>
          <a:bodyPr/>
          <a:lstStyle/>
          <a:p>
            <a:pPr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Char char="q"/>
            </a:pPr>
            <a:r>
              <a:rPr lang="fr-FR" sz="2400" b="1" dirty="0" smtClean="0">
                <a:solidFill>
                  <a:srgbClr val="161616"/>
                </a:solidFill>
                <a:effectLst/>
                <a:latin typeface="Times New Roman"/>
                <a:cs typeface="Times New Roman"/>
              </a:rPr>
              <a:t>Changement </a:t>
            </a:r>
            <a:r>
              <a:rPr lang="fr-FR" sz="2400" b="1" dirty="0">
                <a:solidFill>
                  <a:srgbClr val="161616"/>
                </a:solidFill>
                <a:effectLst/>
                <a:latin typeface="Times New Roman"/>
                <a:cs typeface="Times New Roman"/>
              </a:rPr>
              <a:t>d’état physique ou de propriétés physiques</a:t>
            </a:r>
          </a:p>
          <a:p>
            <a:pPr lvl="1">
              <a:lnSpc>
                <a:spcPct val="9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fr-FR" sz="2000" b="1" dirty="0">
                <a:solidFill>
                  <a:srgbClr val="161616"/>
                </a:solidFill>
                <a:effectLst/>
                <a:latin typeface="Times New Roman"/>
                <a:cs typeface="Times New Roman"/>
              </a:rPr>
              <a:t>Echangeurs </a:t>
            </a:r>
            <a:r>
              <a:rPr lang="fr-FR" sz="2000" b="1" dirty="0" smtClean="0">
                <a:solidFill>
                  <a:srgbClr val="161616"/>
                </a:solidFill>
                <a:effectLst/>
                <a:latin typeface="Times New Roman"/>
                <a:cs typeface="Times New Roman"/>
              </a:rPr>
              <a:t>thermiques</a:t>
            </a:r>
            <a:r>
              <a:rPr lang="fr-FR" sz="2000" b="1" dirty="0">
                <a:solidFill>
                  <a:srgbClr val="161616"/>
                </a:solidFill>
                <a:effectLst/>
                <a:latin typeface="Times New Roman"/>
                <a:cs typeface="Times New Roman"/>
              </a:rPr>
              <a:t>, condenseur, compresseur..;</a:t>
            </a:r>
          </a:p>
          <a:p>
            <a:pPr lvl="1">
              <a:lnSpc>
                <a:spcPct val="90000"/>
              </a:lnSpc>
              <a:buClr>
                <a:srgbClr val="FFFF00"/>
              </a:buClr>
            </a:pPr>
            <a:endParaRPr lang="fr-FR" sz="2000" b="1" dirty="0">
              <a:solidFill>
                <a:srgbClr val="161616"/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rgbClr val="FFFF00"/>
              </a:buClr>
            </a:pPr>
            <a:endParaRPr lang="fr-FR" sz="2400" b="1" dirty="0">
              <a:solidFill>
                <a:srgbClr val="161616"/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rgbClr val="FFFF00"/>
              </a:buClr>
            </a:pPr>
            <a:endParaRPr lang="fr-FR" sz="2400" b="1" dirty="0">
              <a:solidFill>
                <a:srgbClr val="161616"/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rgbClr val="FFFF00"/>
              </a:buClr>
            </a:pPr>
            <a:endParaRPr lang="fr-FR" sz="2400" b="1" dirty="0">
              <a:solidFill>
                <a:srgbClr val="161616"/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rgbClr val="FFFF00"/>
              </a:buClr>
            </a:pPr>
            <a:endParaRPr lang="fr-FR" sz="2400" b="1" dirty="0">
              <a:solidFill>
                <a:srgbClr val="161616"/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rgbClr val="FFFF00"/>
              </a:buClr>
            </a:pPr>
            <a:endParaRPr lang="fr-FR" sz="2400" b="1" dirty="0">
              <a:solidFill>
                <a:srgbClr val="161616"/>
              </a:solidFill>
              <a:latin typeface="Times New Roman"/>
              <a:cs typeface="Times New Roman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1844824"/>
            <a:ext cx="3619500" cy="22479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096" y="1628800"/>
            <a:ext cx="2736304" cy="216024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52" y="4045738"/>
            <a:ext cx="3482231" cy="282803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051720" y="1556792"/>
            <a:ext cx="247458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161616"/>
                </a:solidFill>
                <a:latin typeface="Times New Roman"/>
                <a:cs typeface="Times New Roman"/>
              </a:rPr>
              <a:t>Echangeur à plaques</a:t>
            </a:r>
            <a:endParaRPr lang="fr-FR" sz="2000" b="1" dirty="0">
              <a:solidFill>
                <a:srgbClr val="161616"/>
              </a:solidFill>
              <a:latin typeface="Times New Roman"/>
              <a:cs typeface="Times New Roman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580112" y="3717032"/>
            <a:ext cx="2454518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161616"/>
                </a:solidFill>
                <a:latin typeface="Times New Roman"/>
                <a:cs typeface="Times New Roman"/>
              </a:rPr>
              <a:t>Echangeur</a:t>
            </a:r>
            <a:r>
              <a:rPr lang="fr-FR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2000" b="1" dirty="0" smtClean="0">
                <a:solidFill>
                  <a:srgbClr val="161616"/>
                </a:solidFill>
                <a:latin typeface="Times New Roman"/>
                <a:cs typeface="Times New Roman"/>
              </a:rPr>
              <a:t>tubulaire</a:t>
            </a:r>
            <a:endParaRPr lang="fr-FR" sz="2000" b="1" dirty="0">
              <a:solidFill>
                <a:srgbClr val="161616"/>
              </a:solidFill>
              <a:latin typeface="Times New Roman"/>
              <a:cs typeface="Times New Roman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923928" y="5085184"/>
            <a:ext cx="2355483" cy="4001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161616"/>
                </a:solidFill>
                <a:latin typeface="Times New Roman"/>
                <a:cs typeface="Times New Roman"/>
              </a:rPr>
              <a:t>Chaudière à vapeur</a:t>
            </a:r>
            <a:endParaRPr lang="fr-FR" sz="2000" b="1" dirty="0">
              <a:solidFill>
                <a:srgbClr val="161616"/>
              </a:solidFill>
              <a:latin typeface="Times New Roman"/>
              <a:cs typeface="Times New Roman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39552" y="28437"/>
            <a:ext cx="8064896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>
            <a:spAutoFit/>
          </a:bodyPr>
          <a:lstStyle/>
          <a:p>
            <a:pPr defTabSz="449263"/>
            <a:r>
              <a:rPr lang="fr-FR"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Grandes catégories d’appareils de procédés</a:t>
            </a: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00392" y="980728"/>
            <a:ext cx="812800" cy="812800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04768" y="5848378"/>
            <a:ext cx="2735263" cy="106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557524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céan">
  <a:themeElements>
    <a:clrScheme name="Océan 8">
      <a:dk1>
        <a:srgbClr val="000066"/>
      </a:dk1>
      <a:lt1>
        <a:srgbClr val="FFFFFF"/>
      </a:lt1>
      <a:dk2>
        <a:srgbClr val="0040C0"/>
      </a:dk2>
      <a:lt2>
        <a:srgbClr val="FFFFFF"/>
      </a:lt2>
      <a:accent1>
        <a:srgbClr val="6666FF"/>
      </a:accent1>
      <a:accent2>
        <a:srgbClr val="9999FF"/>
      </a:accent2>
      <a:accent3>
        <a:srgbClr val="AAAFDC"/>
      </a:accent3>
      <a:accent4>
        <a:srgbClr val="DADADA"/>
      </a:accent4>
      <a:accent5>
        <a:srgbClr val="B8B8FF"/>
      </a:accent5>
      <a:accent6>
        <a:srgbClr val="8A8AE7"/>
      </a:accent6>
      <a:hlink>
        <a:srgbClr val="FF3300"/>
      </a:hlink>
      <a:folHlink>
        <a:srgbClr val="FF9900"/>
      </a:folHlink>
    </a:clrScheme>
    <a:fontScheme name="Océ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éan 1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 2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 3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 4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 5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 6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 7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éan 8">
        <a:dk1>
          <a:srgbClr val="000066"/>
        </a:dk1>
        <a:lt1>
          <a:srgbClr val="FFFFFF"/>
        </a:lt1>
        <a:dk2>
          <a:srgbClr val="0040C0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AAAFDC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4544</TotalTime>
  <Words>387</Words>
  <Application>Microsoft Macintosh PowerPoint</Application>
  <PresentationFormat>Présentation à l'écran (4:3)</PresentationFormat>
  <Paragraphs>113</Paragraphs>
  <Slides>11</Slides>
  <Notes>8</Notes>
  <HiddenSlides>0</HiddenSlides>
  <MMClips>26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Océan</vt:lpstr>
      <vt:lpstr>Chapitre 1: Partie 2</vt:lpstr>
      <vt:lpstr>Objectifs du génie des procédés</vt:lpstr>
      <vt:lpstr>Présentation PowerPoint</vt:lpstr>
      <vt:lpstr>Production d’acide acrylique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> ECP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Génie des Procédés</dc:title>
  <dc:subject/>
  <dc:creator>pareau</dc:creator>
  <cp:keywords/>
  <dc:description/>
  <cp:lastModifiedBy>dominique pareau</cp:lastModifiedBy>
  <cp:revision>261</cp:revision>
  <dcterms:created xsi:type="dcterms:W3CDTF">2004-08-05T12:49:41Z</dcterms:created>
  <dcterms:modified xsi:type="dcterms:W3CDTF">2020-03-09T15:09:11Z</dcterms:modified>
  <cp:category/>
</cp:coreProperties>
</file>