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68" r:id="rId3"/>
    <p:sldId id="269" r:id="rId4"/>
    <p:sldId id="270" r:id="rId5"/>
    <p:sldId id="271" r:id="rId6"/>
    <p:sldId id="288" r:id="rId7"/>
    <p:sldId id="272" r:id="rId8"/>
    <p:sldId id="289" r:id="rId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X3FB3BfNNutRsnrxj9Cr2g==" hashData="clkSHFeVx3Bw/5IenxaGLzietq4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23A1"/>
    <a:srgbClr val="23643B"/>
    <a:srgbClr val="22B039"/>
    <a:srgbClr val="99FF4C"/>
    <a:srgbClr val="FF0000"/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6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2AF06E-1507-7A4C-A691-95926EB6D5AF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CD3E5-2561-1E48-83C9-B9E988C51C3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9100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CD3E5-2561-1E48-83C9-B9E988C51C3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7607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CD3E5-2561-1E48-83C9-B9E988C51C3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5767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E925B-8737-4344-9CC0-2175BF08BC87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6EB7A-18C6-AD40-8FC6-B7F9D707D3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203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E925B-8737-4344-9CC0-2175BF08BC87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6EB7A-18C6-AD40-8FC6-B7F9D707D3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3319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E925B-8737-4344-9CC0-2175BF08BC87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6EB7A-18C6-AD40-8FC6-B7F9D707D3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9590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E925B-8737-4344-9CC0-2175BF08BC87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6EB7A-18C6-AD40-8FC6-B7F9D707D3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6727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E925B-8737-4344-9CC0-2175BF08BC87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6EB7A-18C6-AD40-8FC6-B7F9D707D3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473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E925B-8737-4344-9CC0-2175BF08BC87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6EB7A-18C6-AD40-8FC6-B7F9D707D3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5159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E925B-8737-4344-9CC0-2175BF08BC87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6EB7A-18C6-AD40-8FC6-B7F9D707D3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478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E925B-8737-4344-9CC0-2175BF08BC87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6EB7A-18C6-AD40-8FC6-B7F9D707D3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3142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E925B-8737-4344-9CC0-2175BF08BC87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6EB7A-18C6-AD40-8FC6-B7F9D707D3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2465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E925B-8737-4344-9CC0-2175BF08BC87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6EB7A-18C6-AD40-8FC6-B7F9D707D3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160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E925B-8737-4344-9CC0-2175BF08BC87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6EB7A-18C6-AD40-8FC6-B7F9D707D3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7734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E925B-8737-4344-9CC0-2175BF08BC87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6EB7A-18C6-AD40-8FC6-B7F9D707D3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933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.xml"/><Relationship Id="rId12" Type="http://schemas.openxmlformats.org/officeDocument/2006/relationships/notesSlide" Target="../notesSlides/notesSlide1.xml"/><Relationship Id="rId13" Type="http://schemas.openxmlformats.org/officeDocument/2006/relationships/image" Target="../media/image1.png"/><Relationship Id="rId1" Type="http://schemas.microsoft.com/office/2007/relationships/media" Target="../media/media2.wav"/><Relationship Id="rId2" Type="http://schemas.openxmlformats.org/officeDocument/2006/relationships/audio" Target="../media/media2.wav"/><Relationship Id="rId3" Type="http://schemas.microsoft.com/office/2007/relationships/media" Target="../media/media3.wav"/><Relationship Id="rId4" Type="http://schemas.openxmlformats.org/officeDocument/2006/relationships/audio" Target="../media/media3.wav"/><Relationship Id="rId5" Type="http://schemas.microsoft.com/office/2007/relationships/media" Target="../media/media4.wav"/><Relationship Id="rId6" Type="http://schemas.openxmlformats.org/officeDocument/2006/relationships/audio" Target="../media/media4.wav"/><Relationship Id="rId7" Type="http://schemas.microsoft.com/office/2007/relationships/media" Target="../media/media5.wav"/><Relationship Id="rId8" Type="http://schemas.openxmlformats.org/officeDocument/2006/relationships/audio" Target="../media/media5.wav"/><Relationship Id="rId9" Type="http://schemas.microsoft.com/office/2007/relationships/media" Target="../media/media6.wav"/><Relationship Id="rId10" Type="http://schemas.openxmlformats.org/officeDocument/2006/relationships/audio" Target="../media/media6.wav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8.wav"/><Relationship Id="rId4" Type="http://schemas.openxmlformats.org/officeDocument/2006/relationships/audio" Target="../media/media8.wav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2.xml"/><Relationship Id="rId7" Type="http://schemas.openxmlformats.org/officeDocument/2006/relationships/image" Target="../media/image1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4" Type="http://schemas.microsoft.com/office/2007/relationships/media" Target="../media/media10.wav"/><Relationship Id="rId5" Type="http://schemas.openxmlformats.org/officeDocument/2006/relationships/audio" Target="../media/media10.wav"/><Relationship Id="rId6" Type="http://schemas.microsoft.com/office/2007/relationships/media" Target="../media/media11.wav"/><Relationship Id="rId7" Type="http://schemas.openxmlformats.org/officeDocument/2006/relationships/audio" Target="../media/media11.wav"/><Relationship Id="rId8" Type="http://schemas.openxmlformats.org/officeDocument/2006/relationships/slideLayout" Target="../slideLayouts/slideLayout4.xml"/><Relationship Id="rId9" Type="http://schemas.openxmlformats.org/officeDocument/2006/relationships/oleObject" Target="../embeddings/oleObject1.bin"/><Relationship Id="rId10" Type="http://schemas.openxmlformats.org/officeDocument/2006/relationships/image" Target="../media/image2.emf"/><Relationship Id="rId11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2" Type="http://schemas.microsoft.com/office/2007/relationships/media" Target="../media/media9.wav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4" Type="http://schemas.openxmlformats.org/officeDocument/2006/relationships/audio" Target="../media/media13.wav"/><Relationship Id="rId5" Type="http://schemas.microsoft.com/office/2007/relationships/media" Target="../media/media14.wav"/><Relationship Id="rId6" Type="http://schemas.openxmlformats.org/officeDocument/2006/relationships/audio" Target="../media/media14.wav"/><Relationship Id="rId7" Type="http://schemas.microsoft.com/office/2007/relationships/media" Target="../media/media15.wav"/><Relationship Id="rId8" Type="http://schemas.openxmlformats.org/officeDocument/2006/relationships/audio" Target="../media/media15.wav"/><Relationship Id="rId9" Type="http://schemas.openxmlformats.org/officeDocument/2006/relationships/slideLayout" Target="../slideLayouts/slideLayout4.xml"/><Relationship Id="rId10" Type="http://schemas.openxmlformats.org/officeDocument/2006/relationships/image" Target="../media/image1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7.wav"/><Relationship Id="rId4" Type="http://schemas.openxmlformats.org/officeDocument/2006/relationships/audio" Target="../media/media17.wav"/><Relationship Id="rId5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411867"/>
            <a:ext cx="7772400" cy="3628632"/>
          </a:xfrm>
        </p:spPr>
        <p:txBody>
          <a:bodyPr>
            <a:normAutofit fontScale="90000"/>
          </a:bodyPr>
          <a:lstStyle/>
          <a:p>
            <a:r>
              <a:rPr lang="fr-FR" sz="5400" b="1" dirty="0" smtClean="0">
                <a:solidFill>
                  <a:srgbClr val="FF0000"/>
                </a:solidFill>
                <a:latin typeface="Times New Roman"/>
              </a:rPr>
              <a:t>Génie des Procédés</a:t>
            </a:r>
            <a:br>
              <a:rPr lang="fr-FR" sz="5400" b="1" dirty="0" smtClean="0">
                <a:solidFill>
                  <a:srgbClr val="FF0000"/>
                </a:solidFill>
                <a:latin typeface="Times New Roman"/>
              </a:rPr>
            </a:br>
            <a:r>
              <a:rPr lang="fr-FR" b="1" dirty="0" smtClean="0">
                <a:solidFill>
                  <a:srgbClr val="FF0000"/>
                </a:solidFill>
                <a:latin typeface="Times New Roman"/>
              </a:rPr>
              <a:t>Chapitre 2</a:t>
            </a:r>
            <a:br>
              <a:rPr lang="fr-FR" b="1" dirty="0" smtClean="0">
                <a:solidFill>
                  <a:srgbClr val="FF0000"/>
                </a:solidFill>
                <a:latin typeface="Times New Roman"/>
              </a:rPr>
            </a:br>
            <a:r>
              <a:rPr lang="fr-FR" b="1" dirty="0" smtClean="0">
                <a:solidFill>
                  <a:srgbClr val="FF0000"/>
                </a:solidFill>
                <a:latin typeface="Times New Roman"/>
              </a:rPr>
              <a:t/>
            </a:r>
            <a:br>
              <a:rPr lang="fr-FR" b="1" dirty="0" smtClean="0">
                <a:solidFill>
                  <a:srgbClr val="FF0000"/>
                </a:solidFill>
                <a:latin typeface="Times New Roman"/>
              </a:rPr>
            </a:br>
            <a:r>
              <a:rPr lang="fr-FR" b="1" dirty="0" smtClean="0">
                <a:solidFill>
                  <a:srgbClr val="0000FF"/>
                </a:solidFill>
                <a:latin typeface="Times New Roman"/>
              </a:rPr>
              <a:t>Partie 2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</a:rPr>
              <a:t/>
            </a:r>
            <a:br>
              <a:rPr lang="fr-FR" b="1" dirty="0" smtClean="0">
                <a:solidFill>
                  <a:srgbClr val="FF0000"/>
                </a:solidFill>
                <a:latin typeface="Times New Roman"/>
              </a:rPr>
            </a:br>
            <a:r>
              <a:rPr lang="fr-FR" sz="4900" b="1" dirty="0" smtClean="0">
                <a:solidFill>
                  <a:srgbClr val="FF0000"/>
                </a:solidFill>
                <a:latin typeface="Times New Roman"/>
              </a:rPr>
              <a:t/>
            </a:r>
            <a:br>
              <a:rPr lang="fr-FR" sz="4900" b="1" dirty="0" smtClean="0">
                <a:solidFill>
                  <a:srgbClr val="FF0000"/>
                </a:solidFill>
                <a:latin typeface="Times New Roman"/>
              </a:rPr>
            </a:br>
            <a:r>
              <a:rPr lang="fr-FR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</a:rPr>
              <a:t>Dominique Pareau</a:t>
            </a:r>
            <a:endParaRPr lang="fr-FR" sz="5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487259"/>
            <a:ext cx="6400800" cy="1484796"/>
          </a:xfrm>
          <a:ln w="57150" cmpd="sng">
            <a:solidFill>
              <a:srgbClr val="000000"/>
            </a:solidFill>
          </a:ln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Notions fondamentales, bilans matière et énergie</a:t>
            </a:r>
            <a:endParaRPr lang="fr-FR" sz="40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1800" y="58035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46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0" y="5949950"/>
            <a:ext cx="9324975" cy="11509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>
              <a:latin typeface="Times New Roman"/>
              <a:cs typeface="Times New Roman"/>
            </a:endParaRP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3825" y="298028"/>
            <a:ext cx="9067800" cy="415925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Variables </a:t>
            </a:r>
            <a:r>
              <a:rPr lang="fr-FR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liées à la quantité de constituant A : définitions</a:t>
            </a:r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250824" y="1676124"/>
            <a:ext cx="4289425" cy="157420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algn="ctr" hangingPunct="1">
              <a:lnSpc>
                <a:spcPct val="120000"/>
              </a:lnSpc>
              <a:buClrTx/>
              <a:buSzTx/>
              <a:buFontTx/>
              <a:buNone/>
            </a:pPr>
            <a:r>
              <a:rPr lang="fr-FR" sz="2000" b="1" dirty="0">
                <a:solidFill>
                  <a:schemeClr val="bg1"/>
                </a:solidFill>
                <a:latin typeface="Times New Roman"/>
                <a:cs typeface="Times New Roman"/>
              </a:rPr>
              <a:t>Nombre </a:t>
            </a:r>
            <a:r>
              <a:rPr lang="fr-FR" sz="20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moles </a:t>
            </a:r>
            <a:r>
              <a:rPr lang="fr-FR" sz="2000" b="1" dirty="0">
                <a:solidFill>
                  <a:schemeClr val="bg1"/>
                </a:solidFill>
                <a:latin typeface="Times New Roman"/>
                <a:cs typeface="Times New Roman"/>
              </a:rPr>
              <a:t>de A : </a:t>
            </a:r>
            <a:r>
              <a:rPr lang="fr-FR" sz="2000" b="1" dirty="0" err="1">
                <a:solidFill>
                  <a:schemeClr val="bg1"/>
                </a:solidFill>
                <a:latin typeface="Times New Roman"/>
                <a:cs typeface="Times New Roman"/>
              </a:rPr>
              <a:t>n</a:t>
            </a:r>
            <a:r>
              <a:rPr lang="fr-FR" sz="2000" b="1" baseline="-25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A</a:t>
            </a:r>
            <a:r>
              <a:rPr lang="fr-FR" sz="20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(moles)</a:t>
            </a:r>
            <a:endParaRPr lang="fr-FR" sz="2000" b="1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 hangingPunct="1">
              <a:lnSpc>
                <a:spcPct val="120000"/>
              </a:lnSpc>
              <a:buClrTx/>
              <a:buSzTx/>
              <a:buFontTx/>
              <a:buNone/>
            </a:pPr>
            <a:r>
              <a:rPr lang="fr-FR" sz="2000" b="1" dirty="0">
                <a:solidFill>
                  <a:schemeClr val="bg1"/>
                </a:solidFill>
                <a:latin typeface="Times New Roman"/>
                <a:cs typeface="Times New Roman"/>
              </a:rPr>
              <a:t>Masse de A : m</a:t>
            </a:r>
            <a:r>
              <a:rPr lang="fr-FR" sz="2000" b="1" baseline="-25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A</a:t>
            </a:r>
            <a:r>
              <a:rPr lang="fr-FR" sz="20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fr-FR" sz="2000" b="1" dirty="0">
                <a:solidFill>
                  <a:schemeClr val="bg1"/>
                </a:solidFill>
                <a:latin typeface="Times New Roman"/>
                <a:cs typeface="Times New Roman"/>
              </a:rPr>
              <a:t>kg</a:t>
            </a:r>
          </a:p>
          <a:p>
            <a:pPr algn="ctr" hangingPunct="1">
              <a:lnSpc>
                <a:spcPct val="120000"/>
              </a:lnSpc>
              <a:buClrTx/>
              <a:buSzTx/>
              <a:buFontTx/>
              <a:buNone/>
            </a:pPr>
            <a:r>
              <a:rPr lang="fr-FR" sz="20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Volume </a:t>
            </a:r>
            <a:r>
              <a:rPr lang="fr-FR" sz="2000" b="1" dirty="0">
                <a:solidFill>
                  <a:schemeClr val="bg1"/>
                </a:solidFill>
                <a:latin typeface="Times New Roman"/>
                <a:cs typeface="Times New Roman"/>
              </a:rPr>
              <a:t>(total) : </a:t>
            </a:r>
            <a:r>
              <a:rPr lang="fr-FR" sz="20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V</a:t>
            </a:r>
            <a:r>
              <a:rPr lang="fr-FR" sz="2000" b="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fr-FR" sz="20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(</a:t>
            </a:r>
            <a:r>
              <a:rPr lang="fr-CA" sz="20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m</a:t>
            </a:r>
            <a:r>
              <a:rPr lang="fr-CA" sz="2000" b="1" baseline="30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3</a:t>
            </a:r>
            <a:r>
              <a:rPr lang="fr-FR" sz="20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)</a:t>
            </a:r>
            <a:endParaRPr lang="fr-FR" sz="20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5607" name="AutoShape 7"/>
          <p:cNvSpPr>
            <a:spLocks noChangeArrowheads="1"/>
          </p:cNvSpPr>
          <p:nvPr/>
        </p:nvSpPr>
        <p:spPr bwMode="auto">
          <a:xfrm>
            <a:off x="4810125" y="1268413"/>
            <a:ext cx="4145756" cy="2447925"/>
          </a:xfrm>
          <a:prstGeom prst="rightArrow">
            <a:avLst>
              <a:gd name="adj1" fmla="val 50000"/>
              <a:gd name="adj2" fmla="val 39705"/>
            </a:avLst>
          </a:prstGeom>
          <a:solidFill>
            <a:srgbClr val="00009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algn="ctr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fr-FR"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fr-FR" sz="2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ébit </a:t>
            </a:r>
            <a:r>
              <a:rPr lang="fr-FR"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molaire de A : N</a:t>
            </a:r>
            <a:r>
              <a:rPr lang="fr-FR" sz="2000" b="1" baseline="-25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lang="fr-FR" sz="2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(mol</a:t>
            </a:r>
            <a:r>
              <a:rPr lang="fr-FR"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/</a:t>
            </a:r>
            <a:r>
              <a:rPr lang="fr-FR" sz="2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lang="fr-FR"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</a:p>
          <a:p>
            <a:pPr algn="ctr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fr-FR" sz="2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Débit </a:t>
            </a:r>
            <a:r>
              <a:rPr lang="fr-FR"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massique de A : M</a:t>
            </a:r>
            <a:r>
              <a:rPr lang="fr-FR" sz="2000" b="1" baseline="-25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lang="fr-FR" sz="2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(kg</a:t>
            </a:r>
            <a:r>
              <a:rPr lang="fr-FR"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/</a:t>
            </a:r>
            <a:r>
              <a:rPr lang="fr-FR" sz="2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s)</a:t>
            </a:r>
            <a:endParaRPr lang="fr-FR" sz="2000" b="1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fr-CA" sz="2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Débit </a:t>
            </a:r>
            <a:r>
              <a:rPr lang="fr-CA"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volumique (total) </a:t>
            </a:r>
            <a:r>
              <a:rPr lang="fr-CA" b="1" dirty="0">
                <a:solidFill>
                  <a:srgbClr val="FFFFFF"/>
                </a:solidFill>
                <a:latin typeface="Times New Roman"/>
                <a:cs typeface="Times New Roman"/>
              </a:rPr>
              <a:t>: </a:t>
            </a:r>
            <a:r>
              <a:rPr lang="fr-CA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lang="fr-CA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fr-CA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(m</a:t>
            </a:r>
            <a:r>
              <a:rPr lang="fr-CA" b="1" baseline="30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r>
              <a:rPr lang="fr-CA" b="1" dirty="0">
                <a:solidFill>
                  <a:srgbClr val="FFFFFF"/>
                </a:solidFill>
                <a:latin typeface="Times New Roman"/>
                <a:cs typeface="Times New Roman"/>
              </a:rPr>
              <a:t>/</a:t>
            </a:r>
            <a:r>
              <a:rPr lang="fr-CA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s)</a:t>
            </a:r>
            <a:endParaRPr lang="fr-FR" b="1" baseline="30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492250" y="1115896"/>
            <a:ext cx="1800225" cy="461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fr-FR" sz="2400" b="1" i="1" dirty="0">
                <a:solidFill>
                  <a:schemeClr val="tx1"/>
                </a:solidFill>
                <a:latin typeface="Times New Roman"/>
                <a:cs typeface="Times New Roman"/>
              </a:rPr>
              <a:t>Phase isolée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4668947" y="1030249"/>
            <a:ext cx="3619391" cy="83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0" tIns="45711" rIns="91420" bIns="45711">
            <a:spAutoFit/>
          </a:bodyPr>
          <a:lstStyle/>
          <a:p>
            <a:pPr algn="ctr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fr-FR" sz="2400" b="1" i="1" dirty="0">
                <a:solidFill>
                  <a:schemeClr val="tx1"/>
                </a:solidFill>
                <a:latin typeface="Times New Roman"/>
                <a:cs typeface="Times New Roman"/>
              </a:rPr>
              <a:t>Phase en écoulement : débits (flux)</a:t>
            </a: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250825" y="5300663"/>
            <a:ext cx="8497888" cy="65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hangingPunct="1">
              <a:lnSpc>
                <a:spcPct val="8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it-IT" sz="2000" b="1" i="1" u="sng" dirty="0" err="1">
                <a:solidFill>
                  <a:schemeClr val="tx1"/>
                </a:solidFill>
                <a:latin typeface="Times New Roman"/>
                <a:cs typeface="Times New Roman"/>
              </a:rPr>
              <a:t>Concentration</a:t>
            </a:r>
            <a:r>
              <a:rPr lang="it-IT" sz="2000" b="1" i="1" u="sng" dirty="0">
                <a:solidFill>
                  <a:schemeClr val="tx1"/>
                </a:solidFill>
                <a:latin typeface="Times New Roman"/>
                <a:cs typeface="Times New Roman"/>
              </a:rPr>
              <a:t> de A, </a:t>
            </a:r>
            <a:r>
              <a:rPr lang="it-IT" sz="2000" b="1" i="1" u="sng" dirty="0" err="1">
                <a:solidFill>
                  <a:schemeClr val="tx1"/>
                </a:solidFill>
                <a:latin typeface="Times New Roman"/>
                <a:cs typeface="Times New Roman"/>
              </a:rPr>
              <a:t>mol</a:t>
            </a:r>
            <a:r>
              <a:rPr lang="it-IT" sz="2000" b="1" i="1" u="sng" dirty="0">
                <a:solidFill>
                  <a:schemeClr val="tx1"/>
                </a:solidFill>
                <a:latin typeface="Times New Roman"/>
                <a:cs typeface="Times New Roman"/>
              </a:rPr>
              <a:t> m</a:t>
            </a:r>
            <a:r>
              <a:rPr lang="it-IT" sz="2000" b="1" i="1" u="sng" baseline="30000" dirty="0">
                <a:solidFill>
                  <a:schemeClr val="tx1"/>
                </a:solidFill>
                <a:latin typeface="Times New Roman"/>
                <a:cs typeface="Times New Roman"/>
              </a:rPr>
              <a:t>-3</a:t>
            </a:r>
            <a:r>
              <a:rPr lang="it-IT" sz="2000" b="1" i="1" u="sng" dirty="0">
                <a:solidFill>
                  <a:schemeClr val="tx1"/>
                </a:solidFill>
                <a:latin typeface="Times New Roman"/>
                <a:cs typeface="Times New Roman"/>
              </a:rPr>
              <a:t> :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	</a:t>
            </a:r>
          </a:p>
          <a:p>
            <a:pPr hangingPunct="1">
              <a:lnSpc>
                <a:spcPct val="8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            	C</a:t>
            </a:r>
            <a:r>
              <a:rPr lang="it-IT" sz="2000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 = </a:t>
            </a:r>
            <a:r>
              <a:rPr lang="it-IT" sz="2000" b="1" dirty="0" err="1">
                <a:latin typeface="Times New Roman"/>
                <a:cs typeface="Times New Roman"/>
              </a:rPr>
              <a:t>n</a:t>
            </a:r>
            <a:r>
              <a:rPr lang="it-IT" sz="2000" b="1" baseline="-25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it-IT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/ </a:t>
            </a:r>
            <a:r>
              <a:rPr lang="it-IT" sz="2000" b="1" dirty="0">
                <a:latin typeface="Times New Roman"/>
                <a:cs typeface="Times New Roman"/>
              </a:rPr>
              <a:t>V</a:t>
            </a:r>
            <a:r>
              <a:rPr lang="it-IT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 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				</a:t>
            </a:r>
            <a:r>
              <a:rPr lang="it-IT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                    C</a:t>
            </a:r>
            <a:r>
              <a:rPr lang="it-IT" sz="2000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it-IT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= </a:t>
            </a:r>
            <a:r>
              <a:rPr lang="it-IT" sz="2000" b="1" dirty="0">
                <a:latin typeface="Times New Roman"/>
                <a:cs typeface="Times New Roman"/>
              </a:rPr>
              <a:t>N</a:t>
            </a:r>
            <a:r>
              <a:rPr lang="it-IT" sz="2000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it-IT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/ </a:t>
            </a:r>
            <a:r>
              <a:rPr lang="it-IT" sz="2000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q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		</a:t>
            </a:r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250825" y="4508500"/>
            <a:ext cx="8642350" cy="90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hangingPunct="1">
              <a:lnSpc>
                <a:spcPct val="8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it-IT" sz="2000" b="1" i="1" u="sng" dirty="0" err="1">
                <a:solidFill>
                  <a:schemeClr val="tx1"/>
                </a:solidFill>
                <a:latin typeface="Times New Roman"/>
                <a:cs typeface="Times New Roman"/>
              </a:rPr>
              <a:t>Fraction</a:t>
            </a:r>
            <a:r>
              <a:rPr lang="it-IT" sz="2000" b="1" i="1" u="sng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it-IT" sz="2000" b="1" i="1" u="sng" dirty="0" err="1">
                <a:solidFill>
                  <a:schemeClr val="tx1"/>
                </a:solidFill>
                <a:latin typeface="Times New Roman"/>
                <a:cs typeface="Times New Roman"/>
              </a:rPr>
              <a:t>massique</a:t>
            </a:r>
            <a:r>
              <a:rPr lang="it-IT" sz="2000" b="1" i="1" u="sng" dirty="0">
                <a:solidFill>
                  <a:schemeClr val="tx1"/>
                </a:solidFill>
                <a:latin typeface="Times New Roman"/>
                <a:cs typeface="Times New Roman"/>
              </a:rPr>
              <a:t> de A :</a:t>
            </a:r>
          </a:p>
          <a:p>
            <a:pPr hangingPunct="1">
              <a:lnSpc>
                <a:spcPct val="8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	</a:t>
            </a:r>
            <a:r>
              <a:rPr lang="it-IT" sz="2000" b="1" dirty="0" err="1">
                <a:solidFill>
                  <a:schemeClr val="tx1"/>
                </a:solidFill>
                <a:latin typeface="Times New Roman"/>
                <a:cs typeface="Times New Roman"/>
              </a:rPr>
              <a:t>w</a:t>
            </a:r>
            <a:r>
              <a:rPr lang="it-IT" sz="2000" b="1" baseline="-25000" dirty="0" err="1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 = </a:t>
            </a:r>
            <a:r>
              <a:rPr lang="it-IT" sz="2000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</a:t>
            </a:r>
            <a:r>
              <a:rPr lang="it-IT" sz="2000" b="1" baseline="-25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it-IT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/ 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</a:t>
            </a:r>
            <a:r>
              <a:rPr lang="it-IT" sz="2000" b="1" baseline="-25000" dirty="0" err="1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j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 </a:t>
            </a:r>
            <a:r>
              <a:rPr lang="it-IT" sz="2000" b="1" dirty="0" err="1">
                <a:latin typeface="Times New Roman"/>
                <a:cs typeface="Times New Roman"/>
                <a:sym typeface="Symbol" pitchFamily="18" charset="2"/>
              </a:rPr>
              <a:t>m</a:t>
            </a:r>
            <a:r>
              <a:rPr lang="it-IT" sz="2000" b="1" baseline="-25000" dirty="0" err="1" smtClean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j</a:t>
            </a:r>
            <a:r>
              <a:rPr lang="it-IT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= </a:t>
            </a:r>
            <a:r>
              <a:rPr lang="it-IT" sz="2000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</a:t>
            </a:r>
            <a:r>
              <a:rPr lang="it-IT" sz="2000" b="1" baseline="-25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it-IT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/ </a:t>
            </a:r>
            <a:r>
              <a:rPr lang="it-IT" sz="2000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</a:t>
            </a:r>
            <a:r>
              <a:rPr lang="it-IT" sz="2000" b="1" baseline="-25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TOTAL</a:t>
            </a:r>
            <a:r>
              <a:rPr lang="it-IT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                   </a:t>
            </a:r>
            <a:r>
              <a:rPr lang="it-IT" sz="2000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w</a:t>
            </a:r>
            <a:r>
              <a:rPr lang="it-IT" sz="2000" b="1" baseline="-25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it-IT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= </a:t>
            </a:r>
            <a:r>
              <a:rPr lang="it-IT" sz="2000" b="1" dirty="0">
                <a:latin typeface="Times New Roman"/>
                <a:cs typeface="Times New Roman"/>
              </a:rPr>
              <a:t>M</a:t>
            </a:r>
            <a:r>
              <a:rPr lang="it-IT" sz="2000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it-IT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/ 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</a:t>
            </a:r>
            <a:r>
              <a:rPr lang="it-IT" sz="2000" b="1" baseline="-25000" dirty="0" err="1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j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 </a:t>
            </a:r>
            <a:r>
              <a:rPr lang="it-IT" sz="2000" b="1" dirty="0" err="1" smtClean="0">
                <a:latin typeface="Times New Roman"/>
                <a:cs typeface="Times New Roman"/>
                <a:sym typeface="Symbol" pitchFamily="18" charset="2"/>
              </a:rPr>
              <a:t>M</a:t>
            </a:r>
            <a:r>
              <a:rPr lang="it-IT" sz="2000" b="1" baseline="-25000" dirty="0" err="1" smtClean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j</a:t>
            </a:r>
            <a:r>
              <a:rPr lang="it-IT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= </a:t>
            </a:r>
            <a:r>
              <a:rPr lang="it-IT" sz="2000" b="1" dirty="0">
                <a:latin typeface="Times New Roman"/>
                <a:cs typeface="Times New Roman"/>
              </a:rPr>
              <a:t>M</a:t>
            </a:r>
            <a:r>
              <a:rPr lang="it-IT" sz="2000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it-IT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/ </a:t>
            </a:r>
            <a:r>
              <a:rPr lang="it-IT" sz="2000" b="1" dirty="0">
                <a:latin typeface="Times New Roman"/>
                <a:cs typeface="Times New Roman"/>
              </a:rPr>
              <a:t>M</a:t>
            </a:r>
            <a:r>
              <a:rPr lang="it-IT" sz="2000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TOTAL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		</a:t>
            </a:r>
            <a:endParaRPr lang="it-IT" sz="2000" b="1" dirty="0">
              <a:solidFill>
                <a:schemeClr val="tx1"/>
              </a:solidFill>
              <a:latin typeface="Times New Roman"/>
              <a:cs typeface="Times New Roman"/>
              <a:sym typeface="Symbol" pitchFamily="18" charset="2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250825" y="3716338"/>
            <a:ext cx="8642350" cy="96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hangingPunct="1">
              <a:lnSpc>
                <a:spcPct val="8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it-IT" sz="2000" b="1" i="1" u="sng" dirty="0" err="1">
                <a:solidFill>
                  <a:schemeClr val="tx1"/>
                </a:solidFill>
                <a:latin typeface="Times New Roman"/>
                <a:cs typeface="Times New Roman"/>
              </a:rPr>
              <a:t>Fraction</a:t>
            </a:r>
            <a:r>
              <a:rPr lang="it-IT" sz="2000" b="1" i="1" u="sng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it-IT" sz="2000" b="1" i="1" u="sng" dirty="0" err="1">
                <a:solidFill>
                  <a:schemeClr val="tx1"/>
                </a:solidFill>
                <a:latin typeface="Times New Roman"/>
                <a:cs typeface="Times New Roman"/>
              </a:rPr>
              <a:t>molaire</a:t>
            </a:r>
            <a:r>
              <a:rPr lang="it-IT" sz="2000" b="1" i="1" u="sng" dirty="0">
                <a:solidFill>
                  <a:schemeClr val="tx1"/>
                </a:solidFill>
                <a:latin typeface="Times New Roman"/>
                <a:cs typeface="Times New Roman"/>
              </a:rPr>
              <a:t> de A </a:t>
            </a:r>
          </a:p>
          <a:p>
            <a:pPr hangingPunct="1">
              <a:lnSpc>
                <a:spcPct val="8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	</a:t>
            </a:r>
            <a:r>
              <a:rPr lang="it-IT" sz="2000" b="1" dirty="0" err="1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it-IT" sz="2000" b="1" baseline="-25000" dirty="0" err="1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 = </a:t>
            </a:r>
            <a:r>
              <a:rPr lang="it-IT" sz="2000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n</a:t>
            </a:r>
            <a:r>
              <a:rPr lang="it-IT" sz="2000" b="1" baseline="-25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it-IT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/ 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</a:t>
            </a:r>
            <a:r>
              <a:rPr lang="it-IT" sz="2000" b="1" baseline="-25000" dirty="0" err="1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j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 </a:t>
            </a:r>
            <a:r>
              <a:rPr lang="it-IT" sz="2000" b="1" dirty="0" err="1">
                <a:latin typeface="Times New Roman"/>
                <a:cs typeface="Times New Roman"/>
                <a:sym typeface="Symbol" pitchFamily="18" charset="2"/>
              </a:rPr>
              <a:t>n</a:t>
            </a:r>
            <a:r>
              <a:rPr lang="it-IT" sz="2000" b="1" baseline="-25000" dirty="0" err="1" smtClean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j</a:t>
            </a:r>
            <a:r>
              <a:rPr lang="it-IT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= </a:t>
            </a:r>
            <a:r>
              <a:rPr lang="it-IT" sz="2000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n</a:t>
            </a:r>
            <a:r>
              <a:rPr lang="it-IT" sz="2000" b="1" baseline="-25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it-IT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/ </a:t>
            </a:r>
            <a:r>
              <a:rPr lang="it-IT" sz="2000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n</a:t>
            </a:r>
            <a:r>
              <a:rPr lang="it-IT" sz="2000" b="1" baseline="-25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TOTAL</a:t>
            </a:r>
            <a:r>
              <a:rPr lang="it-IT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         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		</a:t>
            </a:r>
            <a:r>
              <a:rPr lang="it-IT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      </a:t>
            </a:r>
            <a:r>
              <a:rPr lang="it-IT" sz="2000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it-IT" sz="2000" b="1" baseline="-25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it-IT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= </a:t>
            </a:r>
            <a:r>
              <a:rPr lang="it-IT" sz="2000" b="1" dirty="0">
                <a:latin typeface="Times New Roman"/>
                <a:cs typeface="Times New Roman"/>
              </a:rPr>
              <a:t>N</a:t>
            </a:r>
            <a:r>
              <a:rPr lang="it-IT" sz="2000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it-IT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/ 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</a:t>
            </a:r>
            <a:r>
              <a:rPr lang="it-IT" sz="2000" b="1" baseline="-25000" dirty="0" err="1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j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 </a:t>
            </a:r>
            <a:r>
              <a:rPr lang="it-IT" sz="2000" b="1" dirty="0" err="1" smtClean="0">
                <a:latin typeface="Times New Roman"/>
                <a:cs typeface="Times New Roman"/>
                <a:sym typeface="Symbol" pitchFamily="18" charset="2"/>
              </a:rPr>
              <a:t>N</a:t>
            </a:r>
            <a:r>
              <a:rPr lang="it-IT" sz="2000" b="1" baseline="-25000" dirty="0" err="1" smtClean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j</a:t>
            </a:r>
            <a:r>
              <a:rPr lang="it-IT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= </a:t>
            </a:r>
            <a:r>
              <a:rPr lang="it-IT" sz="2000" b="1" dirty="0">
                <a:latin typeface="Times New Roman"/>
                <a:cs typeface="Times New Roman"/>
              </a:rPr>
              <a:t>N</a:t>
            </a:r>
            <a:r>
              <a:rPr lang="it-IT" sz="2000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it-IT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/ </a:t>
            </a:r>
            <a:r>
              <a:rPr lang="it-IT" sz="2000" b="1" dirty="0">
                <a:latin typeface="Times New Roman"/>
                <a:cs typeface="Times New Roman"/>
              </a:rPr>
              <a:t>N</a:t>
            </a:r>
            <a:r>
              <a:rPr lang="it-IT" sz="2000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TOTAL</a:t>
            </a:r>
            <a:endParaRPr lang="it-IT" sz="2000" b="1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hangingPunct="1">
              <a:lnSpc>
                <a:spcPct val="8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		</a:t>
            </a:r>
            <a:endParaRPr lang="it-IT" sz="2000" b="1" dirty="0">
              <a:solidFill>
                <a:schemeClr val="tx1"/>
              </a:solidFill>
              <a:latin typeface="Times New Roman"/>
              <a:cs typeface="Times New Roman"/>
              <a:sym typeface="Symbol" pitchFamily="18" charset="2"/>
            </a:endParaRPr>
          </a:p>
        </p:txBody>
      </p:sp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179388" y="6092825"/>
            <a:ext cx="8497887" cy="65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hangingPunct="1">
              <a:lnSpc>
                <a:spcPct val="8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it-IT" sz="2000" b="1" i="1" u="sng" dirty="0">
                <a:solidFill>
                  <a:srgbClr val="FF0000"/>
                </a:solidFill>
                <a:latin typeface="Times New Roman"/>
                <a:cs typeface="Times New Roman"/>
              </a:rPr>
              <a:t>Masse </a:t>
            </a:r>
            <a:r>
              <a:rPr lang="it-IT" sz="2000" b="1" i="1" u="sng" dirty="0" err="1">
                <a:solidFill>
                  <a:srgbClr val="FF0000"/>
                </a:solidFill>
                <a:latin typeface="Times New Roman"/>
                <a:cs typeface="Times New Roman"/>
              </a:rPr>
              <a:t>volumique</a:t>
            </a:r>
            <a:r>
              <a:rPr lang="it-IT" sz="2000" b="1" i="1" u="sng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it-IT" sz="2000" b="1" i="1" u="sng" dirty="0" err="1">
                <a:solidFill>
                  <a:srgbClr val="FF0000"/>
                </a:solidFill>
                <a:latin typeface="Times New Roman"/>
                <a:cs typeface="Times New Roman"/>
              </a:rPr>
              <a:t>du</a:t>
            </a:r>
            <a:r>
              <a:rPr lang="it-IT" sz="2000" b="1" i="1" u="sng" dirty="0">
                <a:solidFill>
                  <a:srgbClr val="FF0000"/>
                </a:solidFill>
                <a:latin typeface="Times New Roman"/>
                <a:cs typeface="Times New Roman"/>
              </a:rPr>
              <a:t> mélange, kg m</a:t>
            </a:r>
            <a:r>
              <a:rPr lang="it-IT" sz="2000" b="1" i="1" u="sng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-3</a:t>
            </a:r>
            <a:r>
              <a:rPr lang="it-IT" sz="2000" b="1" i="1" u="sng" dirty="0">
                <a:solidFill>
                  <a:srgbClr val="FF0000"/>
                </a:solidFill>
                <a:latin typeface="Times New Roman"/>
                <a:cs typeface="Times New Roman"/>
              </a:rPr>
              <a:t> :</a:t>
            </a:r>
            <a:r>
              <a:rPr lang="it-IT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</a:p>
          <a:p>
            <a:pPr hangingPunct="1">
              <a:lnSpc>
                <a:spcPct val="8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it-IT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            	</a:t>
            </a:r>
            <a:r>
              <a:rPr lang="it-IT" sz="2000" b="1" dirty="0">
                <a:solidFill>
                  <a:srgbClr val="FF0000"/>
                </a:solidFill>
                <a:latin typeface="Times New Roman"/>
                <a:cs typeface="Times New Roman"/>
                <a:sym typeface="Symbol" pitchFamily="18" charset="2"/>
              </a:rPr>
              <a:t></a:t>
            </a:r>
            <a:r>
              <a:rPr lang="it-IT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 = </a:t>
            </a:r>
            <a:r>
              <a:rPr lang="it-IT" sz="20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</a:t>
            </a:r>
            <a:r>
              <a:rPr lang="it-IT" sz="2000" b="1" baseline="-25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TOTAL</a:t>
            </a:r>
            <a:r>
              <a:rPr lang="it-IT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it-IT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/ V</a:t>
            </a:r>
            <a:r>
              <a:rPr lang="it-IT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</a:t>
            </a:r>
            <a:r>
              <a:rPr lang="it-IT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				 </a:t>
            </a:r>
            <a:r>
              <a:rPr lang="it-IT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            </a:t>
            </a:r>
            <a:r>
              <a:rPr lang="it-IT" sz="2000" b="1" dirty="0" smtClean="0">
                <a:solidFill>
                  <a:srgbClr val="FF0000"/>
                </a:solidFill>
                <a:latin typeface="Times New Roman"/>
                <a:cs typeface="Times New Roman"/>
                <a:sym typeface="Symbol" pitchFamily="18" charset="2"/>
              </a:rPr>
              <a:t></a:t>
            </a:r>
            <a:r>
              <a:rPr lang="it-IT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it-IT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= M</a:t>
            </a:r>
            <a:r>
              <a:rPr lang="it-IT" sz="20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TOTAL</a:t>
            </a:r>
            <a:r>
              <a:rPr lang="it-IT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/ </a:t>
            </a:r>
            <a:r>
              <a:rPr lang="it-IT" sz="20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q</a:t>
            </a:r>
            <a:r>
              <a:rPr lang="it-IT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lang="it-IT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	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38573" y="1030249"/>
            <a:ext cx="812800" cy="812800"/>
          </a:xfrm>
          <a:prstGeom prst="rect">
            <a:avLst/>
          </a:prstGeom>
        </p:spPr>
      </p:pic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38573" y="3716338"/>
            <a:ext cx="812800" cy="812800"/>
          </a:xfrm>
          <a:prstGeom prst="rect">
            <a:avLst/>
          </a:prstGeom>
        </p:spPr>
      </p:pic>
      <p:pic>
        <p:nvPicPr>
          <p:cNvPr id="6" name="Son 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97325" y="4529138"/>
            <a:ext cx="812800" cy="812800"/>
          </a:xfrm>
          <a:prstGeom prst="rect">
            <a:avLst/>
          </a:prstGeom>
        </p:spPr>
      </p:pic>
      <p:pic>
        <p:nvPicPr>
          <p:cNvPr id="7" name="Son 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59135" y="5179470"/>
            <a:ext cx="812800" cy="812800"/>
          </a:xfrm>
          <a:prstGeom prst="rect">
            <a:avLst/>
          </a:prstGeom>
        </p:spPr>
      </p:pic>
      <p:pic>
        <p:nvPicPr>
          <p:cNvPr id="8" name="Son 7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75538" y="50048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03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1965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2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4511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5011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35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8516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9016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65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5586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6086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19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5610" grpId="0"/>
      <p:bldP spid="25612" grpId="0"/>
      <p:bldP spid="25613" grpId="0"/>
      <p:bldP spid="256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76672"/>
            <a:ext cx="8220075" cy="774700"/>
          </a:xfrm>
        </p:spPr>
        <p:txBody>
          <a:bodyPr/>
          <a:lstStyle/>
          <a:p>
            <a:r>
              <a:rPr lang="fr-FR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Vitesse de </a:t>
            </a:r>
            <a:r>
              <a:rPr lang="fr-FR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réaction chimique</a:t>
            </a:r>
            <a:endParaRPr lang="fr-FR" sz="3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32135" y="1135113"/>
            <a:ext cx="8678490" cy="936104"/>
          </a:xfrm>
        </p:spPr>
        <p:txBody>
          <a:bodyPr>
            <a:noAutofit/>
          </a:bodyPr>
          <a:lstStyle/>
          <a:p>
            <a:pPr marL="311150" indent="-311150" algn="ctr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Times New Roman" pitchFamily="18" charset="0"/>
              <a:buNone/>
            </a:pPr>
            <a:endParaRPr lang="en-GB" sz="3200" b="1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311150" indent="-311150" algn="ctr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Times New Roman" pitchFamily="18" charset="0"/>
              <a:buNone/>
            </a:pPr>
            <a:r>
              <a:rPr lang="en-GB" sz="3200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Réaction</a:t>
            </a:r>
            <a:r>
              <a:rPr lang="en-GB" sz="3200" b="1" dirty="0" smtClean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lang="en-GB" sz="3200" b="1" dirty="0">
                <a:solidFill>
                  <a:schemeClr val="tx1"/>
                </a:solidFill>
                <a:latin typeface="Times New Roman"/>
                <a:cs typeface="Times New Roman"/>
              </a:rPr>
              <a:t>:</a:t>
            </a:r>
            <a:r>
              <a:rPr lang="en-GB" sz="3200" b="1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lang="en-GB" sz="3200" b="1" dirty="0" smtClean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lang="en-GB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 A </a:t>
            </a:r>
            <a:r>
              <a:rPr lang="en-GB"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+ b B + </a:t>
            </a:r>
            <a:r>
              <a:rPr lang="en-GB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…</a:t>
            </a:r>
            <a:r>
              <a:rPr lang="en-GB"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GB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         p P </a:t>
            </a:r>
            <a:r>
              <a:rPr lang="en-GB"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+ </a:t>
            </a:r>
            <a:r>
              <a:rPr lang="en-GB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r R +</a:t>
            </a:r>
            <a:r>
              <a:rPr lang="en-GB" sz="3200" b="1" dirty="0" smtClean="0">
                <a:solidFill>
                  <a:srgbClr val="CC0000"/>
                </a:solidFill>
                <a:latin typeface="Times New Roman"/>
                <a:cs typeface="Times New Roman"/>
              </a:rPr>
              <a:t>…</a:t>
            </a:r>
            <a:endParaRPr lang="en-GB" sz="3200" b="1" dirty="0">
              <a:solidFill>
                <a:srgbClr val="CC0000"/>
              </a:solidFill>
              <a:latin typeface="Times New Roman"/>
              <a:cs typeface="Times New Roman"/>
            </a:endParaRPr>
          </a:p>
          <a:p>
            <a:pPr marL="311150" indent="-31115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Times New Roman" pitchFamily="18" charset="0"/>
              <a:buNone/>
            </a:pPr>
            <a:endParaRPr lang="fr-CA" sz="3200" b="1" dirty="0">
              <a:latin typeface="Times New Roman"/>
              <a:cs typeface="Times New Roman"/>
            </a:endParaRPr>
          </a:p>
          <a:p>
            <a:pPr marL="311150" indent="-31115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Times New Roman" pitchFamily="18" charset="0"/>
              <a:buNone/>
            </a:pPr>
            <a:endParaRPr lang="fr-CA" sz="3200" b="1" dirty="0">
              <a:latin typeface="Times New Roman"/>
              <a:cs typeface="Times New Roman"/>
              <a:sym typeface="Symbol" pitchFamily="18" charset="2"/>
            </a:endParaRPr>
          </a:p>
          <a:p>
            <a:pPr marL="311150" indent="-31115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Times New Roman" pitchFamily="18" charset="0"/>
              <a:buNone/>
            </a:pPr>
            <a:r>
              <a:rPr lang="fr-CA" sz="3200" b="1" dirty="0">
                <a:latin typeface="Times New Roman"/>
                <a:cs typeface="Times New Roman"/>
              </a:rPr>
              <a:t>				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769FEE7-1680-A44E-B34A-058BDBAA9AAE}" type="datetime1">
              <a:rPr lang="fr-FR" smtClean="0"/>
              <a:t>09/03/20</a:t>
            </a:fld>
            <a:endParaRPr lang="en-GB"/>
          </a:p>
        </p:txBody>
      </p:sp>
      <p:sp>
        <p:nvSpPr>
          <p:cNvPr id="6" name="ZoneTexte 5"/>
          <p:cNvSpPr txBox="1"/>
          <p:nvPr/>
        </p:nvSpPr>
        <p:spPr>
          <a:xfrm>
            <a:off x="1428194" y="2508250"/>
            <a:ext cx="6776314" cy="1384995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latin typeface="Times New Roman"/>
                <a:cs typeface="Times New Roman"/>
              </a:rPr>
              <a:t>A, B…..: réactifs</a:t>
            </a:r>
          </a:p>
          <a:p>
            <a:r>
              <a:rPr lang="fr-FR" sz="2800" b="1" dirty="0" smtClean="0">
                <a:latin typeface="Times New Roman"/>
                <a:cs typeface="Times New Roman"/>
              </a:rPr>
              <a:t>P, R…: produits</a:t>
            </a:r>
          </a:p>
          <a:p>
            <a:r>
              <a:rPr lang="fr-FR" sz="2800" b="1" dirty="0">
                <a:latin typeface="Times New Roman"/>
                <a:cs typeface="Times New Roman"/>
              </a:rPr>
              <a:t>a</a:t>
            </a:r>
            <a:r>
              <a:rPr lang="fr-FR" sz="2800" b="1" dirty="0" smtClean="0">
                <a:latin typeface="Times New Roman"/>
                <a:cs typeface="Times New Roman"/>
              </a:rPr>
              <a:t>, b, p, r….: coefficients </a:t>
            </a:r>
            <a:r>
              <a:rPr lang="fr-FR" sz="2800" b="1" dirty="0" err="1" smtClean="0">
                <a:latin typeface="Times New Roman"/>
                <a:cs typeface="Times New Roman"/>
              </a:rPr>
              <a:t>stoechiométriques</a:t>
            </a:r>
            <a:endParaRPr lang="fr-FR" sz="2800" b="1" dirty="0" smtClean="0">
              <a:latin typeface="Times New Roman"/>
              <a:cs typeface="Times New Roman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5143500" y="1968500"/>
            <a:ext cx="809625" cy="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er 20"/>
          <p:cNvGrpSpPr/>
          <p:nvPr/>
        </p:nvGrpSpPr>
        <p:grpSpPr>
          <a:xfrm>
            <a:off x="457200" y="3945265"/>
            <a:ext cx="8034880" cy="954107"/>
            <a:chOff x="457200" y="3945265"/>
            <a:chExt cx="8034880" cy="954107"/>
          </a:xfrm>
        </p:grpSpPr>
        <p:sp>
          <p:nvSpPr>
            <p:cNvPr id="11" name="ZoneTexte 10"/>
            <p:cNvSpPr txBox="1"/>
            <p:nvPr/>
          </p:nvSpPr>
          <p:spPr>
            <a:xfrm>
              <a:off x="457200" y="3945265"/>
              <a:ext cx="803488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FR" sz="2800" b="1" dirty="0" smtClean="0">
                <a:solidFill>
                  <a:srgbClr val="0000FF"/>
                </a:solidFill>
                <a:latin typeface="Times New Roman"/>
                <a:cs typeface="Times New Roman"/>
              </a:endParaRPr>
            </a:p>
            <a:p>
              <a:r>
                <a:rPr lang="fr-FR" sz="28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Exemple: H</a:t>
              </a:r>
              <a:r>
                <a:rPr lang="fr-FR" sz="28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2</a:t>
              </a:r>
              <a:r>
                <a:rPr lang="fr-FR" sz="28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SO</a:t>
              </a:r>
              <a:r>
                <a:rPr lang="fr-FR" sz="28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4</a:t>
              </a:r>
              <a:r>
                <a:rPr lang="fr-FR" sz="28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+ 2 </a:t>
              </a:r>
              <a:r>
                <a:rPr lang="fr-FR" sz="28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NaOH</a:t>
              </a:r>
              <a:r>
                <a:rPr lang="fr-FR" sz="28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            Na</a:t>
              </a:r>
              <a:r>
                <a:rPr lang="fr-FR" sz="28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2</a:t>
              </a:r>
              <a:r>
                <a:rPr lang="fr-FR" sz="28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SO</a:t>
              </a:r>
              <a:r>
                <a:rPr lang="fr-FR" sz="28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4</a:t>
              </a:r>
              <a:r>
                <a:rPr lang="fr-FR" sz="28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+ 2 H</a:t>
              </a:r>
              <a:r>
                <a:rPr lang="fr-FR" sz="28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2</a:t>
              </a:r>
              <a:r>
                <a:rPr lang="fr-FR" sz="28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O</a:t>
              </a:r>
              <a:endParaRPr lang="fr-FR" sz="2800" b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13" name="Connecteur droit avec flèche 12"/>
            <p:cNvCxnSpPr/>
            <p:nvPr/>
          </p:nvCxnSpPr>
          <p:spPr>
            <a:xfrm>
              <a:off x="4857750" y="4619626"/>
              <a:ext cx="825500" cy="0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ZoneTexte 23"/>
          <p:cNvSpPr txBox="1"/>
          <p:nvPr/>
        </p:nvSpPr>
        <p:spPr>
          <a:xfrm>
            <a:off x="316162" y="5047595"/>
            <a:ext cx="8748463" cy="156966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Times New Roman"/>
                <a:cs typeface="Times New Roman"/>
              </a:rPr>
              <a:t>Réactifs: </a:t>
            </a:r>
            <a:r>
              <a:rPr lang="fr-FR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r>
              <a:rPr lang="fr-FR" sz="2400" b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fr-FR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SO</a:t>
            </a:r>
            <a:r>
              <a:rPr lang="fr-FR" sz="2400" b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4</a:t>
            </a:r>
            <a:r>
              <a:rPr lang="fr-FR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2400" b="1" dirty="0" smtClean="0">
                <a:latin typeface="Times New Roman"/>
                <a:cs typeface="Times New Roman"/>
              </a:rPr>
              <a:t>, </a:t>
            </a:r>
            <a:r>
              <a:rPr lang="fr-FR" sz="24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NaOH</a:t>
            </a:r>
            <a:endParaRPr lang="fr-FR" sz="2400" b="1" dirty="0" smtClean="0">
              <a:latin typeface="Times New Roman"/>
              <a:cs typeface="Times New Roman"/>
            </a:endParaRPr>
          </a:p>
          <a:p>
            <a:r>
              <a:rPr lang="fr-FR" sz="2400" b="1" dirty="0" smtClean="0">
                <a:latin typeface="Times New Roman"/>
                <a:cs typeface="Times New Roman"/>
              </a:rPr>
              <a:t>Produits: </a:t>
            </a:r>
            <a:r>
              <a:rPr lang="fr-FR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Na</a:t>
            </a:r>
            <a:r>
              <a:rPr lang="fr-FR" sz="2400" b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fr-FR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SO</a:t>
            </a:r>
            <a:r>
              <a:rPr lang="fr-FR" sz="2400" b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4</a:t>
            </a:r>
            <a:r>
              <a:rPr lang="fr-FR" sz="2400" b="1" dirty="0" smtClean="0">
                <a:latin typeface="Times New Roman"/>
                <a:cs typeface="Times New Roman"/>
              </a:rPr>
              <a:t>, </a:t>
            </a:r>
            <a:r>
              <a:rPr lang="fr-FR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r>
              <a:rPr lang="fr-FR" sz="2400" b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fr-FR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O</a:t>
            </a:r>
            <a:endParaRPr lang="fr-FR" sz="2400" b="1" dirty="0" smtClean="0">
              <a:latin typeface="Times New Roman"/>
              <a:cs typeface="Times New Roman"/>
            </a:endParaRPr>
          </a:p>
          <a:p>
            <a:r>
              <a:rPr lang="fr-FR" sz="2400" b="1" dirty="0">
                <a:latin typeface="Times New Roman"/>
                <a:cs typeface="Times New Roman"/>
              </a:rPr>
              <a:t>C</a:t>
            </a:r>
            <a:r>
              <a:rPr lang="fr-FR" sz="2400" b="1" dirty="0" smtClean="0">
                <a:latin typeface="Times New Roman"/>
                <a:cs typeface="Times New Roman"/>
              </a:rPr>
              <a:t>oefficients </a:t>
            </a:r>
            <a:r>
              <a:rPr lang="fr-FR" sz="2400" b="1" dirty="0" err="1" smtClean="0">
                <a:latin typeface="Times New Roman"/>
                <a:cs typeface="Times New Roman"/>
              </a:rPr>
              <a:t>stoechiométriques</a:t>
            </a:r>
            <a:r>
              <a:rPr lang="fr-FR" sz="2400" b="1" dirty="0" smtClean="0">
                <a:latin typeface="Times New Roman"/>
                <a:cs typeface="Times New Roman"/>
              </a:rPr>
              <a:t>: </a:t>
            </a:r>
          </a:p>
          <a:p>
            <a:r>
              <a:rPr lang="fr-FR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1 pour H</a:t>
            </a:r>
            <a:r>
              <a:rPr lang="fr-FR" sz="2400" b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fr-FR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SO</a:t>
            </a:r>
            <a:r>
              <a:rPr lang="fr-FR" sz="2400" b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4,</a:t>
            </a:r>
            <a:r>
              <a:rPr lang="fr-FR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2 pour </a:t>
            </a:r>
            <a:r>
              <a:rPr lang="fr-FR" sz="24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NaOH</a:t>
            </a:r>
            <a:r>
              <a:rPr lang="fr-FR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,  1 pour Na</a:t>
            </a:r>
            <a:r>
              <a:rPr lang="fr-FR" sz="2400" b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fr-FR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SO</a:t>
            </a:r>
            <a:r>
              <a:rPr lang="fr-FR" sz="2400" b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4 </a:t>
            </a:r>
            <a:r>
              <a:rPr lang="fr-FR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et 2 pour H</a:t>
            </a:r>
            <a:r>
              <a:rPr lang="fr-FR" sz="2400" b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fr-FR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O</a:t>
            </a:r>
          </a:p>
        </p:txBody>
      </p:sp>
      <p:pic>
        <p:nvPicPr>
          <p:cNvPr id="8" name="Son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02811" y="322313"/>
            <a:ext cx="812800" cy="812800"/>
          </a:xfrm>
          <a:prstGeom prst="rect">
            <a:avLst/>
          </a:prstGeom>
        </p:spPr>
      </p:pic>
      <p:pic>
        <p:nvPicPr>
          <p:cNvPr id="10" name="Son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4000" y="5340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66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4856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36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3528" y="2236614"/>
            <a:ext cx="8820472" cy="1357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63">
              <a:lnSpc>
                <a:spcPct val="115000"/>
              </a:lnSpc>
              <a:spcBef>
                <a:spcPct val="20000"/>
              </a:spcBef>
            </a:pPr>
            <a:r>
              <a:rPr lang="fr-CA" sz="2400" b="1" dirty="0" err="1" smtClean="0">
                <a:solidFill>
                  <a:srgbClr val="FF141B"/>
                </a:solidFill>
                <a:latin typeface="Times New Roman"/>
                <a:cs typeface="Times New Roman"/>
              </a:rPr>
              <a:t>r</a:t>
            </a:r>
            <a:r>
              <a:rPr lang="fr-CA" sz="2400" b="1" baseline="-25000" dirty="0" err="1" smtClean="0">
                <a:solidFill>
                  <a:srgbClr val="FF141B"/>
                </a:solidFill>
                <a:latin typeface="Times New Roman"/>
                <a:cs typeface="Times New Roman"/>
              </a:rPr>
              <a:t>A</a:t>
            </a:r>
            <a:r>
              <a:rPr lang="fr-CA" sz="2400" b="1" baseline="-25000" dirty="0">
                <a:solidFill>
                  <a:srgbClr val="FF141B"/>
                </a:solidFill>
                <a:latin typeface="Times New Roman"/>
                <a:cs typeface="Times New Roman"/>
              </a:rPr>
              <a:t>, </a:t>
            </a:r>
            <a:r>
              <a:rPr lang="fr-CA" sz="2400" b="1" dirty="0" err="1">
                <a:solidFill>
                  <a:srgbClr val="FF141B"/>
                </a:solidFill>
                <a:latin typeface="Times New Roman"/>
                <a:cs typeface="Times New Roman"/>
              </a:rPr>
              <a:t>r</a:t>
            </a:r>
            <a:r>
              <a:rPr lang="fr-CA" sz="2400" b="1" baseline="-25000" dirty="0" err="1">
                <a:solidFill>
                  <a:srgbClr val="FF141B"/>
                </a:solidFill>
                <a:latin typeface="Times New Roman"/>
                <a:cs typeface="Times New Roman"/>
              </a:rPr>
              <a:t>B</a:t>
            </a:r>
            <a:r>
              <a:rPr lang="fr-CA" sz="2400" b="1" dirty="0">
                <a:solidFill>
                  <a:srgbClr val="FF141B"/>
                </a:solidFill>
                <a:latin typeface="Times New Roman"/>
                <a:cs typeface="Times New Roman"/>
              </a:rPr>
              <a:t> </a:t>
            </a:r>
            <a:r>
              <a:rPr lang="fr-CA" sz="2400" b="1" dirty="0">
                <a:solidFill>
                  <a:schemeClr val="bg2">
                    <a:lumMod val="10000"/>
                  </a:schemeClr>
                </a:solidFill>
                <a:latin typeface="Times New Roman"/>
                <a:cs typeface="Times New Roman"/>
              </a:rPr>
              <a:t>: vitesses volumiques de transformation des espèces A/B par la réaction chimique = </a:t>
            </a:r>
            <a:r>
              <a:rPr lang="fr-CA" sz="2400" b="1" dirty="0" smtClean="0">
                <a:solidFill>
                  <a:schemeClr val="bg2">
                    <a:lumMod val="10000"/>
                  </a:schemeClr>
                </a:solidFill>
                <a:latin typeface="Times New Roman"/>
                <a:cs typeface="Times New Roman"/>
              </a:rPr>
              <a:t>nombres </a:t>
            </a:r>
            <a:r>
              <a:rPr lang="fr-CA" sz="2400" b="1" dirty="0">
                <a:solidFill>
                  <a:schemeClr val="bg2">
                    <a:lumMod val="10000"/>
                  </a:schemeClr>
                </a:solidFill>
                <a:latin typeface="Times New Roman"/>
                <a:cs typeface="Times New Roman"/>
              </a:rPr>
              <a:t>de moles de A/B transformées par unité de volume et par unité de temps (mol m</a:t>
            </a:r>
            <a:r>
              <a:rPr lang="fr-CA" sz="2400" b="1" baseline="30000" dirty="0">
                <a:solidFill>
                  <a:schemeClr val="bg2">
                    <a:lumMod val="10000"/>
                  </a:schemeClr>
                </a:solidFill>
                <a:latin typeface="Times New Roman"/>
                <a:cs typeface="Times New Roman"/>
              </a:rPr>
              <a:t>-</a:t>
            </a:r>
            <a:r>
              <a:rPr lang="fr-CA" sz="2400" b="1" baseline="30000" dirty="0" smtClean="0">
                <a:solidFill>
                  <a:schemeClr val="bg2">
                    <a:lumMod val="10000"/>
                  </a:schemeClr>
                </a:solidFill>
                <a:latin typeface="Times New Roman"/>
                <a:cs typeface="Times New Roman"/>
              </a:rPr>
              <a:t>3  </a:t>
            </a:r>
            <a:r>
              <a:rPr lang="fr-CA" sz="2400" b="1" dirty="0" smtClean="0">
                <a:solidFill>
                  <a:schemeClr val="bg2">
                    <a:lumMod val="1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fr-CA" sz="2400" b="1" baseline="30000" dirty="0">
                <a:solidFill>
                  <a:schemeClr val="bg2">
                    <a:lumMod val="10000"/>
                  </a:schemeClr>
                </a:solidFill>
                <a:latin typeface="Times New Roman"/>
                <a:cs typeface="Times New Roman"/>
              </a:rPr>
              <a:t>-1</a:t>
            </a:r>
            <a:r>
              <a:rPr lang="fr-CA" sz="2400" b="1" dirty="0">
                <a:solidFill>
                  <a:schemeClr val="bg2">
                    <a:lumMod val="10000"/>
                  </a:schemeClr>
                </a:solidFill>
                <a:latin typeface="Times New Roman"/>
                <a:cs typeface="Times New Roman"/>
              </a:rPr>
              <a:t>)</a:t>
            </a:r>
            <a:r>
              <a:rPr lang="fr-CA"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	</a:t>
            </a:r>
            <a:endParaRPr lang="fr-CA" sz="2400" b="1" baseline="-25000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9853515"/>
              </p:ext>
            </p:extLst>
          </p:nvPr>
        </p:nvGraphicFramePr>
        <p:xfrm>
          <a:off x="2678113" y="4896893"/>
          <a:ext cx="3509962" cy="1220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" name="…quation" r:id="rId9" imgW="1028700" imgH="444500" progId="Equation.3">
                  <p:embed/>
                </p:oleObj>
              </mc:Choice>
              <mc:Fallback>
                <p:oleObj name="…quation" r:id="rId9" imgW="10287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8113" y="4896893"/>
                        <a:ext cx="3509962" cy="122078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idx="11"/>
          </p:nvPr>
        </p:nvSpPr>
        <p:spPr>
          <a:xfrm>
            <a:off x="3124200" y="6403975"/>
            <a:ext cx="28956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>
          <a:xfrm>
            <a:off x="6553200" y="6403975"/>
            <a:ext cx="21336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>
          <a:xfrm>
            <a:off x="457200" y="6403975"/>
            <a:ext cx="2133600" cy="365125"/>
          </a:xfrm>
        </p:spPr>
        <p:txBody>
          <a:bodyPr/>
          <a:lstStyle/>
          <a:p>
            <a:fld id="{05FA00F2-6923-7A46-9899-4D6F03B9F7C9}" type="datetime1">
              <a:rPr lang="fr-FR" smtClean="0"/>
              <a:t>09/03/20</a:t>
            </a:fld>
            <a:endParaRPr lang="en-GB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365547"/>
            <a:ext cx="8220075" cy="774700"/>
          </a:xfrm>
        </p:spPr>
        <p:txBody>
          <a:bodyPr/>
          <a:lstStyle/>
          <a:p>
            <a:r>
              <a:rPr lang="fr-FR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Vitesse de </a:t>
            </a:r>
            <a:r>
              <a:rPr lang="fr-FR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réaction chimique</a:t>
            </a:r>
            <a:endParaRPr lang="fr-FR" sz="3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pSp>
        <p:nvGrpSpPr>
          <p:cNvPr id="9" name="Grouper 8"/>
          <p:cNvGrpSpPr/>
          <p:nvPr/>
        </p:nvGrpSpPr>
        <p:grpSpPr>
          <a:xfrm>
            <a:off x="132135" y="944613"/>
            <a:ext cx="8678490" cy="936104"/>
            <a:chOff x="132135" y="944613"/>
            <a:chExt cx="8678490" cy="936104"/>
          </a:xfrm>
        </p:grpSpPr>
        <p:sp>
          <p:nvSpPr>
            <p:cNvPr id="11" name="Rectangle 4"/>
            <p:cNvSpPr txBox="1">
              <a:spLocks noChangeArrowheads="1"/>
            </p:cNvSpPr>
            <p:nvPr/>
          </p:nvSpPr>
          <p:spPr>
            <a:xfrm>
              <a:off x="132135" y="944613"/>
              <a:ext cx="8678490" cy="93610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11150" indent="-311150" algn="ctr">
                <a:lnSpc>
                  <a:spcPct val="80000"/>
                </a:lnSpc>
                <a:spcAft>
                  <a:spcPct val="0"/>
                </a:spcAft>
                <a:buSzPct val="100000"/>
                <a:buFont typeface="Times New Roman" pitchFamily="18" charset="0"/>
                <a:buNone/>
              </a:pPr>
              <a:endParaRPr lang="en-GB" sz="3200" b="1" dirty="0" smtClean="0">
                <a:latin typeface="Times New Roman"/>
                <a:cs typeface="Times New Roman"/>
              </a:endParaRPr>
            </a:p>
            <a:p>
              <a:pPr marL="311150" indent="-311150" algn="ctr">
                <a:lnSpc>
                  <a:spcPct val="80000"/>
                </a:lnSpc>
                <a:spcAft>
                  <a:spcPct val="0"/>
                </a:spcAft>
                <a:buSzPct val="100000"/>
                <a:buFont typeface="Times New Roman" pitchFamily="18" charset="0"/>
                <a:buNone/>
              </a:pPr>
              <a:r>
                <a:rPr lang="en-GB" sz="3200" b="1" dirty="0" err="1" smtClean="0">
                  <a:latin typeface="Times New Roman"/>
                  <a:cs typeface="Times New Roman"/>
                </a:rPr>
                <a:t>Réaction</a:t>
              </a:r>
              <a:r>
                <a:rPr lang="en-GB" sz="3200" b="1" dirty="0" smtClean="0">
                  <a:solidFill>
                    <a:srgbClr val="CC0000"/>
                  </a:solidFill>
                  <a:latin typeface="Times New Roman"/>
                  <a:cs typeface="Times New Roman"/>
                </a:rPr>
                <a:t> </a:t>
              </a:r>
              <a:r>
                <a:rPr lang="en-GB" sz="3200" b="1" dirty="0" smtClean="0">
                  <a:latin typeface="Times New Roman"/>
                  <a:cs typeface="Times New Roman"/>
                </a:rPr>
                <a:t>:</a:t>
              </a:r>
              <a:r>
                <a:rPr lang="en-GB" sz="3200" b="1" dirty="0" smtClean="0">
                  <a:solidFill>
                    <a:srgbClr val="CC0000"/>
                  </a:solidFill>
                  <a:latin typeface="Times New Roman"/>
                  <a:cs typeface="Times New Roman"/>
                </a:rPr>
                <a:t>  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a A + b B + …            p P + r R +</a:t>
              </a:r>
              <a:r>
                <a:rPr lang="en-GB" sz="3200" b="1" dirty="0" smtClean="0">
                  <a:solidFill>
                    <a:srgbClr val="CC0000"/>
                  </a:solidFill>
                  <a:latin typeface="Times New Roman"/>
                  <a:cs typeface="Times New Roman"/>
                </a:rPr>
                <a:t>…</a:t>
              </a:r>
            </a:p>
            <a:p>
              <a:pPr marL="311150" indent="-311150">
                <a:lnSpc>
                  <a:spcPct val="115000"/>
                </a:lnSpc>
                <a:spcAft>
                  <a:spcPct val="0"/>
                </a:spcAft>
                <a:buSzPct val="100000"/>
                <a:buFont typeface="Times New Roman" pitchFamily="18" charset="0"/>
                <a:buNone/>
              </a:pPr>
              <a:r>
                <a:rPr lang="fr-CA" sz="3200" b="1" dirty="0" smtClean="0">
                  <a:latin typeface="Times New Roman"/>
                  <a:cs typeface="Times New Roman"/>
                </a:rPr>
                <a:t>				</a:t>
              </a:r>
              <a:endParaRPr lang="fr-CA" sz="3200" b="1" dirty="0">
                <a:latin typeface="Times New Roman"/>
                <a:cs typeface="Times New Roman"/>
              </a:endParaRPr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>
              <a:off x="5095875" y="1746250"/>
              <a:ext cx="809625" cy="0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346075" y="3544367"/>
            <a:ext cx="8820472" cy="1268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63">
              <a:lnSpc>
                <a:spcPct val="115000"/>
              </a:lnSpc>
              <a:spcBef>
                <a:spcPct val="20000"/>
              </a:spcBef>
              <a:buClrTx/>
              <a:buSzTx/>
            </a:pPr>
            <a:r>
              <a:rPr lang="fr-CA" sz="2400" b="1" dirty="0" err="1" smtClean="0">
                <a:solidFill>
                  <a:srgbClr val="FF141B"/>
                </a:solidFill>
                <a:latin typeface="Times New Roman"/>
                <a:cs typeface="Times New Roman"/>
              </a:rPr>
              <a:t>r</a:t>
            </a:r>
            <a:r>
              <a:rPr lang="fr-CA" sz="2400" b="1" baseline="-25000" dirty="0" err="1" smtClean="0">
                <a:solidFill>
                  <a:srgbClr val="FF141B"/>
                </a:solidFill>
                <a:latin typeface="Times New Roman"/>
                <a:cs typeface="Times New Roman"/>
              </a:rPr>
              <a:t>P</a:t>
            </a:r>
            <a:r>
              <a:rPr lang="fr-CA" sz="2400" b="1" dirty="0">
                <a:solidFill>
                  <a:srgbClr val="FF141B"/>
                </a:solidFill>
                <a:latin typeface="Times New Roman"/>
                <a:cs typeface="Times New Roman"/>
              </a:rPr>
              <a:t>, </a:t>
            </a:r>
            <a:r>
              <a:rPr lang="fr-CA" sz="2400" b="1" dirty="0" err="1" smtClean="0">
                <a:solidFill>
                  <a:srgbClr val="FF141B"/>
                </a:solidFill>
                <a:latin typeface="Times New Roman"/>
                <a:cs typeface="Times New Roman"/>
              </a:rPr>
              <a:t>r</a:t>
            </a:r>
            <a:r>
              <a:rPr lang="fr-CA" sz="2400" b="1" baseline="-25000" dirty="0" err="1">
                <a:solidFill>
                  <a:srgbClr val="FF141B"/>
                </a:solidFill>
                <a:latin typeface="Times New Roman"/>
                <a:cs typeface="Times New Roman"/>
              </a:rPr>
              <a:t>R</a:t>
            </a:r>
            <a:r>
              <a:rPr lang="fr-CA" sz="2400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: </a:t>
            </a:r>
            <a:r>
              <a:rPr lang="fr-CA" sz="2400" b="1" dirty="0">
                <a:solidFill>
                  <a:srgbClr val="1E1C11"/>
                </a:solidFill>
                <a:latin typeface="Times New Roman"/>
                <a:cs typeface="Times New Roman"/>
              </a:rPr>
              <a:t>nombres de moles de P</a:t>
            </a:r>
            <a:r>
              <a:rPr lang="fr-CA" sz="2400" b="1" dirty="0" smtClean="0">
                <a:solidFill>
                  <a:srgbClr val="1E1C11"/>
                </a:solidFill>
                <a:latin typeface="Times New Roman"/>
                <a:cs typeface="Times New Roman"/>
              </a:rPr>
              <a:t>/R </a:t>
            </a:r>
            <a:r>
              <a:rPr lang="fr-CA" sz="2400" b="1" dirty="0">
                <a:solidFill>
                  <a:srgbClr val="1E1C11"/>
                </a:solidFill>
                <a:latin typeface="Times New Roman"/>
                <a:cs typeface="Times New Roman"/>
              </a:rPr>
              <a:t>produites par unité de volume et par unité de temps (mol m</a:t>
            </a:r>
            <a:r>
              <a:rPr lang="fr-CA" sz="2400" b="1" baseline="30000" dirty="0">
                <a:solidFill>
                  <a:srgbClr val="1E1C11"/>
                </a:solidFill>
                <a:latin typeface="Times New Roman"/>
                <a:cs typeface="Times New Roman"/>
              </a:rPr>
              <a:t>-3</a:t>
            </a:r>
            <a:r>
              <a:rPr lang="fr-CA" sz="2400" b="1" dirty="0">
                <a:solidFill>
                  <a:srgbClr val="1E1C11"/>
                </a:solidFill>
                <a:latin typeface="Times New Roman"/>
                <a:cs typeface="Times New Roman"/>
              </a:rPr>
              <a:t>s</a:t>
            </a:r>
            <a:r>
              <a:rPr lang="fr-CA" sz="2400" b="1" baseline="30000" dirty="0">
                <a:solidFill>
                  <a:srgbClr val="1E1C11"/>
                </a:solidFill>
                <a:latin typeface="Times New Roman"/>
                <a:cs typeface="Times New Roman"/>
              </a:rPr>
              <a:t>-1</a:t>
            </a:r>
            <a:r>
              <a:rPr lang="fr-CA" sz="2400" b="1" dirty="0">
                <a:solidFill>
                  <a:srgbClr val="1E1C11"/>
                </a:solidFill>
                <a:latin typeface="Times New Roman"/>
                <a:cs typeface="Times New Roman"/>
              </a:rPr>
              <a:t>)	</a:t>
            </a:r>
          </a:p>
          <a:p>
            <a:pPr defTabSz="449263">
              <a:lnSpc>
                <a:spcPct val="115000"/>
              </a:lnSpc>
              <a:spcBef>
                <a:spcPct val="20000"/>
              </a:spcBef>
              <a:buClrTx/>
              <a:buSzTx/>
              <a:buFontTx/>
              <a:buNone/>
            </a:pPr>
            <a:endParaRPr lang="fr-CA" sz="2400" b="1" baseline="-25000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Son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09211" y="538213"/>
            <a:ext cx="812800" cy="812800"/>
          </a:xfrm>
          <a:prstGeom prst="rect">
            <a:avLst/>
          </a:prstGeom>
        </p:spPr>
      </p:pic>
      <p:pic>
        <p:nvPicPr>
          <p:cNvPr id="14" name="Son 1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10475" y="4292600"/>
            <a:ext cx="812800" cy="812800"/>
          </a:xfrm>
          <a:prstGeom prst="rect">
            <a:avLst/>
          </a:prstGeom>
        </p:spPr>
      </p:pic>
      <p:pic>
        <p:nvPicPr>
          <p:cNvPr id="16" name="Son 15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16875" y="5467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66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409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909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0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8989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9489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090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719137" y="188913"/>
            <a:ext cx="7524751" cy="346075"/>
          </a:xfrm>
        </p:spPr>
        <p:txBody>
          <a:bodyPr>
            <a:noAutofit/>
          </a:bodyPr>
          <a:lstStyle/>
          <a:p>
            <a:pPr eaLnBrk="1">
              <a:defRPr/>
            </a:pPr>
            <a:r>
              <a:rPr lang="fr-FR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Définition du taux de conversion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50825" y="2249159"/>
            <a:ext cx="8893175" cy="2118606"/>
          </a:xfrm>
        </p:spPr>
        <p:txBody>
          <a:bodyPr>
            <a:noAutofit/>
          </a:bodyPr>
          <a:lstStyle/>
          <a:p>
            <a:pPr marL="311150" indent="-311150" ea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Times New Roman" pitchFamily="18" charset="0"/>
              <a:buNone/>
            </a:pPr>
            <a:endParaRPr lang="fr-CA" sz="2400" b="1" u="sng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11150" indent="-311150" ea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Times New Roman" pitchFamily="18" charset="0"/>
              <a:buNone/>
            </a:pPr>
            <a:r>
              <a:rPr lang="fr-CA" sz="2400" b="1" u="sng" dirty="0" smtClean="0">
                <a:solidFill>
                  <a:srgbClr val="000000"/>
                </a:solidFill>
                <a:latin typeface="Times New Roman"/>
                <a:cs typeface="Times New Roman"/>
              </a:rPr>
              <a:t>Taux de conversion du réactif  A  </a:t>
            </a:r>
            <a:r>
              <a:rPr lang="fr-CA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:</a:t>
            </a:r>
            <a:endParaRPr lang="fr-CA" sz="36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11150" indent="-311150" ea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Times New Roman" pitchFamily="18" charset="0"/>
              <a:buNone/>
            </a:pPr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      Quantité de A transformée</a:t>
            </a:r>
          </a:p>
          <a:p>
            <a:pPr marL="311150" indent="-311150" ea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Times New Roman" pitchFamily="18" charset="0"/>
              <a:buNone/>
            </a:pPr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  <a:sym typeface="Symbol" pitchFamily="18" charset="2"/>
              </a:rPr>
              <a:t>  = </a:t>
            </a:r>
            <a:endParaRPr lang="fr-CA" sz="24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11150" indent="-311150" ea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Times New Roman" pitchFamily="18" charset="0"/>
              <a:buNone/>
            </a:pPr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           Quantité de A initiale</a:t>
            </a:r>
          </a:p>
          <a:p>
            <a:pPr marL="311150" indent="-311150" ea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Times New Roman" pitchFamily="18" charset="0"/>
              <a:buNone/>
            </a:pPr>
            <a:endParaRPr lang="fr-CA" sz="24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11150" indent="-311150" ea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Times New Roman" pitchFamily="18" charset="0"/>
              <a:buNone/>
            </a:pPr>
            <a:r>
              <a:rPr lang="it-IT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endParaRPr lang="fr-FR" sz="24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5908953" y="2783440"/>
            <a:ext cx="2808288" cy="3494087"/>
            <a:chOff x="3742" y="1047"/>
            <a:chExt cx="1769" cy="2201"/>
          </a:xfrm>
        </p:grpSpPr>
        <p:sp>
          <p:nvSpPr>
            <p:cNvPr id="43024" name="Oval 6"/>
            <p:cNvSpPr>
              <a:spLocks noChangeArrowheads="1"/>
            </p:cNvSpPr>
            <p:nvPr/>
          </p:nvSpPr>
          <p:spPr bwMode="auto">
            <a:xfrm>
              <a:off x="3742" y="1047"/>
              <a:ext cx="1724" cy="99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lIns="91420" tIns="45711" rIns="91420" bIns="45711" anchor="ctr"/>
            <a:lstStyle/>
            <a:p>
              <a:pPr algn="ctr" hangingPunct="1">
                <a:lnSpc>
                  <a:spcPct val="120000"/>
                </a:lnSpc>
                <a:buClrTx/>
                <a:buSzTx/>
                <a:buFontTx/>
                <a:buNone/>
              </a:pPr>
              <a:r>
                <a:rPr lang="fr-FR" sz="2400" b="1" dirty="0" err="1">
                  <a:solidFill>
                    <a:schemeClr val="tx1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24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 = 0 :</a:t>
              </a:r>
            </a:p>
            <a:p>
              <a:pPr algn="ctr" hangingPunct="1">
                <a:lnSpc>
                  <a:spcPct val="120000"/>
                </a:lnSpc>
                <a:buClrTx/>
                <a:buSzTx/>
                <a:buFontTx/>
                <a:buNone/>
              </a:pPr>
              <a:r>
                <a:rPr lang="fr-FR" sz="24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A : </a:t>
              </a:r>
              <a:r>
                <a:rPr lang="fr-FR" sz="2400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400" b="1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400" b="1" baseline="30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400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4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moles</a:t>
              </a:r>
            </a:p>
            <a:p>
              <a:pPr algn="ctr" hangingPunct="1">
                <a:lnSpc>
                  <a:spcPct val="120000"/>
                </a:lnSpc>
                <a:buClrTx/>
                <a:buSzTx/>
                <a:buFontTx/>
                <a:buNone/>
              </a:pPr>
              <a:r>
                <a:rPr lang="fr-FR" sz="24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B : </a:t>
              </a:r>
              <a:r>
                <a:rPr lang="fr-FR" sz="2400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400" b="1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B</a:t>
              </a:r>
              <a:r>
                <a:rPr lang="fr-FR" sz="2400" b="1" baseline="30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400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 moles…</a:t>
              </a:r>
              <a:endParaRPr lang="fr-FR" sz="2400" b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  <a:p>
              <a:pPr algn="ctr" hangingPunct="1">
                <a:lnSpc>
                  <a:spcPct val="120000"/>
                </a:lnSpc>
                <a:buClrTx/>
                <a:buSzTx/>
                <a:buFontTx/>
                <a:buNone/>
              </a:pPr>
              <a:endParaRPr lang="fr-FR" sz="2400" b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3025" name="Oval 7"/>
            <p:cNvSpPr>
              <a:spLocks noChangeArrowheads="1"/>
            </p:cNvSpPr>
            <p:nvPr/>
          </p:nvSpPr>
          <p:spPr bwMode="auto">
            <a:xfrm>
              <a:off x="3787" y="2205"/>
              <a:ext cx="1724" cy="1043"/>
            </a:xfrm>
            <a:prstGeom prst="ellipse">
              <a:avLst/>
            </a:prstGeom>
            <a:solidFill>
              <a:srgbClr val="99FF4C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lIns="91420" tIns="45711" rIns="91420" bIns="45711" anchor="ctr"/>
            <a:lstStyle/>
            <a:p>
              <a:pPr algn="ctr" hangingPunct="1">
                <a:lnSpc>
                  <a:spcPct val="120000"/>
                </a:lnSpc>
                <a:buClrTx/>
                <a:buSzTx/>
                <a:buFontTx/>
                <a:buNone/>
              </a:pPr>
              <a:r>
                <a:rPr lang="fr-FR" sz="2400" b="1" dirty="0" err="1">
                  <a:solidFill>
                    <a:schemeClr val="tx1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24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 :</a:t>
              </a:r>
            </a:p>
            <a:p>
              <a:pPr algn="ctr" hangingPunct="1">
                <a:lnSpc>
                  <a:spcPct val="120000"/>
                </a:lnSpc>
                <a:buClrTx/>
                <a:buSzTx/>
                <a:buFontTx/>
                <a:buNone/>
              </a:pPr>
              <a:r>
                <a:rPr lang="fr-FR" sz="24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A : </a:t>
              </a:r>
              <a:r>
                <a:rPr lang="fr-FR" sz="2400" b="1" dirty="0" err="1">
                  <a:solidFill>
                    <a:schemeClr val="tx1"/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400" b="1" baseline="-25000" dirty="0" err="1">
                  <a:solidFill>
                    <a:schemeClr val="tx1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4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 moles</a:t>
              </a:r>
            </a:p>
            <a:p>
              <a:pPr algn="ctr" hangingPunct="1">
                <a:lnSpc>
                  <a:spcPct val="120000"/>
                </a:lnSpc>
                <a:buClrTx/>
                <a:buSzTx/>
                <a:buFontTx/>
                <a:buNone/>
              </a:pPr>
              <a:r>
                <a:rPr lang="fr-FR" sz="24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B : </a:t>
              </a:r>
              <a:r>
                <a:rPr lang="fr-FR" sz="2400" b="1" dirty="0" err="1">
                  <a:solidFill>
                    <a:schemeClr val="tx1"/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400" b="1" baseline="-25000" dirty="0" err="1">
                  <a:solidFill>
                    <a:schemeClr val="tx1"/>
                  </a:solidFill>
                  <a:latin typeface="Times New Roman"/>
                  <a:cs typeface="Times New Roman"/>
                </a:rPr>
                <a:t>B</a:t>
              </a:r>
              <a:r>
                <a:rPr lang="fr-FR" sz="24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400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moles…</a:t>
              </a:r>
              <a:endParaRPr lang="fr-FR" sz="2400" b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  <a:p>
              <a:pPr algn="ctr" hangingPunct="1">
                <a:lnSpc>
                  <a:spcPct val="120000"/>
                </a:lnSpc>
                <a:buClrTx/>
                <a:buSzTx/>
                <a:buFontTx/>
                <a:buNone/>
              </a:pPr>
              <a:endParaRPr lang="fr-FR" sz="2400" b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14697" name="AutoShape 9"/>
          <p:cNvSpPr>
            <a:spLocks noChangeArrowheads="1"/>
          </p:cNvSpPr>
          <p:nvPr/>
        </p:nvSpPr>
        <p:spPr bwMode="auto">
          <a:xfrm rot="5841177">
            <a:off x="8173244" y="4396582"/>
            <a:ext cx="647700" cy="360362"/>
          </a:xfrm>
          <a:prstGeom prst="curvedDownArrow">
            <a:avLst>
              <a:gd name="adj1" fmla="val 35947"/>
              <a:gd name="adj2" fmla="val 71894"/>
              <a:gd name="adj3" fmla="val 33333"/>
            </a:avLst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4713" name="Text Box 25"/>
          <p:cNvSpPr txBox="1">
            <a:spLocks noChangeArrowheads="1"/>
          </p:cNvSpPr>
          <p:nvPr/>
        </p:nvSpPr>
        <p:spPr bwMode="auto">
          <a:xfrm>
            <a:off x="833684" y="4621765"/>
            <a:ext cx="2290516" cy="1575806"/>
          </a:xfrm>
          <a:prstGeom prst="rect">
            <a:avLst/>
          </a:prstGeom>
          <a:noFill/>
          <a:ln w="38100" cmpd="sng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marL="311150" indent="-31115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</a:pPr>
            <a:r>
              <a:rPr lang="it-IT" b="1" dirty="0" smtClean="0">
                <a:solidFill>
                  <a:srgbClr val="000000"/>
                </a:solidFill>
              </a:rPr>
              <a:t> </a:t>
            </a:r>
            <a:r>
              <a:rPr lang="it-IT" b="1" dirty="0">
                <a:solidFill>
                  <a:srgbClr val="000000"/>
                </a:solidFill>
              </a:rPr>
              <a:t>	</a:t>
            </a:r>
            <a:r>
              <a:rPr lang="it-IT" sz="2800" b="1" dirty="0">
                <a:solidFill>
                  <a:srgbClr val="000000"/>
                </a:solidFill>
              </a:rPr>
              <a:t> </a:t>
            </a:r>
            <a:r>
              <a:rPr lang="it-IT" sz="2800" b="1" dirty="0" smtClean="0">
                <a:solidFill>
                  <a:srgbClr val="000000"/>
                </a:solidFill>
              </a:rPr>
              <a:t>      </a:t>
            </a:r>
            <a:r>
              <a:rPr lang="fr-FR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lang="fr-FR" sz="28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fr-FR" sz="2800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0</a:t>
            </a:r>
            <a:r>
              <a:rPr lang="fr-FR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- </a:t>
            </a:r>
            <a:r>
              <a:rPr lang="fr-FR" sz="2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lang="fr-FR" sz="2800" b="1" baseline="-25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endParaRPr lang="fr-FR" sz="2800" b="1" baseline="-250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11150" indent="-31115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</a:pPr>
            <a:r>
              <a:rPr lang="fr-FR" sz="2800" b="1" dirty="0" smtClean="0">
                <a:solidFill>
                  <a:srgbClr val="FF0000"/>
                </a:solidFill>
                <a:latin typeface="Times New Roman"/>
                <a:cs typeface="Times New Roman"/>
                <a:sym typeface="Symbol" pitchFamily="18" charset="2"/>
              </a:rPr>
              <a:t>  = </a:t>
            </a:r>
            <a:endParaRPr lang="fr-CA" sz="28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11150" indent="-31115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</a:pPr>
            <a:r>
              <a:rPr lang="fr-FR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         </a:t>
            </a:r>
            <a:r>
              <a:rPr lang="it-IT" sz="2800" b="1" dirty="0" smtClean="0">
                <a:solidFill>
                  <a:srgbClr val="000000"/>
                </a:solidFill>
              </a:rPr>
              <a:t>   </a:t>
            </a:r>
            <a:r>
              <a:rPr lang="fr-FR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lang="fr-FR" sz="28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fr-FR" sz="2800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0</a:t>
            </a:r>
            <a:r>
              <a:rPr lang="fr-FR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endParaRPr lang="fr-FR" sz="2800" b="1" dirty="0">
              <a:solidFill>
                <a:srgbClr val="000000"/>
              </a:solidFill>
            </a:endParaRPr>
          </a:p>
          <a:p>
            <a:pPr defTabSz="449263"/>
            <a:endParaRPr lang="fr-FR" dirty="0"/>
          </a:p>
        </p:txBody>
      </p:sp>
      <p:sp>
        <p:nvSpPr>
          <p:cNvPr id="43018" name="Text Box 28"/>
          <p:cNvSpPr txBox="1">
            <a:spLocks noChangeArrowheads="1"/>
          </p:cNvSpPr>
          <p:nvPr/>
        </p:nvSpPr>
        <p:spPr bwMode="auto">
          <a:xfrm>
            <a:off x="952500" y="791359"/>
            <a:ext cx="714374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49263">
              <a:spcBef>
                <a:spcPct val="50000"/>
              </a:spcBef>
            </a:pPr>
            <a:r>
              <a:rPr lang="fr-FR" sz="2800" b="1" dirty="0">
                <a:latin typeface="Times New Roman"/>
                <a:cs typeface="Times New Roman"/>
              </a:rPr>
              <a:t>Mesure </a:t>
            </a:r>
            <a:r>
              <a:rPr lang="fr-FR" sz="2800" b="1" dirty="0" smtClean="0">
                <a:latin typeface="Times New Roman"/>
                <a:cs typeface="Times New Roman"/>
              </a:rPr>
              <a:t>le degré d’avancement </a:t>
            </a:r>
            <a:r>
              <a:rPr lang="fr-FR" sz="2800" b="1" dirty="0">
                <a:latin typeface="Times New Roman"/>
                <a:cs typeface="Times New Roman"/>
              </a:rPr>
              <a:t>de la réaction par rapport à une référence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4EFEB0C-9DA7-E44A-B9B4-7414298B688C}" type="datetime1">
              <a:rPr lang="fr-FR" smtClean="0"/>
              <a:t>09/03/20</a:t>
            </a:fld>
            <a:endParaRPr lang="en-GB"/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3330575" y="1827687"/>
            <a:ext cx="3575050" cy="6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1" rIns="91420" bIns="45711">
            <a:spAutoFit/>
          </a:bodyPr>
          <a:lstStyle/>
          <a:p>
            <a:pPr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fr-FR" sz="3600" b="1" i="1" u="sng" dirty="0">
                <a:solidFill>
                  <a:srgbClr val="0000FF"/>
                </a:solidFill>
                <a:latin typeface="Times New Roman"/>
                <a:cs typeface="Times New Roman"/>
              </a:rPr>
              <a:t>Phase isolée</a:t>
            </a: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95375" y="3508375"/>
            <a:ext cx="3302000" cy="158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 flipV="1">
            <a:off x="1679575" y="5327650"/>
            <a:ext cx="1225550" cy="158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39403" y="932666"/>
            <a:ext cx="812800" cy="812800"/>
          </a:xfrm>
          <a:prstGeom prst="rect">
            <a:avLst/>
          </a:prstGeom>
        </p:spPr>
      </p:pic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76947" y="6045200"/>
            <a:ext cx="812800" cy="812800"/>
          </a:xfrm>
          <a:prstGeom prst="rect">
            <a:avLst/>
          </a:prstGeom>
        </p:spPr>
      </p:pic>
      <p:pic>
        <p:nvPicPr>
          <p:cNvPr id="8" name="Son 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2000" y="3554965"/>
            <a:ext cx="812800" cy="812800"/>
          </a:xfrm>
          <a:prstGeom prst="rect">
            <a:avLst/>
          </a:prstGeom>
        </p:spPr>
      </p:pic>
      <p:pic>
        <p:nvPicPr>
          <p:cNvPr id="9" name="Son 8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84575" y="541652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4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745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245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8521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9021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10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116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4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4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616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2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4691" grpId="0"/>
      <p:bldP spid="114697" grpId="0" animBg="1"/>
      <p:bldP spid="114713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719137" y="188913"/>
            <a:ext cx="7524751" cy="346075"/>
          </a:xfrm>
        </p:spPr>
        <p:txBody>
          <a:bodyPr>
            <a:noAutofit/>
          </a:bodyPr>
          <a:lstStyle/>
          <a:p>
            <a:pPr eaLnBrk="1">
              <a:defRPr/>
            </a:pPr>
            <a:r>
              <a:rPr lang="fr-FR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Définition du taux de conversion</a:t>
            </a:r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492545" y="1765301"/>
            <a:ext cx="8317072" cy="1800225"/>
            <a:chOff x="-448" y="1298"/>
            <a:chExt cx="3809" cy="1134"/>
          </a:xfrm>
        </p:grpSpPr>
        <p:sp>
          <p:nvSpPr>
            <p:cNvPr id="43021" name="Oval 13"/>
            <p:cNvSpPr>
              <a:spLocks noChangeArrowheads="1"/>
            </p:cNvSpPr>
            <p:nvPr/>
          </p:nvSpPr>
          <p:spPr bwMode="auto">
            <a:xfrm>
              <a:off x="948" y="1434"/>
              <a:ext cx="1088" cy="862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lIns="91420" tIns="45711" rIns="91420" bIns="45711" anchor="ctr"/>
            <a:lstStyle/>
            <a:p>
              <a:pPr algn="ctr" hangingPunct="1">
                <a:lnSpc>
                  <a:spcPct val="120000"/>
                </a:lnSpc>
                <a:buClrTx/>
                <a:buSzTx/>
                <a:buFontTx/>
                <a:buNone/>
              </a:pPr>
              <a:r>
                <a:rPr lang="fr-FR" sz="2800" b="1" dirty="0">
                  <a:solidFill>
                    <a:schemeClr val="bg1"/>
                  </a:solidFill>
                  <a:latin typeface="Times New Roman"/>
                  <a:cs typeface="Times New Roman"/>
                </a:rPr>
                <a:t>R</a:t>
              </a:r>
              <a:r>
                <a:rPr lang="fr-FR" sz="2800" b="1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éacteur</a:t>
              </a:r>
              <a:endParaRPr lang="fr-FR" sz="2800" b="1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3022" name="AutoShape 5"/>
            <p:cNvSpPr>
              <a:spLocks noChangeArrowheads="1"/>
            </p:cNvSpPr>
            <p:nvPr/>
          </p:nvSpPr>
          <p:spPr bwMode="auto">
            <a:xfrm>
              <a:off x="-448" y="1298"/>
              <a:ext cx="1396" cy="113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B6CBE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0" tIns="45711" rIns="91420" bIns="45711" anchor="ctr"/>
            <a:lstStyle/>
            <a:p>
              <a:pPr algn="dist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fr-FR" sz="28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A : </a:t>
              </a:r>
              <a:r>
                <a:rPr lang="fr-FR" sz="2800" b="1" dirty="0">
                  <a:latin typeface="Times New Roman"/>
                  <a:cs typeface="Times New Roman"/>
                </a:rPr>
                <a:t>N</a:t>
              </a:r>
              <a:r>
                <a:rPr lang="fr-FR" sz="2800" b="1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800" b="1" baseline="30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800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8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mol/s</a:t>
              </a:r>
            </a:p>
            <a:p>
              <a:pPr algn="ctr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fr-FR" sz="28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B : </a:t>
              </a:r>
              <a:r>
                <a:rPr lang="fr-FR" sz="2800" b="1" dirty="0">
                  <a:latin typeface="Times New Roman"/>
                  <a:cs typeface="Times New Roman"/>
                </a:rPr>
                <a:t>N</a:t>
              </a:r>
              <a:r>
                <a:rPr lang="fr-FR" sz="2800" b="1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B</a:t>
              </a:r>
              <a:r>
                <a:rPr lang="fr-FR" sz="2800" b="1" baseline="30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800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8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mol/</a:t>
              </a:r>
              <a:r>
                <a:rPr lang="fr-FR" sz="2800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s…</a:t>
              </a:r>
              <a:endParaRPr lang="fr-FR" sz="2800" b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3023" name="AutoShape 10"/>
            <p:cNvSpPr>
              <a:spLocks noChangeArrowheads="1"/>
            </p:cNvSpPr>
            <p:nvPr/>
          </p:nvSpPr>
          <p:spPr bwMode="auto">
            <a:xfrm>
              <a:off x="2064" y="1298"/>
              <a:ext cx="1297" cy="113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0" tIns="45711" rIns="91420" bIns="45711" anchor="ctr"/>
            <a:lstStyle/>
            <a:p>
              <a:pPr algn="dist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fr-FR" sz="2800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A </a:t>
              </a:r>
              <a:r>
                <a:rPr lang="fr-FR" sz="28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: </a:t>
              </a:r>
              <a:r>
                <a:rPr lang="fr-FR" sz="2800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800" b="1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800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 mol</a:t>
              </a:r>
              <a:r>
                <a:rPr lang="fr-FR" sz="28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/s</a:t>
              </a:r>
            </a:p>
            <a:p>
              <a:pPr algn="dist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fr-FR" sz="28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B : </a:t>
              </a:r>
              <a:r>
                <a:rPr lang="fr-FR" sz="2800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800" b="1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B</a:t>
              </a:r>
              <a:r>
                <a:rPr lang="fr-FR" sz="2800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8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mol/</a:t>
              </a:r>
              <a:r>
                <a:rPr lang="fr-FR" sz="2800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s…</a:t>
              </a:r>
              <a:endParaRPr lang="fr-FR" sz="2800" b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GB">
              <a:latin typeface="Times New Roman"/>
              <a:cs typeface="Times New Roman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4EFEB0C-9DA7-E44A-B9B4-7414298B688C}" type="datetime1">
              <a:rPr lang="fr-FR" smtClean="0">
                <a:latin typeface="Times New Roman"/>
                <a:cs typeface="Times New Roman"/>
              </a:rPr>
              <a:t>09/03/20</a:t>
            </a:fld>
            <a:endParaRPr lang="en-GB">
              <a:latin typeface="Times New Roman"/>
              <a:cs typeface="Times New Roman"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6337300" y="4159732"/>
            <a:ext cx="2403202" cy="1575806"/>
            <a:chOff x="6019800" y="4415390"/>
            <a:chExt cx="2403202" cy="1575806"/>
          </a:xfrm>
        </p:grpSpPr>
        <p:sp>
          <p:nvSpPr>
            <p:cNvPr id="26" name="Text Box 25"/>
            <p:cNvSpPr txBox="1">
              <a:spLocks noChangeArrowheads="1"/>
            </p:cNvSpPr>
            <p:nvPr/>
          </p:nvSpPr>
          <p:spPr bwMode="auto">
            <a:xfrm>
              <a:off x="6019800" y="4415390"/>
              <a:ext cx="2403202" cy="1575806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0" tIns="45715" rIns="91430" bIns="45715">
              <a:spAutoFit/>
            </a:bodyPr>
            <a:lstStyle/>
            <a:p>
              <a:pPr marL="311150" indent="-31115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</a:pPr>
              <a:r>
                <a:rPr lang="it-IT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it-IT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	</a:t>
              </a:r>
              <a:r>
                <a:rPr lang="it-IT" sz="28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it-IT" sz="28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      </a:t>
              </a:r>
              <a:r>
                <a:rPr lang="fr-FR" sz="2800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800" b="1" baseline="-250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800" b="1" baseline="300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8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- </a:t>
              </a:r>
              <a:r>
                <a:rPr lang="fr-FR" sz="2800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800" b="1" baseline="-250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A</a:t>
              </a:r>
            </a:p>
            <a:p>
              <a:pPr marL="311150" indent="-31115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</a:pPr>
              <a:r>
                <a:rPr lang="fr-FR" sz="2800" b="1" dirty="0" smtClean="0">
                  <a:solidFill>
                    <a:srgbClr val="FF0000"/>
                  </a:solidFill>
                  <a:latin typeface="Times New Roman"/>
                  <a:cs typeface="Times New Roman"/>
                  <a:sym typeface="Symbol" pitchFamily="18" charset="2"/>
                </a:rPr>
                <a:t>  = </a:t>
              </a:r>
              <a:endParaRPr lang="fr-CA" sz="2800" b="1" dirty="0" smtClean="0">
                <a:solidFill>
                  <a:srgbClr val="FF0000"/>
                </a:solidFill>
                <a:latin typeface="Times New Roman"/>
                <a:cs typeface="Times New Roman"/>
              </a:endParaRPr>
            </a:p>
            <a:p>
              <a:pPr marL="311150" indent="-31115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</a:pPr>
              <a:r>
                <a:rPr lang="fr-FR" sz="28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          </a:t>
              </a:r>
              <a:r>
                <a:rPr lang="it-IT" sz="28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   </a:t>
              </a:r>
              <a:r>
                <a:rPr lang="fr-FR" sz="2800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800" b="1" baseline="-250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800" b="1" baseline="300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8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</a:t>
              </a:r>
              <a:endParaRPr lang="fr-FR" sz="2800" b="1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  <a:p>
              <a:pPr defTabSz="449263"/>
              <a:endParaRPr lang="fr-FR" dirty="0">
                <a:latin typeface="Times New Roman"/>
                <a:cs typeface="Times New Roman"/>
              </a:endParaRPr>
            </a:p>
          </p:txBody>
        </p:sp>
        <p:cxnSp>
          <p:nvCxnSpPr>
            <p:cNvPr id="28" name="Connecteur droit 27"/>
            <p:cNvCxnSpPr/>
            <p:nvPr/>
          </p:nvCxnSpPr>
          <p:spPr>
            <a:xfrm flipV="1">
              <a:off x="7018338" y="5069871"/>
              <a:ext cx="1225550" cy="158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/>
          <p:cNvSpPr/>
          <p:nvPr/>
        </p:nvSpPr>
        <p:spPr>
          <a:xfrm>
            <a:off x="2590800" y="865030"/>
            <a:ext cx="4489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3600" b="1" i="1" u="sng" dirty="0">
                <a:solidFill>
                  <a:srgbClr val="0000FF"/>
                </a:solidFill>
                <a:latin typeface="Times New Roman"/>
                <a:cs typeface="Times New Roman"/>
              </a:rPr>
              <a:t>Phase en écoulement</a:t>
            </a:r>
          </a:p>
        </p:txBody>
      </p:sp>
      <p:grpSp>
        <p:nvGrpSpPr>
          <p:cNvPr id="13" name="Grouper 12"/>
          <p:cNvGrpSpPr/>
          <p:nvPr/>
        </p:nvGrpSpPr>
        <p:grpSpPr>
          <a:xfrm>
            <a:off x="260349" y="4238866"/>
            <a:ext cx="5489575" cy="1138773"/>
            <a:chOff x="260349" y="4238866"/>
            <a:chExt cx="5489575" cy="1138773"/>
          </a:xfrm>
        </p:grpSpPr>
        <p:sp>
          <p:nvSpPr>
            <p:cNvPr id="10" name="Rectangle 9"/>
            <p:cNvSpPr/>
            <p:nvPr/>
          </p:nvSpPr>
          <p:spPr>
            <a:xfrm>
              <a:off x="260349" y="4238866"/>
              <a:ext cx="5489575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11150" indent="-31115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</a:pPr>
              <a:r>
                <a:rPr lang="fr-FR" sz="24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		    Quantité de A transformée/temps</a:t>
              </a:r>
            </a:p>
            <a:p>
              <a:pPr marL="311150" indent="-31115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</a:pPr>
              <a:r>
                <a:rPr lang="fr-FR" sz="2400" b="1" dirty="0" smtClean="0">
                  <a:solidFill>
                    <a:srgbClr val="FF0000"/>
                  </a:solidFill>
                  <a:latin typeface="Times New Roman"/>
                  <a:cs typeface="Times New Roman"/>
                  <a:sym typeface="Symbol" pitchFamily="18" charset="2"/>
                </a:rPr>
                <a:t>  = </a:t>
              </a:r>
              <a:endParaRPr lang="fr-CA" sz="2400" b="1" dirty="0" smtClean="0">
                <a:solidFill>
                  <a:srgbClr val="FF0000"/>
                </a:solidFill>
                <a:latin typeface="Times New Roman"/>
                <a:cs typeface="Times New Roman"/>
              </a:endParaRPr>
            </a:p>
            <a:p>
              <a:pPr marL="311150" indent="-31115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</a:pPr>
              <a:r>
                <a:rPr lang="fr-FR" sz="24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              Quantité de A entrante/temps</a:t>
              </a:r>
            </a:p>
          </p:txBody>
        </p:sp>
        <p:cxnSp>
          <p:nvCxnSpPr>
            <p:cNvPr id="30" name="Connecteur droit 29"/>
            <p:cNvCxnSpPr/>
            <p:nvPr/>
          </p:nvCxnSpPr>
          <p:spPr>
            <a:xfrm>
              <a:off x="1159505" y="4798340"/>
              <a:ext cx="4237995" cy="3174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6817" y="771587"/>
            <a:ext cx="812800" cy="812800"/>
          </a:xfrm>
          <a:prstGeom prst="rect">
            <a:avLst/>
          </a:prstGeom>
        </p:spPr>
      </p:pic>
      <p:pic>
        <p:nvPicPr>
          <p:cNvPr id="8" name="Son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7124" y="54800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16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01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51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1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0075" cy="1138238"/>
          </a:xfrm>
        </p:spPr>
        <p:txBody>
          <a:bodyPr>
            <a:normAutofit/>
          </a:bodyPr>
          <a:lstStyle/>
          <a:p>
            <a:pPr eaLnBrk="1">
              <a:defRPr/>
            </a:pPr>
            <a:r>
              <a:rPr lang="fr-FR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Petit exercice chiffré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82341"/>
            <a:ext cx="8076828" cy="2484784"/>
          </a:xfrm>
        </p:spPr>
        <p:txBody>
          <a:bodyPr>
            <a:noAutofit/>
          </a:bodyPr>
          <a:lstStyle/>
          <a:p>
            <a:pPr eaLnBrk="1">
              <a:buFont typeface="Wingdings" pitchFamily="2" charset="2"/>
              <a:buNone/>
            </a:pPr>
            <a:r>
              <a:rPr lang="fr-FR" sz="2000" b="1" dirty="0" smtClean="0">
                <a:latin typeface="Times New Roman"/>
                <a:cs typeface="Times New Roman"/>
              </a:rPr>
              <a:t>La synthèse du méthane:  CO + 3 H</a:t>
            </a:r>
            <a:r>
              <a:rPr lang="fr-FR" sz="2000" b="1" baseline="-25000" dirty="0" smtClean="0">
                <a:latin typeface="Times New Roman"/>
                <a:cs typeface="Times New Roman"/>
              </a:rPr>
              <a:t>2</a:t>
            </a:r>
            <a:r>
              <a:rPr lang="fr-FR" sz="2000" b="1" dirty="0" smtClean="0">
                <a:latin typeface="Times New Roman"/>
                <a:cs typeface="Times New Roman"/>
              </a:rPr>
              <a:t>     </a:t>
            </a:r>
            <a:r>
              <a:rPr lang="fr-FR" sz="2000" b="1" dirty="0" smtClean="0">
                <a:latin typeface="Times New Roman"/>
                <a:cs typeface="Times New Roman"/>
                <a:sym typeface="Wingdings"/>
              </a:rPr>
              <a:t>    </a:t>
            </a:r>
            <a:r>
              <a:rPr lang="fr-FR" sz="2000" b="1" dirty="0" smtClean="0">
                <a:latin typeface="Times New Roman"/>
                <a:cs typeface="Times New Roman"/>
              </a:rPr>
              <a:t>CH</a:t>
            </a:r>
            <a:r>
              <a:rPr lang="fr-FR" sz="2000" b="1" baseline="-25000" dirty="0" smtClean="0">
                <a:latin typeface="Times New Roman"/>
                <a:cs typeface="Times New Roman"/>
              </a:rPr>
              <a:t>4 </a:t>
            </a:r>
            <a:r>
              <a:rPr lang="fr-FR" sz="2000" b="1" dirty="0" smtClean="0">
                <a:latin typeface="Times New Roman"/>
                <a:cs typeface="Times New Roman"/>
              </a:rPr>
              <a:t>+  H</a:t>
            </a:r>
            <a:r>
              <a:rPr lang="fr-FR" sz="2000" b="1" baseline="-25000" dirty="0" smtClean="0">
                <a:latin typeface="Times New Roman"/>
                <a:cs typeface="Times New Roman"/>
              </a:rPr>
              <a:t>2</a:t>
            </a:r>
            <a:r>
              <a:rPr lang="fr-FR" sz="2000" b="1" dirty="0" smtClean="0">
                <a:latin typeface="Times New Roman"/>
                <a:cs typeface="Times New Roman"/>
              </a:rPr>
              <a:t>O est réalisée dans un réacteur alimenté en continu par un </a:t>
            </a:r>
            <a:r>
              <a:rPr lang="fr-FR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mélange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stoechiométrique</a:t>
            </a:r>
            <a:r>
              <a:rPr lang="fr-FR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000" b="1" dirty="0" smtClean="0">
                <a:latin typeface="Times New Roman"/>
                <a:cs typeface="Times New Roman"/>
              </a:rPr>
              <a:t>de CO et H</a:t>
            </a:r>
            <a:r>
              <a:rPr lang="fr-FR" sz="2000" b="1" baseline="-25000" dirty="0" smtClean="0">
                <a:latin typeface="Times New Roman"/>
                <a:cs typeface="Times New Roman"/>
              </a:rPr>
              <a:t>2 </a:t>
            </a:r>
            <a:r>
              <a:rPr lang="fr-FR" sz="2000" b="1" dirty="0" smtClean="0">
                <a:latin typeface="Times New Roman"/>
                <a:cs typeface="Times New Roman"/>
              </a:rPr>
              <a:t>sous une pression de 60 </a:t>
            </a:r>
            <a:r>
              <a:rPr lang="fr-FR" sz="2000" b="1" dirty="0" err="1" smtClean="0">
                <a:latin typeface="Times New Roman"/>
                <a:cs typeface="Times New Roman"/>
              </a:rPr>
              <a:t>atm</a:t>
            </a:r>
            <a:r>
              <a:rPr lang="fr-FR" sz="2000" b="1" dirty="0" smtClean="0">
                <a:latin typeface="Times New Roman"/>
                <a:cs typeface="Times New Roman"/>
              </a:rPr>
              <a:t> et à 280°C.</a:t>
            </a:r>
          </a:p>
          <a:p>
            <a:pPr eaLnBrk="1">
              <a:buFont typeface="Wingdings" pitchFamily="2" charset="2"/>
              <a:buNone/>
            </a:pPr>
            <a:endParaRPr lang="fr-FR" sz="2000" b="1" dirty="0" smtClean="0">
              <a:latin typeface="Times New Roman"/>
              <a:cs typeface="Times New Roman"/>
            </a:endParaRPr>
          </a:p>
          <a:p>
            <a:pPr marL="457200" indent="-457200" eaLnBrk="1">
              <a:buFont typeface="Wingdings" pitchFamily="2" charset="2"/>
              <a:buAutoNum type="arabicParenR"/>
            </a:pPr>
            <a:r>
              <a:rPr lang="fr-FR" sz="2000" b="1" dirty="0" smtClean="0">
                <a:latin typeface="Times New Roman"/>
                <a:cs typeface="Times New Roman"/>
              </a:rPr>
              <a:t>Calculer la composition du mélange d’entrée sachant que le débit molaire d’entrée de H</a:t>
            </a:r>
            <a:r>
              <a:rPr lang="fr-FR" sz="2000" b="1" baseline="-25000" dirty="0" smtClean="0">
                <a:latin typeface="Times New Roman"/>
                <a:cs typeface="Times New Roman"/>
              </a:rPr>
              <a:t>2</a:t>
            </a:r>
            <a:r>
              <a:rPr lang="fr-FR" sz="2000" b="1" dirty="0" smtClean="0">
                <a:latin typeface="Times New Roman"/>
                <a:cs typeface="Times New Roman"/>
              </a:rPr>
              <a:t> est de 375 mol/s. </a:t>
            </a:r>
          </a:p>
          <a:p>
            <a:pPr marL="457200" indent="-457200" eaLnBrk="1">
              <a:buFont typeface="Wingdings" pitchFamily="2" charset="2"/>
              <a:buAutoNum type="arabicParenR"/>
            </a:pPr>
            <a:r>
              <a:rPr lang="fr-FR" sz="2000" b="1" dirty="0" smtClean="0">
                <a:latin typeface="Times New Roman"/>
                <a:cs typeface="Times New Roman"/>
              </a:rPr>
              <a:t>Compléter le tableau suivant</a:t>
            </a:r>
          </a:p>
          <a:p>
            <a:pPr marL="0" indent="0" eaLnBrk="1">
              <a:buNone/>
            </a:pPr>
            <a:r>
              <a:rPr lang="fr-FR" sz="2000" b="1" dirty="0" smtClean="0">
                <a:latin typeface="Times New Roman"/>
                <a:cs typeface="Times New Roman"/>
              </a:rPr>
              <a:t> </a:t>
            </a:r>
          </a:p>
          <a:p>
            <a:pPr marL="457200" indent="-457200" eaLnBrk="1">
              <a:buFont typeface="Wingdings" pitchFamily="2" charset="2"/>
              <a:buAutoNum type="arabicParenR"/>
            </a:pPr>
            <a:endParaRPr lang="fr-FR" sz="2000" b="1" dirty="0">
              <a:latin typeface="Times New Roman"/>
              <a:cs typeface="Times New Roman"/>
            </a:endParaRPr>
          </a:p>
          <a:p>
            <a:pPr marL="0" indent="0" eaLnBrk="1">
              <a:buNone/>
            </a:pPr>
            <a:endParaRPr lang="fr-FR" sz="2000" b="1" dirty="0" smtClean="0">
              <a:latin typeface="Times New Roman"/>
              <a:cs typeface="Times New Roman"/>
            </a:endParaRPr>
          </a:p>
          <a:p>
            <a:pPr marL="457200" indent="-457200" eaLnBrk="1">
              <a:buFont typeface="Wingdings" pitchFamily="2" charset="2"/>
              <a:buAutoNum type="arabicParenR"/>
            </a:pPr>
            <a:endParaRPr lang="fr-FR" sz="2000" b="1" dirty="0">
              <a:latin typeface="Times New Roman"/>
              <a:cs typeface="Times New Roman"/>
            </a:endParaRPr>
          </a:p>
          <a:p>
            <a:pPr fontAlgn="t"/>
            <a:endParaRPr lang="fr-FR" sz="2000" dirty="0"/>
          </a:p>
          <a:p>
            <a:pPr marL="457200" indent="-457200" eaLnBrk="1">
              <a:buFont typeface="Wingdings" pitchFamily="2" charset="2"/>
              <a:buAutoNum type="arabicParenR"/>
            </a:pPr>
            <a:endParaRPr lang="fr-FR" sz="2000" b="1" dirty="0" smtClean="0">
              <a:latin typeface="Times New Roman"/>
              <a:cs typeface="Times New Roman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68313" y="5737200"/>
            <a:ext cx="8076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Times New Roman"/>
                <a:cs typeface="Times New Roman"/>
              </a:rPr>
              <a:t>3) </a:t>
            </a:r>
            <a:r>
              <a:rPr lang="fr-FR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Calculer le taux de conversion de CO et le débit volumique d’entrée dans les conditions normales de température et de pression (0°C, 1 </a:t>
            </a:r>
            <a:r>
              <a:rPr lang="fr-FR" sz="2000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atm</a:t>
            </a:r>
            <a:r>
              <a:rPr lang="fr-FR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)</a:t>
            </a:r>
            <a:endParaRPr lang="fr-FR" sz="20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667108"/>
              </p:ext>
            </p:extLst>
          </p:nvPr>
        </p:nvGraphicFramePr>
        <p:xfrm>
          <a:off x="401639" y="3806676"/>
          <a:ext cx="8286749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3614"/>
                <a:gridCol w="1529189"/>
                <a:gridCol w="1543753"/>
                <a:gridCol w="1223351"/>
                <a:gridCol w="1106842"/>
              </a:tblGrid>
              <a:tr h="370840">
                <a:tc>
                  <a:txBody>
                    <a:bodyPr/>
                    <a:lstStyle/>
                    <a:p>
                      <a:endParaRPr lang="fr-FR" sz="2000" dirty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 smtClean="0">
                          <a:solidFill>
                            <a:sysClr val="windowText" lastClr="000000"/>
                          </a:solidFill>
                          <a:latin typeface="Times New Roman"/>
                          <a:cs typeface="Times New Roman"/>
                        </a:rPr>
                        <a:t>CO</a:t>
                      </a:r>
                      <a:endParaRPr lang="fr-FR" sz="2000" dirty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 smtClean="0">
                          <a:solidFill>
                            <a:sysClr val="windowText" lastClr="000000"/>
                          </a:solidFill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lang="fr-FR" sz="2000" baseline="-25000" dirty="0" smtClean="0">
                          <a:solidFill>
                            <a:sysClr val="windowText" lastClr="0000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lang="fr-FR" sz="2000" baseline="-25000" dirty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 smtClean="0">
                          <a:solidFill>
                            <a:sysClr val="windowText" lastClr="000000"/>
                          </a:solidFill>
                          <a:latin typeface="Times New Roman"/>
                          <a:cs typeface="Times New Roman"/>
                        </a:rPr>
                        <a:t>CH</a:t>
                      </a:r>
                      <a:r>
                        <a:rPr lang="fr-FR" sz="2000" baseline="-25000" dirty="0" smtClean="0">
                          <a:solidFill>
                            <a:sysClr val="windowText" lastClr="000000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endParaRPr lang="fr-FR" sz="2000" baseline="-25000" dirty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 smtClean="0">
                          <a:solidFill>
                            <a:sysClr val="windowText" lastClr="000000"/>
                          </a:solidFill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lang="fr-FR" sz="2000" baseline="-25000" dirty="0" smtClean="0">
                          <a:solidFill>
                            <a:sysClr val="windowText" lastClr="0000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fr-FR" sz="2000" dirty="0" smtClean="0">
                          <a:solidFill>
                            <a:sysClr val="windowText" lastClr="000000"/>
                          </a:solidFill>
                          <a:latin typeface="Times New Roman"/>
                          <a:cs typeface="Times New Roman"/>
                        </a:rPr>
                        <a:t>O</a:t>
                      </a:r>
                      <a:endParaRPr lang="fr-FR" sz="2000" dirty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ysClr val="windowText" lastClr="000000"/>
                          </a:solidFill>
                          <a:latin typeface="Times New Roman"/>
                          <a:cs typeface="Times New Roman"/>
                        </a:rPr>
                        <a:t>Entrée (mol/s)</a:t>
                      </a:r>
                      <a:endParaRPr lang="fr-FR" sz="2000" b="1" dirty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2000" dirty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 smtClean="0">
                          <a:solidFill>
                            <a:sysClr val="windowText" lastClr="000000"/>
                          </a:solidFill>
                          <a:latin typeface="Times New Roman"/>
                          <a:cs typeface="Times New Roman"/>
                        </a:rPr>
                        <a:t>375</a:t>
                      </a:r>
                    </a:p>
                    <a:p>
                      <a:endParaRPr lang="fr-FR" sz="2000" b="1" dirty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ysClr val="windowText" lastClr="000000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endParaRPr lang="fr-FR" sz="2000" b="1" dirty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ysClr val="windowText" lastClr="000000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endParaRPr lang="fr-FR" sz="2000" b="1" dirty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ysClr val="windowText" lastClr="000000"/>
                          </a:solidFill>
                          <a:latin typeface="Times New Roman"/>
                          <a:cs typeface="Times New Roman"/>
                        </a:rPr>
                        <a:t>Sortie (mol/s)</a:t>
                      </a:r>
                      <a:endParaRPr lang="fr-FR" sz="2000" b="1" dirty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2000" dirty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2000" b="1" dirty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ysClr val="windowText" lastClr="000000"/>
                          </a:solidFill>
                          <a:latin typeface="Times New Roman"/>
                          <a:cs typeface="Times New Roman"/>
                        </a:rPr>
                        <a:t>100</a:t>
                      </a:r>
                      <a:endParaRPr lang="fr-FR" sz="2000" b="1" dirty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2000" b="1" dirty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8225" y="3254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58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72126" y="2406529"/>
            <a:ext cx="66700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latin typeface="Times New Roman"/>
                <a:cs typeface="Times New Roman"/>
              </a:rPr>
              <a:t>Une fois l’exercice terminé, passez à </a:t>
            </a:r>
            <a:r>
              <a:rPr lang="fr-FR" sz="4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la partie 3 du chapitre 2</a:t>
            </a:r>
            <a:endParaRPr lang="fr-FR" sz="4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16226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3272</TotalTime>
  <Words>535</Words>
  <Application>Microsoft Macintosh PowerPoint</Application>
  <PresentationFormat>Présentation à l'écran (4:3)</PresentationFormat>
  <Paragraphs>100</Paragraphs>
  <Slides>8</Slides>
  <Notes>2</Notes>
  <HiddenSlides>0</HiddenSlides>
  <MMClips>18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0" baseType="lpstr">
      <vt:lpstr>Thème Office</vt:lpstr>
      <vt:lpstr>…quation</vt:lpstr>
      <vt:lpstr>Génie des Procédés Chapitre 2  Partie 2  Dominique Pareau</vt:lpstr>
      <vt:lpstr>Variables liées à la quantité de constituant A : définitions</vt:lpstr>
      <vt:lpstr>Vitesse de réaction chimique</vt:lpstr>
      <vt:lpstr>Vitesse de réaction chimique</vt:lpstr>
      <vt:lpstr>Définition du taux de conversion</vt:lpstr>
      <vt:lpstr>Définition du taux de conversion</vt:lpstr>
      <vt:lpstr>Petit exercice chiffré</vt:lpstr>
      <vt:lpstr>Présentation PowerPoint</vt:lpstr>
    </vt:vector>
  </TitlesOfParts>
  <Company>ecole centrale paris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Génie des Procédés Chapitre 2</dc:title>
  <dc:creator>dominique pareau</dc:creator>
  <cp:lastModifiedBy>dominique pareau</cp:lastModifiedBy>
  <cp:revision>144</cp:revision>
  <dcterms:created xsi:type="dcterms:W3CDTF">2020-03-04T11:22:25Z</dcterms:created>
  <dcterms:modified xsi:type="dcterms:W3CDTF">2020-03-09T17:30:32Z</dcterms:modified>
</cp:coreProperties>
</file>