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pZdydSM2H9U92EVB/rC0g==" hashData="fKUtOe/1QZd4NsWtvHwCsVQvu3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648" y="1640"/>
      </p:cViewPr>
      <p:guideLst>
        <p:guide orient="horz" pos="2943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51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17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35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2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95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46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38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69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8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2CDA-F1C7-B34D-BFD2-84C34DFDF59D}" type="datetimeFigureOut">
              <a:rPr lang="fr-FR" smtClean="0"/>
              <a:t>15/03/20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A7BD-B78A-C64E-A629-81A218574B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4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6" Type="http://schemas.openxmlformats.org/officeDocument/2006/relationships/package" Target="../embeddings/Document_Microsoft_Word1.docx"/><Relationship Id="rId7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5500" y="749300"/>
            <a:ext cx="812800" cy="812800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546100" y="165100"/>
            <a:ext cx="5765800" cy="8813800"/>
            <a:chOff x="546100" y="165100"/>
            <a:chExt cx="5765800" cy="8813800"/>
          </a:xfrm>
        </p:grpSpPr>
        <p:graphicFrame>
          <p:nvGraphicFramePr>
            <p:cNvPr id="4" name="Obje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7020846"/>
                </p:ext>
              </p:extLst>
            </p:nvPr>
          </p:nvGraphicFramePr>
          <p:xfrm>
            <a:off x="546100" y="165100"/>
            <a:ext cx="5765800" cy="8813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Document" r:id="rId6" imgW="5765800" imgH="8813800" progId="Word.Document.12">
                    <p:embed/>
                  </p:oleObj>
                </mc:Choice>
                <mc:Fallback>
                  <p:oleObj name="Document" r:id="rId6" imgW="5765800" imgH="8813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46100" y="165100"/>
                          <a:ext cx="5765800" cy="8813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Connecteur droit avec flèche 6"/>
            <p:cNvCxnSpPr/>
            <p:nvPr/>
          </p:nvCxnSpPr>
          <p:spPr>
            <a:xfrm flipH="1">
              <a:off x="3156368" y="7549158"/>
              <a:ext cx="6480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052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654952"/>
              </p:ext>
            </p:extLst>
          </p:nvPr>
        </p:nvGraphicFramePr>
        <p:xfrm>
          <a:off x="501650" y="158750"/>
          <a:ext cx="5854700" cy="882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5854700" imgH="8826500" progId="Word.Document.12">
                  <p:embed/>
                </p:oleObj>
              </mc:Choice>
              <mc:Fallback>
                <p:oleObj name="Document" r:id="rId3" imgW="5854700" imgH="882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158750"/>
                        <a:ext cx="5854700" cy="882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73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658358"/>
              </p:ext>
            </p:extLst>
          </p:nvPr>
        </p:nvGraphicFramePr>
        <p:xfrm>
          <a:off x="546100" y="349793"/>
          <a:ext cx="5765800" cy="850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5765800" imgH="8509000" progId="Word.Document.12">
                  <p:embed/>
                </p:oleObj>
              </mc:Choice>
              <mc:Fallback>
                <p:oleObj name="Document" r:id="rId3" imgW="5765800" imgH="850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" y="349793"/>
                        <a:ext cx="5765800" cy="850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87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112" y="554105"/>
            <a:ext cx="5813798" cy="686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La température de réaction est fixée à -5°C. La concentration initiale de cétone B C</a:t>
            </a:r>
            <a:r>
              <a:rPr lang="fr-FR" sz="1400" baseline="-25000" dirty="0">
                <a:latin typeface="Times New Roman"/>
                <a:cs typeface="Times New Roman"/>
              </a:rPr>
              <a:t>B</a:t>
            </a:r>
            <a:r>
              <a:rPr lang="fr-FR" sz="1400" baseline="30000" dirty="0">
                <a:latin typeface="Times New Roman"/>
                <a:cs typeface="Times New Roman"/>
              </a:rPr>
              <a:t>0</a:t>
            </a:r>
            <a:r>
              <a:rPr lang="fr-FR" sz="1400" dirty="0">
                <a:latin typeface="Times New Roman"/>
                <a:cs typeface="Times New Roman"/>
              </a:rPr>
              <a:t> est 40 mol m</a:t>
            </a:r>
            <a:r>
              <a:rPr lang="fr-FR" sz="1400" baseline="30000" dirty="0">
                <a:latin typeface="Times New Roman"/>
                <a:cs typeface="Times New Roman"/>
              </a:rPr>
              <a:t>-3</a:t>
            </a:r>
            <a:r>
              <a:rPr lang="fr-FR" sz="1400" dirty="0">
                <a:latin typeface="Times New Roman"/>
                <a:cs typeface="Times New Roman"/>
              </a:rPr>
              <a:t>, Le taux de conversion de la cétone final souhaité est 0,91. 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La période de production annuelle couvre 50 journées de 8 heures. La durée totale entre deux campagnes de production est de 1 heure ; cela comprend le remplissage du réacteur, la vidange et le nettoyage du réacteur. 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Pour la température de -5°C choisie </a:t>
            </a:r>
            <a:r>
              <a:rPr lang="fr-FR" sz="1400" dirty="0" smtClean="0">
                <a:latin typeface="Times New Roman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1400" dirty="0" smtClean="0">
                <a:latin typeface="Times New Roman"/>
                <a:cs typeface="Times New Roman"/>
              </a:rPr>
              <a:t>K </a:t>
            </a:r>
            <a:r>
              <a:rPr lang="fr-FR" sz="1400" dirty="0">
                <a:latin typeface="Times New Roman"/>
                <a:cs typeface="Times New Roman"/>
              </a:rPr>
              <a:t>= 11,5		k = 0,072 min</a:t>
            </a:r>
            <a:r>
              <a:rPr lang="fr-FR" sz="1400" baseline="30000" dirty="0">
                <a:latin typeface="Times New Roman"/>
                <a:cs typeface="Times New Roman"/>
              </a:rPr>
              <a:t>-1</a:t>
            </a:r>
            <a:r>
              <a:rPr lang="fr-FR" sz="1400" dirty="0">
                <a:latin typeface="Times New Roman"/>
                <a:cs typeface="Times New Roman"/>
              </a:rPr>
              <a:t>             k’ = 0,0063 min</a:t>
            </a:r>
            <a:r>
              <a:rPr lang="fr-FR" sz="1400" baseline="30000" dirty="0">
                <a:latin typeface="Times New Roman"/>
                <a:cs typeface="Times New Roman"/>
              </a:rPr>
              <a:t>-1</a:t>
            </a:r>
            <a:r>
              <a:rPr lang="fr-FR" sz="1400" dirty="0">
                <a:latin typeface="Times New Roman"/>
                <a:cs typeface="Times New Roman"/>
              </a:rPr>
              <a:t>             </a:t>
            </a:r>
          </a:p>
          <a:p>
            <a:pPr marL="285750" lvl="0" indent="-285750" algn="just">
              <a:lnSpc>
                <a:spcPct val="150000"/>
              </a:lnSpc>
              <a:buFont typeface="Arial"/>
              <a:buChar char="•"/>
            </a:pPr>
            <a:r>
              <a:rPr lang="fr-FR" sz="1400" dirty="0">
                <a:latin typeface="Times New Roman"/>
                <a:cs typeface="Times New Roman"/>
              </a:rPr>
              <a:t>Quel volume de réacteur doit-on prévoir ? </a:t>
            </a:r>
          </a:p>
          <a:p>
            <a:pPr marL="285750" lvl="0" indent="-285750" algn="just">
              <a:lnSpc>
                <a:spcPct val="150000"/>
              </a:lnSpc>
              <a:buFont typeface="Arial"/>
              <a:buChar char="•"/>
            </a:pPr>
            <a:r>
              <a:rPr lang="fr-FR" sz="1400" dirty="0">
                <a:latin typeface="Times New Roman"/>
                <a:cs typeface="Times New Roman"/>
              </a:rPr>
              <a:t>Quelle quantité de chaleur doit-on évacuer pour maintenir le réacteur isotherme pour une campagne de production?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69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62</Words>
  <Application>Microsoft Macintosh PowerPoint</Application>
  <PresentationFormat>Présentation à l'écran (4:3)</PresentationFormat>
  <Paragraphs>16</Paragraphs>
  <Slides>4</Slides>
  <Notes>0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Thème Office</vt:lpstr>
      <vt:lpstr>Document Microsoft Word</vt:lpstr>
      <vt:lpstr>Présentation PowerPoint</vt:lpstr>
      <vt:lpstr>Présentation PowerPoint</vt:lpstr>
      <vt:lpstr>Présentation PowerPoint</vt:lpstr>
      <vt:lpstr>Présentation PowerPoint</vt:lpstr>
    </vt:vector>
  </TitlesOfParts>
  <Company>ecole centrale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pareau</dc:creator>
  <cp:lastModifiedBy>dominique pareau</cp:lastModifiedBy>
  <cp:revision>6</cp:revision>
  <dcterms:created xsi:type="dcterms:W3CDTF">2020-03-15T12:32:38Z</dcterms:created>
  <dcterms:modified xsi:type="dcterms:W3CDTF">2020-03-15T13:48:25Z</dcterms:modified>
</cp:coreProperties>
</file>